
<file path=[Content_Types].xml><?xml version="1.0" encoding="utf-8"?>
<Types xmlns="http://schemas.openxmlformats.org/package/2006/content-types">
  <Default Extension="xml" ContentType="application/xml"/>
  <Default Extension="jpeg" ContentType="image/jpeg"/>
  <Default Extension="rels" ContentType="application/vnd.openxmlformats-package.relationships+xml"/>
  <Default Extension="mp4" ContentType="video/mp4"/>
  <Default Extension="emf" ContentType="image/x-emf"/>
  <Default Extension="vml" ContentType="application/vnd.openxmlformats-officedocument.vmlDrawing"/>
  <Default Extension="xls" ContentType="application/vnd.ms-excel"/>
  <Default Extension="png" ContentType="image/png"/>
  <Default Extension="wmf" ContentType="image/x-wm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tags/tag2.xml" ContentType="application/vnd.openxmlformats-officedocument.presentationml.tags+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charts/chart2.xml" ContentType="application/vnd.openxmlformats-officedocument.drawingml.chart+xml"/>
  <Override PartName="/ppt/theme/themeOverride2.xml" ContentType="application/vnd.openxmlformats-officedocument.themeOverride+xml"/>
  <Override PartName="/ppt/notesSlides/notesSlide84.xml" ContentType="application/vnd.openxmlformats-officedocument.presentationml.notesSlide+xml"/>
  <Override PartName="/ppt/charts/chart3.xml" ContentType="application/vnd.openxmlformats-officedocument.drawingml.chart+xml"/>
  <Override PartName="/ppt/theme/themeOverride3.xml" ContentType="application/vnd.openxmlformats-officedocument.themeOverr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5" Type="http://schemas.openxmlformats.org/officeDocument/2006/relationships/custom-properties" Target="docProps/custom.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9" r:id="rId1"/>
  </p:sldMasterIdLst>
  <p:notesMasterIdLst>
    <p:notesMasterId r:id="rId98"/>
  </p:notesMasterIdLst>
  <p:handoutMasterIdLst>
    <p:handoutMasterId r:id="rId99"/>
  </p:handoutMasterIdLst>
  <p:sldIdLst>
    <p:sldId id="829" r:id="rId2"/>
    <p:sldId id="1254" r:id="rId3"/>
    <p:sldId id="816" r:id="rId4"/>
    <p:sldId id="1123" r:id="rId5"/>
    <p:sldId id="1257" r:id="rId6"/>
    <p:sldId id="1258" r:id="rId7"/>
    <p:sldId id="1259" r:id="rId8"/>
    <p:sldId id="1260" r:id="rId9"/>
    <p:sldId id="1261" r:id="rId10"/>
    <p:sldId id="1355" r:id="rId11"/>
    <p:sldId id="1354" r:id="rId12"/>
    <p:sldId id="1263" r:id="rId13"/>
    <p:sldId id="1264" r:id="rId14"/>
    <p:sldId id="1265" r:id="rId15"/>
    <p:sldId id="1266" r:id="rId16"/>
    <p:sldId id="1267" r:id="rId17"/>
    <p:sldId id="1268" r:id="rId18"/>
    <p:sldId id="1269" r:id="rId19"/>
    <p:sldId id="1270" r:id="rId20"/>
    <p:sldId id="1271" r:id="rId21"/>
    <p:sldId id="1272" r:id="rId22"/>
    <p:sldId id="1273" r:id="rId23"/>
    <p:sldId id="1274" r:id="rId24"/>
    <p:sldId id="1275" r:id="rId25"/>
    <p:sldId id="1276" r:id="rId26"/>
    <p:sldId id="1277" r:id="rId27"/>
    <p:sldId id="1278" r:id="rId28"/>
    <p:sldId id="1279" r:id="rId29"/>
    <p:sldId id="1280" r:id="rId30"/>
    <p:sldId id="1281" r:id="rId31"/>
    <p:sldId id="1282" r:id="rId32"/>
    <p:sldId id="1283" r:id="rId33"/>
    <p:sldId id="1284" r:id="rId34"/>
    <p:sldId id="1285" r:id="rId35"/>
    <p:sldId id="1286" r:id="rId36"/>
    <p:sldId id="1287" r:id="rId37"/>
    <p:sldId id="1288" r:id="rId38"/>
    <p:sldId id="1290" r:id="rId39"/>
    <p:sldId id="1292" r:id="rId40"/>
    <p:sldId id="1293" r:id="rId41"/>
    <p:sldId id="1294" r:id="rId42"/>
    <p:sldId id="1295" r:id="rId43"/>
    <p:sldId id="1296" r:id="rId44"/>
    <p:sldId id="1297" r:id="rId45"/>
    <p:sldId id="1298" r:id="rId46"/>
    <p:sldId id="1299" r:id="rId47"/>
    <p:sldId id="1300" r:id="rId48"/>
    <p:sldId id="1301" r:id="rId49"/>
    <p:sldId id="1302" r:id="rId50"/>
    <p:sldId id="1303" r:id="rId51"/>
    <p:sldId id="1304" r:id="rId52"/>
    <p:sldId id="1305" r:id="rId53"/>
    <p:sldId id="1306" r:id="rId54"/>
    <p:sldId id="1307" r:id="rId55"/>
    <p:sldId id="1308" r:id="rId56"/>
    <p:sldId id="1309" r:id="rId57"/>
    <p:sldId id="1310" r:id="rId58"/>
    <p:sldId id="1311" r:id="rId59"/>
    <p:sldId id="1312" r:id="rId60"/>
    <p:sldId id="1313" r:id="rId61"/>
    <p:sldId id="1314" r:id="rId62"/>
    <p:sldId id="1315" r:id="rId63"/>
    <p:sldId id="1316" r:id="rId64"/>
    <p:sldId id="1317" r:id="rId65"/>
    <p:sldId id="1348" r:id="rId66"/>
    <p:sldId id="1320" r:id="rId67"/>
    <p:sldId id="1321" r:id="rId68"/>
    <p:sldId id="1322" r:id="rId69"/>
    <p:sldId id="1323" r:id="rId70"/>
    <p:sldId id="1324" r:id="rId71"/>
    <p:sldId id="1325" r:id="rId72"/>
    <p:sldId id="1326" r:id="rId73"/>
    <p:sldId id="1327" r:id="rId74"/>
    <p:sldId id="1328" r:id="rId75"/>
    <p:sldId id="1329" r:id="rId76"/>
    <p:sldId id="1330" r:id="rId77"/>
    <p:sldId id="1331" r:id="rId78"/>
    <p:sldId id="1332" r:id="rId79"/>
    <p:sldId id="1333" r:id="rId80"/>
    <p:sldId id="1334" r:id="rId81"/>
    <p:sldId id="1335" r:id="rId82"/>
    <p:sldId id="1336" r:id="rId83"/>
    <p:sldId id="1337" r:id="rId84"/>
    <p:sldId id="1338" r:id="rId85"/>
    <p:sldId id="1339" r:id="rId86"/>
    <p:sldId id="1340" r:id="rId87"/>
    <p:sldId id="1341" r:id="rId88"/>
    <p:sldId id="1342" r:id="rId89"/>
    <p:sldId id="1343" r:id="rId90"/>
    <p:sldId id="1344" r:id="rId91"/>
    <p:sldId id="1345" r:id="rId92"/>
    <p:sldId id="1346" r:id="rId93"/>
    <p:sldId id="1353" r:id="rId94"/>
    <p:sldId id="1352" r:id="rId95"/>
    <p:sldId id="1349" r:id="rId96"/>
    <p:sldId id="1350" r:id="rId97"/>
  </p:sldIdLst>
  <p:sldSz cx="9144000" cy="6858000" type="letter"/>
  <p:notesSz cx="7315200" cy="9601200"/>
  <p:custDataLst>
    <p:tags r:id="rId100"/>
  </p:custDataLst>
  <p:kinsoku lang="ja-JP" invalStChars="、。，．・：；？！゛゜ヽヾゝゞ々ー’”）〕］｝〉》」』】°‰′″℃￠％ぁぃぅぇぉっゃゅょゎァィゥェォッャュョヮヵヶ!%),.:;?]}｡｣､･ｧｨｩｪｫｬｭｮｯｰﾞﾟ" invalEndChars="‘“（〔［｛〈《「『【￥＄$([\{｢￡"/>
  <p:defaultTextStyle>
    <a:defPPr>
      <a:defRPr lang="en-US"/>
    </a:defPPr>
    <a:lvl1pPr algn="l" rtl="0" fontAlgn="base">
      <a:spcBef>
        <a:spcPct val="0"/>
      </a:spcBef>
      <a:spcAft>
        <a:spcPct val="0"/>
      </a:spcAft>
      <a:defRPr sz="2400" kern="1200">
        <a:solidFill>
          <a:schemeClr val="tx1"/>
        </a:solidFill>
        <a:latin typeface="Times New Roman" pitchFamily="18" charset="0"/>
        <a:ea typeface="+mn-ea"/>
        <a:cs typeface="Arial" pitchFamily="34" charset="0"/>
      </a:defRPr>
    </a:lvl1pPr>
    <a:lvl2pPr marL="457200" algn="l" rtl="0" fontAlgn="base">
      <a:spcBef>
        <a:spcPct val="0"/>
      </a:spcBef>
      <a:spcAft>
        <a:spcPct val="0"/>
      </a:spcAft>
      <a:defRPr sz="2400" kern="1200">
        <a:solidFill>
          <a:schemeClr val="tx1"/>
        </a:solidFill>
        <a:latin typeface="Times New Roman" pitchFamily="18" charset="0"/>
        <a:ea typeface="+mn-ea"/>
        <a:cs typeface="Arial" pitchFamily="34" charset="0"/>
      </a:defRPr>
    </a:lvl2pPr>
    <a:lvl3pPr marL="914400" algn="l" rtl="0" fontAlgn="base">
      <a:spcBef>
        <a:spcPct val="0"/>
      </a:spcBef>
      <a:spcAft>
        <a:spcPct val="0"/>
      </a:spcAft>
      <a:defRPr sz="2400" kern="1200">
        <a:solidFill>
          <a:schemeClr val="tx1"/>
        </a:solidFill>
        <a:latin typeface="Times New Roman" pitchFamily="18" charset="0"/>
        <a:ea typeface="+mn-ea"/>
        <a:cs typeface="Arial" pitchFamily="34" charset="0"/>
      </a:defRPr>
    </a:lvl3pPr>
    <a:lvl4pPr marL="1371600" algn="l" rtl="0" fontAlgn="base">
      <a:spcBef>
        <a:spcPct val="0"/>
      </a:spcBef>
      <a:spcAft>
        <a:spcPct val="0"/>
      </a:spcAft>
      <a:defRPr sz="2400" kern="1200">
        <a:solidFill>
          <a:schemeClr val="tx1"/>
        </a:solidFill>
        <a:latin typeface="Times New Roman" pitchFamily="18" charset="0"/>
        <a:ea typeface="+mn-ea"/>
        <a:cs typeface="Arial" pitchFamily="34" charset="0"/>
      </a:defRPr>
    </a:lvl4pPr>
    <a:lvl5pPr marL="1828800" algn="l" rtl="0" fontAlgn="base">
      <a:spcBef>
        <a:spcPct val="0"/>
      </a:spcBef>
      <a:spcAft>
        <a:spcPct val="0"/>
      </a:spcAft>
      <a:defRPr sz="2400" kern="1200">
        <a:solidFill>
          <a:schemeClr val="tx1"/>
        </a:solidFill>
        <a:latin typeface="Times New Roman" pitchFamily="18" charset="0"/>
        <a:ea typeface="+mn-ea"/>
        <a:cs typeface="Arial" pitchFamily="34" charset="0"/>
      </a:defRPr>
    </a:lvl5pPr>
    <a:lvl6pPr marL="2286000" algn="l" defTabSz="914400" rtl="0" eaLnBrk="1" latinLnBrk="0" hangingPunct="1">
      <a:defRPr sz="2400" kern="1200">
        <a:solidFill>
          <a:schemeClr val="tx1"/>
        </a:solidFill>
        <a:latin typeface="Times New Roman" pitchFamily="18" charset="0"/>
        <a:ea typeface="+mn-ea"/>
        <a:cs typeface="Arial" pitchFamily="34" charset="0"/>
      </a:defRPr>
    </a:lvl6pPr>
    <a:lvl7pPr marL="2743200" algn="l" defTabSz="914400" rtl="0" eaLnBrk="1" latinLnBrk="0" hangingPunct="1">
      <a:defRPr sz="2400" kern="1200">
        <a:solidFill>
          <a:schemeClr val="tx1"/>
        </a:solidFill>
        <a:latin typeface="Times New Roman" pitchFamily="18" charset="0"/>
        <a:ea typeface="+mn-ea"/>
        <a:cs typeface="Arial" pitchFamily="34" charset="0"/>
      </a:defRPr>
    </a:lvl7pPr>
    <a:lvl8pPr marL="3200400" algn="l" defTabSz="914400" rtl="0" eaLnBrk="1" latinLnBrk="0" hangingPunct="1">
      <a:defRPr sz="2400" kern="1200">
        <a:solidFill>
          <a:schemeClr val="tx1"/>
        </a:solidFill>
        <a:latin typeface="Times New Roman" pitchFamily="18" charset="0"/>
        <a:ea typeface="+mn-ea"/>
        <a:cs typeface="Arial" pitchFamily="34" charset="0"/>
      </a:defRPr>
    </a:lvl8pPr>
    <a:lvl9pPr marL="3657600" algn="l" defTabSz="914400" rtl="0" eaLnBrk="1" latinLnBrk="0" hangingPunct="1">
      <a:defRPr sz="2400" kern="1200">
        <a:solidFill>
          <a:schemeClr val="tx1"/>
        </a:solidFill>
        <a:latin typeface="Times New Roman" pitchFamily="18" charset="0"/>
        <a:ea typeface="+mn-ea"/>
        <a:cs typeface="Arial" pitchFamily="34" charset="0"/>
      </a:defRPr>
    </a:lvl9pPr>
  </p:defaultTextStyle>
  <p:extLst>
    <p:ext uri="{521415D9-36F7-43E2-AB2F-B90AF26B5E84}">
      <p14:sectionLst xmlns:p14="http://schemas.microsoft.com/office/powerpoint/2010/main">
        <p14:section name="Introduction" id="{D5CC58BF-1B9C-4604-8CE2-718D7740199D}">
          <p14:sldIdLst>
            <p14:sldId id="829"/>
            <p14:sldId id="1254"/>
            <p14:sldId id="816"/>
            <p14:sldId id="1123"/>
            <p14:sldId id="1257"/>
            <p14:sldId id="1258"/>
            <p14:sldId id="1259"/>
            <p14:sldId id="1260"/>
            <p14:sldId id="1261"/>
            <p14:sldId id="1355"/>
            <p14:sldId id="1354"/>
            <p14:sldId id="1263"/>
            <p14:sldId id="1264"/>
            <p14:sldId id="1265"/>
            <p14:sldId id="1266"/>
            <p14:sldId id="1267"/>
            <p14:sldId id="1268"/>
            <p14:sldId id="1269"/>
            <p14:sldId id="1270"/>
            <p14:sldId id="1271"/>
            <p14:sldId id="1272"/>
            <p14:sldId id="1273"/>
            <p14:sldId id="1274"/>
            <p14:sldId id="1275"/>
            <p14:sldId id="1276"/>
            <p14:sldId id="1277"/>
            <p14:sldId id="1278"/>
            <p14:sldId id="1279"/>
            <p14:sldId id="1280"/>
            <p14:sldId id="1281"/>
            <p14:sldId id="1282"/>
            <p14:sldId id="1283"/>
            <p14:sldId id="1284"/>
            <p14:sldId id="1285"/>
            <p14:sldId id="1286"/>
            <p14:sldId id="1287"/>
            <p14:sldId id="1288"/>
            <p14:sldId id="1290"/>
            <p14:sldId id="1292"/>
            <p14:sldId id="1293"/>
            <p14:sldId id="1294"/>
            <p14:sldId id="1295"/>
            <p14:sldId id="1296"/>
            <p14:sldId id="1297"/>
            <p14:sldId id="1298"/>
            <p14:sldId id="1299"/>
            <p14:sldId id="1300"/>
            <p14:sldId id="1301"/>
            <p14:sldId id="1302"/>
            <p14:sldId id="1303"/>
            <p14:sldId id="1304"/>
            <p14:sldId id="1305"/>
            <p14:sldId id="1306"/>
            <p14:sldId id="1307"/>
            <p14:sldId id="1308"/>
            <p14:sldId id="1309"/>
            <p14:sldId id="1310"/>
            <p14:sldId id="1311"/>
            <p14:sldId id="1312"/>
            <p14:sldId id="1313"/>
            <p14:sldId id="1314"/>
            <p14:sldId id="1315"/>
            <p14:sldId id="1316"/>
            <p14:sldId id="1317"/>
            <p14:sldId id="1348"/>
            <p14:sldId id="1320"/>
            <p14:sldId id="1321"/>
            <p14:sldId id="1322"/>
            <p14:sldId id="1323"/>
            <p14:sldId id="1324"/>
            <p14:sldId id="1325"/>
            <p14:sldId id="1326"/>
            <p14:sldId id="1327"/>
            <p14:sldId id="1328"/>
            <p14:sldId id="1329"/>
            <p14:sldId id="1330"/>
            <p14:sldId id="1331"/>
            <p14:sldId id="1332"/>
            <p14:sldId id="1333"/>
            <p14:sldId id="1334"/>
            <p14:sldId id="1335"/>
            <p14:sldId id="1336"/>
            <p14:sldId id="1337"/>
            <p14:sldId id="1338"/>
            <p14:sldId id="1339"/>
            <p14:sldId id="1340"/>
            <p14:sldId id="1341"/>
            <p14:sldId id="1342"/>
            <p14:sldId id="1343"/>
            <p14:sldId id="1344"/>
            <p14:sldId id="1345"/>
            <p14:sldId id="1346"/>
            <p14:sldId id="1353"/>
            <p14:sldId id="1352"/>
            <p14:sldId id="1349"/>
            <p14:sldId id="1350"/>
          </p14:sldIdLst>
        </p14:section>
      </p14:sectionLst>
    </p:ext>
    <p:ext uri="{EFAFB233-063F-42B5-8137-9DF3F51BA10A}">
      <p15:sldGuideLst xmlns:p15="http://schemas.microsoft.com/office/powerpoint/2012/main">
        <p15:guide id="1" orient="horz" pos="2640">
          <p15:clr>
            <a:srgbClr val="A4A3A4"/>
          </p15:clr>
        </p15:guide>
        <p15:guide id="2" pos="2880">
          <p15:clr>
            <a:srgbClr val="A4A3A4"/>
          </p15:clr>
        </p15:guide>
      </p15:sldGuideLst>
    </p:ext>
    <p:ext uri="{2D200454-40CA-4A62-9FC3-DE9A4176ACB9}">
      <p15:notesGuideLst xmlns:p15="http://schemas.microsoft.com/office/powerpoint/2012/main">
        <p15:guide id="1" orient="horz" pos="5904">
          <p15:clr>
            <a:srgbClr val="A4A3A4"/>
          </p15:clr>
        </p15:guide>
        <p15:guide id="2" pos="2304">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Olga Gazman" initials="OG" lastIdx="6" clrIdx="0"/>
  <p:cmAuthor id="1" name="Christine" initials="CED" lastIdx="6" clrIdx="1"/>
</p:cmAuthorLst>
</file>

<file path=ppt/presProps.xml><?xml version="1.0" encoding="utf-8"?>
<p:presentationPr xmlns:a="http://schemas.openxmlformats.org/drawingml/2006/main" xmlns:r="http://schemas.openxmlformats.org/officeDocument/2006/relationships" xmlns:p="http://schemas.openxmlformats.org/presentationml/2006/main">
  <p:prnPr prnWhat="notes"/>
  <p:showPr showNarration="1" showAnimation="0"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00FF"/>
    <a:srgbClr val="FB1C05"/>
    <a:srgbClr val="FFFFFF"/>
    <a:srgbClr val="996600"/>
    <a:srgbClr val="FFFF66"/>
    <a:srgbClr val="FF6600"/>
    <a:srgbClr val="0066FF"/>
    <a:srgbClr val="FFFF00"/>
    <a:srgbClr val="996633"/>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6302" autoAdjust="0"/>
    <p:restoredTop sz="68439" autoAdjust="0"/>
  </p:normalViewPr>
  <p:slideViewPr>
    <p:cSldViewPr>
      <p:cViewPr>
        <p:scale>
          <a:sx n="100" d="100"/>
          <a:sy n="100" d="100"/>
        </p:scale>
        <p:origin x="2720" y="312"/>
      </p:cViewPr>
      <p:guideLst>
        <p:guide orient="horz" pos="2640"/>
        <p:guide pos="2880"/>
      </p:guideLst>
    </p:cSldViewPr>
  </p:slideViewPr>
  <p:outlineViewPr>
    <p:cViewPr>
      <p:scale>
        <a:sx n="33" d="100"/>
        <a:sy n="33" d="100"/>
      </p:scale>
      <p:origin x="0" y="0"/>
    </p:cViewPr>
  </p:outlineViewPr>
  <p:notesTextViewPr>
    <p:cViewPr>
      <p:scale>
        <a:sx n="120" d="100"/>
        <a:sy n="120" d="100"/>
      </p:scale>
      <p:origin x="0" y="0"/>
    </p:cViewPr>
  </p:notesTextViewPr>
  <p:sorterViewPr>
    <p:cViewPr varScale="1">
      <p:scale>
        <a:sx n="100" d="100"/>
        <a:sy n="100" d="100"/>
      </p:scale>
      <p:origin x="0" y="84"/>
    </p:cViewPr>
  </p:sorterViewPr>
  <p:notesViewPr>
    <p:cSldViewPr>
      <p:cViewPr>
        <p:scale>
          <a:sx n="99" d="100"/>
          <a:sy n="99" d="100"/>
        </p:scale>
        <p:origin x="4144" y="648"/>
      </p:cViewPr>
      <p:guideLst>
        <p:guide orient="horz" pos="5904"/>
        <p:guide pos="2304"/>
      </p:guideLst>
    </p:cSldViewPr>
  </p:notesViewPr>
  <p:gridSpacing cx="76200" cy="76200"/>
</p:viewPr>
</file>

<file path=ppt/_rels/presentation.xml.rels><?xml version="1.0" encoding="UTF-8" standalone="yes"?>
<Relationships xmlns="http://schemas.openxmlformats.org/package/2006/relationships"><Relationship Id="rId101" Type="http://schemas.openxmlformats.org/officeDocument/2006/relationships/commentAuthors" Target="commentAuthors.xml"/><Relationship Id="rId102" Type="http://schemas.openxmlformats.org/officeDocument/2006/relationships/presProps" Target="presProps.xml"/><Relationship Id="rId103" Type="http://schemas.openxmlformats.org/officeDocument/2006/relationships/viewProps" Target="viewProps.xml"/><Relationship Id="rId104" Type="http://schemas.openxmlformats.org/officeDocument/2006/relationships/theme" Target="theme/theme1.xml"/><Relationship Id="rId105"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90" Type="http://schemas.openxmlformats.org/officeDocument/2006/relationships/slide" Target="slides/slide89.xml"/><Relationship Id="rId91" Type="http://schemas.openxmlformats.org/officeDocument/2006/relationships/slide" Target="slides/slide90.xml"/><Relationship Id="rId92" Type="http://schemas.openxmlformats.org/officeDocument/2006/relationships/slide" Target="slides/slide91.xml"/><Relationship Id="rId93" Type="http://schemas.openxmlformats.org/officeDocument/2006/relationships/slide" Target="slides/slide92.xml"/><Relationship Id="rId94" Type="http://schemas.openxmlformats.org/officeDocument/2006/relationships/slide" Target="slides/slide93.xml"/><Relationship Id="rId95" Type="http://schemas.openxmlformats.org/officeDocument/2006/relationships/slide" Target="slides/slide94.xml"/><Relationship Id="rId96" Type="http://schemas.openxmlformats.org/officeDocument/2006/relationships/slide" Target="slides/slide95.xml"/><Relationship Id="rId97" Type="http://schemas.openxmlformats.org/officeDocument/2006/relationships/slide" Target="slides/slide96.xml"/><Relationship Id="rId98" Type="http://schemas.openxmlformats.org/officeDocument/2006/relationships/notesMaster" Target="notesMasters/notesMaster1.xml"/><Relationship Id="rId99" Type="http://schemas.openxmlformats.org/officeDocument/2006/relationships/handoutMaster" Target="handoutMasters/handoutMaster1.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100" Type="http://schemas.openxmlformats.org/officeDocument/2006/relationships/tags" Target="tags/tag1.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s>
</file>

<file path=ppt/charts/_rels/chart1.xml.rels><?xml version="1.0" encoding="UTF-8" standalone="yes"?>
<Relationships xmlns="http://schemas.openxmlformats.org/package/2006/relationships"><Relationship Id="rId1" Type="http://schemas.openxmlformats.org/officeDocument/2006/relationships/themeOverride" Target="../theme/themeOverride1.xml"/><Relationship Id="rId2" Type="http://schemas.openxmlformats.org/officeDocument/2006/relationships/oleObject" Target="file:////C:\Users\Dennis%20Bowns\Documents\Training\Unit%20efficiencies.xlsx" TargetMode="External"/></Relationships>
</file>

<file path=ppt/charts/_rels/chart2.xml.rels><?xml version="1.0" encoding="UTF-8" standalone="yes"?>
<Relationships xmlns="http://schemas.openxmlformats.org/package/2006/relationships"><Relationship Id="rId1" Type="http://schemas.openxmlformats.org/officeDocument/2006/relationships/themeOverride" Target="../theme/themeOverride2.xml"/><Relationship Id="rId2" Type="http://schemas.openxmlformats.org/officeDocument/2006/relationships/oleObject" Target="Book1" TargetMode="External"/></Relationships>
</file>

<file path=ppt/charts/_rels/chart3.xml.rels><?xml version="1.0" encoding="UTF-8" standalone="yes"?>
<Relationships xmlns="http://schemas.openxmlformats.org/package/2006/relationships"><Relationship Id="rId1" Type="http://schemas.openxmlformats.org/officeDocument/2006/relationships/themeOverride" Target="../theme/themeOverride3.xml"/><Relationship Id="rId2" Type="http://schemas.openxmlformats.org/officeDocument/2006/relationships/oleObject" Target="file:////C:\Users\Dennis%20Bowns\Documents\Presentations\SLC%20DataCharts.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28"/>
    </mc:Choice>
    <mc:Fallback>
      <c:style val="28"/>
    </mc:Fallback>
  </mc:AlternateContent>
  <c:clrMapOvr bg1="lt1" tx1="dk1" bg2="lt2" tx2="dk2" accent1="accent1" accent2="accent2" accent3="accent3" accent4="accent4" accent5="accent5" accent6="accent6" hlink="hlink" folHlink="folHlink"/>
  <c:chart>
    <c:autoTitleDeleted val="1"/>
    <c:plotArea>
      <c:layout/>
      <c:lineChart>
        <c:grouping val="standard"/>
        <c:varyColors val="0"/>
        <c:ser>
          <c:idx val="0"/>
          <c:order val="0"/>
          <c:tx>
            <c:strRef>
              <c:f>Sheet1!$C$7</c:f>
              <c:strCache>
                <c:ptCount val="1"/>
                <c:pt idx="0">
                  <c:v>Units per Run</c:v>
                </c:pt>
              </c:strCache>
            </c:strRef>
          </c:tx>
          <c:marker>
            <c:symbol val="none"/>
          </c:marker>
          <c:cat>
            <c:strRef>
              <c:f>Sheet1!$A$8:$B$18</c:f>
              <c:strCache>
                <c:ptCount val="11"/>
                <c:pt idx="0">
                  <c:v>91</c:v>
                </c:pt>
                <c:pt idx="1">
                  <c:v>91.2</c:v>
                </c:pt>
                <c:pt idx="2">
                  <c:v>91.5</c:v>
                </c:pt>
                <c:pt idx="3">
                  <c:v>91.6</c:v>
                </c:pt>
                <c:pt idx="4">
                  <c:v>91.7</c:v>
                </c:pt>
                <c:pt idx="5">
                  <c:v>92</c:v>
                </c:pt>
                <c:pt idx="6">
                  <c:v>92.3</c:v>
                </c:pt>
                <c:pt idx="7">
                  <c:v>92.5</c:v>
                </c:pt>
                <c:pt idx="8">
                  <c:v>92.7</c:v>
                </c:pt>
                <c:pt idx="9">
                  <c:v>92.8</c:v>
                </c:pt>
                <c:pt idx="10">
                  <c:v>93</c:v>
                </c:pt>
              </c:strCache>
            </c:strRef>
          </c:cat>
          <c:val>
            <c:numRef>
              <c:f>Sheet1!$C$8:$C$18</c:f>
              <c:numCache>
                <c:formatCode>General</c:formatCode>
                <c:ptCount val="11"/>
                <c:pt idx="0">
                  <c:v>4.0</c:v>
                </c:pt>
                <c:pt idx="1">
                  <c:v>5.0</c:v>
                </c:pt>
                <c:pt idx="2">
                  <c:v>9.0</c:v>
                </c:pt>
                <c:pt idx="3">
                  <c:v>18.0</c:v>
                </c:pt>
                <c:pt idx="4">
                  <c:v>17.0</c:v>
                </c:pt>
                <c:pt idx="5">
                  <c:v>13.0</c:v>
                </c:pt>
                <c:pt idx="6">
                  <c:v>10.0</c:v>
                </c:pt>
                <c:pt idx="7">
                  <c:v>5.0</c:v>
                </c:pt>
                <c:pt idx="8">
                  <c:v>4.0</c:v>
                </c:pt>
                <c:pt idx="9">
                  <c:v>0.0</c:v>
                </c:pt>
                <c:pt idx="10">
                  <c:v>1.0</c:v>
                </c:pt>
              </c:numCache>
            </c:numRef>
          </c:val>
          <c:smooth val="0"/>
        </c:ser>
        <c:dLbls>
          <c:showLegendKey val="0"/>
          <c:showVal val="0"/>
          <c:showCatName val="0"/>
          <c:showSerName val="0"/>
          <c:showPercent val="0"/>
          <c:showBubbleSize val="0"/>
        </c:dLbls>
        <c:smooth val="0"/>
        <c:axId val="-868390512"/>
        <c:axId val="-838854272"/>
      </c:lineChart>
      <c:catAx>
        <c:axId val="-868390512"/>
        <c:scaling>
          <c:orientation val="minMax"/>
        </c:scaling>
        <c:delete val="0"/>
        <c:axPos val="b"/>
        <c:numFmt formatCode="General" sourceLinked="0"/>
        <c:majorTickMark val="none"/>
        <c:minorTickMark val="none"/>
        <c:tickLblPos val="nextTo"/>
        <c:txPr>
          <a:bodyPr/>
          <a:lstStyle/>
          <a:p>
            <a:pPr>
              <a:defRPr baseline="0">
                <a:solidFill>
                  <a:srgbClr val="203E55"/>
                </a:solidFill>
              </a:defRPr>
            </a:pPr>
            <a:endParaRPr lang="en-US"/>
          </a:p>
        </c:txPr>
        <c:crossAx val="-838854272"/>
        <c:crosses val="autoZero"/>
        <c:auto val="1"/>
        <c:lblAlgn val="ctr"/>
        <c:lblOffset val="100"/>
        <c:noMultiLvlLbl val="0"/>
      </c:catAx>
      <c:valAx>
        <c:axId val="-838854272"/>
        <c:scaling>
          <c:orientation val="minMax"/>
        </c:scaling>
        <c:delete val="0"/>
        <c:axPos val="l"/>
        <c:numFmt formatCode="General" sourceLinked="1"/>
        <c:majorTickMark val="none"/>
        <c:minorTickMark val="none"/>
        <c:tickLblPos val="nextTo"/>
        <c:txPr>
          <a:bodyPr/>
          <a:lstStyle/>
          <a:p>
            <a:pPr>
              <a:defRPr baseline="0">
                <a:solidFill>
                  <a:srgbClr val="203E55"/>
                </a:solidFill>
              </a:defRPr>
            </a:pPr>
            <a:endParaRPr lang="en-US"/>
          </a:p>
        </c:txPr>
        <c:crossAx val="-868390512"/>
        <c:crosses val="autoZero"/>
        <c:crossBetween val="between"/>
      </c:valAx>
    </c:plotArea>
    <c:legend>
      <c:legendPos val="b"/>
      <c:layout>
        <c:manualLayout>
          <c:xMode val="edge"/>
          <c:yMode val="edge"/>
          <c:x val="0.725579114713952"/>
          <c:y val="0.0591212495496887"/>
          <c:w val="0.262646446438988"/>
          <c:h val="0.0846696001235142"/>
        </c:manualLayout>
      </c:layout>
      <c:overlay val="0"/>
    </c:legend>
    <c:plotVisOnly val="1"/>
    <c:dispBlanksAs val="gap"/>
    <c:showDLblsOverMax val="0"/>
  </c:chart>
  <c:txPr>
    <a:bodyPr/>
    <a:lstStyle/>
    <a:p>
      <a:pPr>
        <a:defRPr sz="1800"/>
      </a:pPr>
      <a:endParaRPr lang="en-US"/>
    </a:p>
  </c:tx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35"/>
    </mc:Choice>
    <mc:Fallback>
      <c:style val="35"/>
    </mc:Fallback>
  </mc:AlternateContent>
  <c:clrMapOvr bg1="lt1" tx1="dk1" bg2="lt2" tx2="dk2" accent1="accent1" accent2="accent2" accent3="accent3" accent4="accent4" accent5="accent5" accent6="accent6" hlink="hlink" folHlink="folHlink"/>
  <c:chart>
    <c:title>
      <c:tx>
        <c:rich>
          <a:bodyPr/>
          <a:lstStyle/>
          <a:p>
            <a:pPr>
              <a:defRPr/>
            </a:pPr>
            <a:r>
              <a:rPr lang="en-US" dirty="0" smtClean="0"/>
              <a:t>Percent of Line Items</a:t>
            </a:r>
            <a:endParaRPr lang="en-US" dirty="0"/>
          </a:p>
        </c:rich>
      </c:tx>
      <c:layout>
        <c:manualLayout>
          <c:xMode val="edge"/>
          <c:yMode val="edge"/>
          <c:x val="0.030327056943969"/>
          <c:y val="0.0325579429689933"/>
        </c:manualLayout>
      </c:layout>
      <c:overlay val="0"/>
    </c:title>
    <c:autoTitleDeleted val="0"/>
    <c:view3D>
      <c:rotX val="75"/>
      <c:rotY val="0"/>
      <c:rAngAx val="1"/>
    </c:view3D>
    <c:floor>
      <c:thickness val="0"/>
    </c:floor>
    <c:sideWall>
      <c:thickness val="0"/>
    </c:sideWall>
    <c:backWall>
      <c:thickness val="0"/>
    </c:backWall>
    <c:plotArea>
      <c:layout>
        <c:manualLayout>
          <c:layoutTarget val="inner"/>
          <c:xMode val="edge"/>
          <c:yMode val="edge"/>
          <c:x val="0.0"/>
          <c:y val="0.00119955708661418"/>
          <c:w val="1.0"/>
          <c:h val="0.998800442913387"/>
        </c:manualLayout>
      </c:layout>
      <c:pie3DChart>
        <c:varyColors val="1"/>
        <c:ser>
          <c:idx val="0"/>
          <c:order val="0"/>
          <c:dPt>
            <c:idx val="0"/>
            <c:bubble3D val="0"/>
            <c:spPr>
              <a:solidFill>
                <a:srgbClr val="FF6600"/>
              </a:solidFill>
            </c:spPr>
          </c:dPt>
          <c:dPt>
            <c:idx val="1"/>
            <c:bubble3D val="0"/>
            <c:spPr>
              <a:solidFill>
                <a:srgbClr val="FFFF00"/>
              </a:solidFill>
            </c:spPr>
          </c:dPt>
          <c:dPt>
            <c:idx val="2"/>
            <c:bubble3D val="0"/>
            <c:spPr>
              <a:solidFill>
                <a:srgbClr val="92D050"/>
              </a:solidFill>
            </c:spPr>
          </c:dPt>
          <c:dPt>
            <c:idx val="3"/>
            <c:bubble3D val="0"/>
            <c:spPr>
              <a:solidFill>
                <a:srgbClr val="3399FF"/>
              </a:solidFill>
            </c:spPr>
          </c:dPt>
          <c:dLbls>
            <c:dLbl>
              <c:idx val="0"/>
              <c:layout>
                <c:manualLayout>
                  <c:x val="-0.107833333333333"/>
                  <c:y val="0.176290760265136"/>
                </c:manualLayout>
              </c:layout>
              <c:spPr/>
              <c:txPr>
                <a:bodyPr/>
                <a:lstStyle/>
                <a:p>
                  <a:pPr>
                    <a:defRPr sz="2800">
                      <a:solidFill>
                        <a:schemeClr val="bg1"/>
                      </a:solidFill>
                    </a:defRPr>
                  </a:pPr>
                  <a:endParaRPr lang="en-US"/>
                </a:p>
              </c:txPr>
              <c:showLegendKey val="0"/>
              <c:showVal val="0"/>
              <c:showCatName val="0"/>
              <c:showSerName val="0"/>
              <c:showPercent val="1"/>
              <c:showBubbleSize val="0"/>
              <c:extLst>
                <c:ext xmlns:c15="http://schemas.microsoft.com/office/drawing/2012/chart" uri="{CE6537A1-D6FC-4f65-9D91-7224C49458BB}"/>
              </c:extLst>
            </c:dLbl>
            <c:dLbl>
              <c:idx val="3"/>
              <c:layout>
                <c:manualLayout>
                  <c:x val="0.119647894556659"/>
                  <c:y val="-0.236059878108457"/>
                </c:manualLayout>
              </c:layout>
              <c:spPr/>
              <c:txPr>
                <a:bodyPr/>
                <a:lstStyle/>
                <a:p>
                  <a:pPr>
                    <a:defRPr sz="2800">
                      <a:solidFill>
                        <a:schemeClr val="bg1"/>
                      </a:solidFill>
                    </a:defRPr>
                  </a:pPr>
                  <a:endParaRPr lang="en-US"/>
                </a:p>
              </c:txPr>
              <c:showLegendKey val="0"/>
              <c:showVal val="0"/>
              <c:showCatName val="0"/>
              <c:showSerName val="0"/>
              <c:showPercent val="1"/>
              <c:showBubbleSize val="0"/>
              <c:extLst>
                <c:ext xmlns:c15="http://schemas.microsoft.com/office/drawing/2012/chart" uri="{CE6537A1-D6FC-4f65-9D91-7224C49458BB}"/>
              </c:extLst>
            </c:dLbl>
            <c:spPr>
              <a:noFill/>
              <a:ln>
                <a:noFill/>
              </a:ln>
              <a:effectLst/>
            </c:spPr>
            <c:txPr>
              <a:bodyPr/>
              <a:lstStyle/>
              <a:p>
                <a:pPr>
                  <a:defRPr sz="2800"/>
                </a:pPr>
                <a:endParaRPr lang="en-US"/>
              </a:p>
            </c:txPr>
            <c:showLegendKey val="0"/>
            <c:showVal val="0"/>
            <c:showCatName val="0"/>
            <c:showSerName val="0"/>
            <c:showPercent val="1"/>
            <c:showBubbleSize val="0"/>
            <c:showLeaderLines val="1"/>
            <c:extLst>
              <c:ext xmlns:c15="http://schemas.microsoft.com/office/drawing/2012/chart" uri="{CE6537A1-D6FC-4f65-9D91-7224C49458BB}"/>
            </c:extLst>
          </c:dLbls>
          <c:cat>
            <c:strRef>
              <c:f>'Utility Bill'!$B$1:$E$1</c:f>
              <c:strCache>
                <c:ptCount val="4"/>
                <c:pt idx="0">
                  <c:v>Demand (kW)</c:v>
                </c:pt>
                <c:pt idx="1">
                  <c:v>kVAR</c:v>
                </c:pt>
                <c:pt idx="2">
                  <c:v>Other</c:v>
                </c:pt>
                <c:pt idx="3">
                  <c:v>Energy</c:v>
                </c:pt>
              </c:strCache>
            </c:strRef>
          </c:cat>
          <c:val>
            <c:numRef>
              <c:f>'Utility Bill'!$B$2:$E$2</c:f>
              <c:numCache>
                <c:formatCode>0%</c:formatCode>
                <c:ptCount val="4"/>
                <c:pt idx="0">
                  <c:v>0.19</c:v>
                </c:pt>
                <c:pt idx="1">
                  <c:v>0.01</c:v>
                </c:pt>
                <c:pt idx="2">
                  <c:v>0.0300000000000001</c:v>
                </c:pt>
                <c:pt idx="3">
                  <c:v>0.770000000000004</c:v>
                </c:pt>
              </c:numCache>
            </c:numRef>
          </c:val>
        </c:ser>
        <c:dLbls>
          <c:showLegendKey val="0"/>
          <c:showVal val="0"/>
          <c:showCatName val="0"/>
          <c:showSerName val="0"/>
          <c:showPercent val="1"/>
          <c:showBubbleSize val="0"/>
          <c:showLeaderLines val="1"/>
        </c:dLbls>
      </c:pie3DChart>
    </c:plotArea>
    <c:legend>
      <c:legendPos val="r"/>
      <c:layout>
        <c:manualLayout>
          <c:xMode val="edge"/>
          <c:yMode val="edge"/>
          <c:x val="0.731211457263503"/>
          <c:y val="0.507589305574091"/>
          <c:w val="0.268788542736506"/>
          <c:h val="0.492410694425911"/>
        </c:manualLayout>
      </c:layout>
      <c:overlay val="0"/>
      <c:txPr>
        <a:bodyPr/>
        <a:lstStyle/>
        <a:p>
          <a:pPr>
            <a:defRPr sz="2000"/>
          </a:pPr>
          <a:endParaRPr lang="en-US"/>
        </a:p>
      </c:txPr>
    </c:legend>
    <c:plotVisOnly val="1"/>
    <c:dispBlanksAs val="zero"/>
    <c:showDLblsOverMax val="0"/>
  </c:chart>
  <c:spPr>
    <a:ln>
      <a:noFill/>
    </a:ln>
  </c:spPr>
  <c:txPr>
    <a:bodyPr/>
    <a:lstStyle/>
    <a:p>
      <a:pPr>
        <a:defRPr sz="1800"/>
      </a:pPr>
      <a:endParaRPr lang="en-US"/>
    </a:p>
  </c:txPr>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24"/>
    </mc:Choice>
    <mc:Fallback>
      <c:style val="24"/>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0333333492404435"/>
          <c:y val="0.0509259259259259"/>
          <c:w val="0.845454471703399"/>
          <c:h val="0.898148148148148"/>
        </c:manualLayout>
      </c:layout>
      <c:lineChart>
        <c:grouping val="stacked"/>
        <c:varyColors val="0"/>
        <c:ser>
          <c:idx val="0"/>
          <c:order val="0"/>
          <c:marker>
            <c:symbol val="none"/>
          </c:marker>
          <c:val>
            <c:numRef>
              <c:f>Demand!$A$2:$BJ$2</c:f>
              <c:numCache>
                <c:formatCode>0.00%</c:formatCode>
                <c:ptCount val="62"/>
                <c:pt idx="0">
                  <c:v>0.09</c:v>
                </c:pt>
                <c:pt idx="1">
                  <c:v>0.09</c:v>
                </c:pt>
                <c:pt idx="2">
                  <c:v>0.09</c:v>
                </c:pt>
                <c:pt idx="3">
                  <c:v>0.09</c:v>
                </c:pt>
                <c:pt idx="4">
                  <c:v>0.09</c:v>
                </c:pt>
                <c:pt idx="5">
                  <c:v>0.09</c:v>
                </c:pt>
                <c:pt idx="6">
                  <c:v>0.09</c:v>
                </c:pt>
                <c:pt idx="7">
                  <c:v>0.09</c:v>
                </c:pt>
                <c:pt idx="8">
                  <c:v>0.0880000000000001</c:v>
                </c:pt>
                <c:pt idx="9">
                  <c:v>0.087</c:v>
                </c:pt>
                <c:pt idx="10">
                  <c:v>0.0883</c:v>
                </c:pt>
                <c:pt idx="11">
                  <c:v>0.09</c:v>
                </c:pt>
                <c:pt idx="12">
                  <c:v>0.09</c:v>
                </c:pt>
                <c:pt idx="13">
                  <c:v>0.09</c:v>
                </c:pt>
                <c:pt idx="14">
                  <c:v>0.09</c:v>
                </c:pt>
                <c:pt idx="15">
                  <c:v>0.09</c:v>
                </c:pt>
                <c:pt idx="16">
                  <c:v>0.09</c:v>
                </c:pt>
                <c:pt idx="17">
                  <c:v>0.0875</c:v>
                </c:pt>
                <c:pt idx="18">
                  <c:v>0.0880000000000001</c:v>
                </c:pt>
                <c:pt idx="19">
                  <c:v>0.0885000000000009</c:v>
                </c:pt>
                <c:pt idx="20">
                  <c:v>0.0892</c:v>
                </c:pt>
                <c:pt idx="21">
                  <c:v>0.105</c:v>
                </c:pt>
                <c:pt idx="22">
                  <c:v>0.55</c:v>
                </c:pt>
                <c:pt idx="23">
                  <c:v>0.135</c:v>
                </c:pt>
                <c:pt idx="24">
                  <c:v>0.12</c:v>
                </c:pt>
                <c:pt idx="25">
                  <c:v>0.12</c:v>
                </c:pt>
                <c:pt idx="26">
                  <c:v>0.12</c:v>
                </c:pt>
                <c:pt idx="27">
                  <c:v>0.12</c:v>
                </c:pt>
                <c:pt idx="28">
                  <c:v>0.12</c:v>
                </c:pt>
                <c:pt idx="29">
                  <c:v>0.12</c:v>
                </c:pt>
                <c:pt idx="30">
                  <c:v>0.1175</c:v>
                </c:pt>
                <c:pt idx="31">
                  <c:v>0.115</c:v>
                </c:pt>
                <c:pt idx="32">
                  <c:v>0.115</c:v>
                </c:pt>
                <c:pt idx="33">
                  <c:v>0.115</c:v>
                </c:pt>
                <c:pt idx="34">
                  <c:v>0.1175</c:v>
                </c:pt>
                <c:pt idx="35">
                  <c:v>0.12</c:v>
                </c:pt>
                <c:pt idx="36">
                  <c:v>0.12</c:v>
                </c:pt>
                <c:pt idx="37">
                  <c:v>0.12</c:v>
                </c:pt>
                <c:pt idx="38">
                  <c:v>0.12</c:v>
                </c:pt>
                <c:pt idx="39">
                  <c:v>0.12</c:v>
                </c:pt>
                <c:pt idx="40">
                  <c:v>0.12</c:v>
                </c:pt>
                <c:pt idx="41">
                  <c:v>0.12</c:v>
                </c:pt>
                <c:pt idx="42">
                  <c:v>0.12</c:v>
                </c:pt>
                <c:pt idx="43">
                  <c:v>0.12</c:v>
                </c:pt>
                <c:pt idx="44">
                  <c:v>0.1175</c:v>
                </c:pt>
                <c:pt idx="45">
                  <c:v>0.115</c:v>
                </c:pt>
                <c:pt idx="46">
                  <c:v>0.11</c:v>
                </c:pt>
                <c:pt idx="47">
                  <c:v>0.11</c:v>
                </c:pt>
                <c:pt idx="48">
                  <c:v>0.11</c:v>
                </c:pt>
                <c:pt idx="49">
                  <c:v>0.1125</c:v>
                </c:pt>
                <c:pt idx="50">
                  <c:v>0.115</c:v>
                </c:pt>
                <c:pt idx="51">
                  <c:v>0.1175</c:v>
                </c:pt>
                <c:pt idx="52">
                  <c:v>0.12</c:v>
                </c:pt>
                <c:pt idx="53">
                  <c:v>0.12</c:v>
                </c:pt>
                <c:pt idx="54">
                  <c:v>0.12</c:v>
                </c:pt>
                <c:pt idx="55">
                  <c:v>0.12</c:v>
                </c:pt>
                <c:pt idx="56">
                  <c:v>0.119</c:v>
                </c:pt>
                <c:pt idx="57">
                  <c:v>0.1187</c:v>
                </c:pt>
                <c:pt idx="58">
                  <c:v>0.1184</c:v>
                </c:pt>
                <c:pt idx="59">
                  <c:v>0.118</c:v>
                </c:pt>
                <c:pt idx="60">
                  <c:v>0.1175</c:v>
                </c:pt>
                <c:pt idx="61">
                  <c:v>0.1165</c:v>
                </c:pt>
              </c:numCache>
            </c:numRef>
          </c:val>
          <c:smooth val="0"/>
        </c:ser>
        <c:dLbls>
          <c:showLegendKey val="0"/>
          <c:showVal val="0"/>
          <c:showCatName val="0"/>
          <c:showSerName val="0"/>
          <c:showPercent val="0"/>
          <c:showBubbleSize val="0"/>
        </c:dLbls>
        <c:smooth val="0"/>
        <c:axId val="-911542832"/>
        <c:axId val="-911805152"/>
      </c:lineChart>
      <c:catAx>
        <c:axId val="-911542832"/>
        <c:scaling>
          <c:orientation val="minMax"/>
        </c:scaling>
        <c:delete val="1"/>
        <c:axPos val="b"/>
        <c:majorTickMark val="out"/>
        <c:minorTickMark val="none"/>
        <c:tickLblPos val="none"/>
        <c:crossAx val="-911805152"/>
        <c:crosses val="autoZero"/>
        <c:auto val="1"/>
        <c:lblAlgn val="ctr"/>
        <c:lblOffset val="100"/>
        <c:noMultiLvlLbl val="0"/>
      </c:catAx>
      <c:valAx>
        <c:axId val="-911805152"/>
        <c:scaling>
          <c:orientation val="minMax"/>
        </c:scaling>
        <c:delete val="1"/>
        <c:axPos val="l"/>
        <c:majorGridlines/>
        <c:numFmt formatCode="0.00%" sourceLinked="1"/>
        <c:majorTickMark val="out"/>
        <c:minorTickMark val="none"/>
        <c:tickLblPos val="none"/>
        <c:crossAx val="-911542832"/>
        <c:crosses val="autoZero"/>
        <c:crossBetween val="between"/>
      </c:valAx>
    </c:plotArea>
    <c:plotVisOnly val="1"/>
    <c:dispBlanksAs val="zero"/>
    <c:showDLblsOverMax val="0"/>
  </c:chart>
  <c:txPr>
    <a:bodyPr/>
    <a:lstStyle/>
    <a:p>
      <a:pPr>
        <a:defRPr sz="1800"/>
      </a:pPr>
      <a:endParaRPr lang="en-US"/>
    </a:p>
  </c:txPr>
  <c:externalData r:id="rId2">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891849A-1256-451E-A584-0B19CA0E8710}" type="doc">
      <dgm:prSet loTypeId="urn:microsoft.com/office/officeart/2005/8/layout/cycle1" loCatId="cycle" qsTypeId="urn:microsoft.com/office/officeart/2005/8/quickstyle/simple2" qsCatId="simple" csTypeId="urn:microsoft.com/office/officeart/2005/8/colors/accent2_1" csCatId="accent2" phldr="1"/>
      <dgm:spPr/>
      <dgm:t>
        <a:bodyPr/>
        <a:lstStyle/>
        <a:p>
          <a:endParaRPr lang="en-US"/>
        </a:p>
      </dgm:t>
    </dgm:pt>
    <dgm:pt modelId="{2A0F6824-2312-45B6-B5C2-634DCD196A73}">
      <dgm:prSet phldrT="[Text]"/>
      <dgm:spPr/>
      <dgm:t>
        <a:bodyPr/>
        <a:lstStyle/>
        <a:p>
          <a:r>
            <a:rPr lang="en-US" b="1" dirty="0" smtClean="0">
              <a:solidFill>
                <a:schemeClr val="tx1"/>
              </a:solidFill>
            </a:rPr>
            <a:t>Do</a:t>
          </a:r>
          <a:endParaRPr lang="en-US" b="1" dirty="0">
            <a:solidFill>
              <a:schemeClr val="tx1"/>
            </a:solidFill>
          </a:endParaRPr>
        </a:p>
      </dgm:t>
    </dgm:pt>
    <dgm:pt modelId="{2F7C2113-712A-45DE-971C-8218D7233934}" type="parTrans" cxnId="{F814D042-7BB0-430C-8AD9-767376BAE2C9}">
      <dgm:prSet/>
      <dgm:spPr/>
      <dgm:t>
        <a:bodyPr/>
        <a:lstStyle/>
        <a:p>
          <a:endParaRPr lang="en-US" b="1">
            <a:solidFill>
              <a:srgbClr val="002060"/>
            </a:solidFill>
          </a:endParaRPr>
        </a:p>
      </dgm:t>
    </dgm:pt>
    <dgm:pt modelId="{BE28093A-741A-4D54-A414-3FE697498FFC}" type="sibTrans" cxnId="{F814D042-7BB0-430C-8AD9-767376BAE2C9}">
      <dgm:prSet/>
      <dgm:spPr/>
      <dgm:t>
        <a:bodyPr/>
        <a:lstStyle/>
        <a:p>
          <a:endParaRPr lang="en-US" b="1">
            <a:solidFill>
              <a:srgbClr val="002060"/>
            </a:solidFill>
          </a:endParaRPr>
        </a:p>
      </dgm:t>
    </dgm:pt>
    <dgm:pt modelId="{07522958-75CA-4FF8-8EF9-399CFFA87013}">
      <dgm:prSet phldrT="[Text]"/>
      <dgm:spPr/>
      <dgm:t>
        <a:bodyPr/>
        <a:lstStyle/>
        <a:p>
          <a:r>
            <a:rPr lang="en-US" b="1" dirty="0" smtClean="0">
              <a:solidFill>
                <a:schemeClr val="tx1"/>
              </a:solidFill>
            </a:rPr>
            <a:t>Check</a:t>
          </a:r>
          <a:endParaRPr lang="en-US" b="1" dirty="0">
            <a:solidFill>
              <a:schemeClr val="tx1"/>
            </a:solidFill>
          </a:endParaRPr>
        </a:p>
      </dgm:t>
    </dgm:pt>
    <dgm:pt modelId="{C262D3CA-8CBE-4757-986B-7650856F13B8}" type="parTrans" cxnId="{23126FA2-C777-4798-AB52-D20181321F01}">
      <dgm:prSet/>
      <dgm:spPr/>
      <dgm:t>
        <a:bodyPr/>
        <a:lstStyle/>
        <a:p>
          <a:endParaRPr lang="en-US" b="1">
            <a:solidFill>
              <a:srgbClr val="002060"/>
            </a:solidFill>
          </a:endParaRPr>
        </a:p>
      </dgm:t>
    </dgm:pt>
    <dgm:pt modelId="{31B78623-6577-4CDF-BE22-28B850AC6DB6}" type="sibTrans" cxnId="{23126FA2-C777-4798-AB52-D20181321F01}">
      <dgm:prSet/>
      <dgm:spPr/>
      <dgm:t>
        <a:bodyPr/>
        <a:lstStyle/>
        <a:p>
          <a:endParaRPr lang="en-US" b="1">
            <a:solidFill>
              <a:srgbClr val="002060"/>
            </a:solidFill>
          </a:endParaRPr>
        </a:p>
      </dgm:t>
    </dgm:pt>
    <dgm:pt modelId="{F5C8A3C7-EA55-4F63-A27D-7BB217B76A61}">
      <dgm:prSet phldrT="[Text]"/>
      <dgm:spPr/>
      <dgm:t>
        <a:bodyPr/>
        <a:lstStyle/>
        <a:p>
          <a:r>
            <a:rPr lang="en-US" b="1" dirty="0" smtClean="0">
              <a:solidFill>
                <a:schemeClr val="tx1"/>
              </a:solidFill>
            </a:rPr>
            <a:t>Quantify</a:t>
          </a:r>
          <a:endParaRPr lang="en-US" b="1" dirty="0">
            <a:solidFill>
              <a:schemeClr val="tx1"/>
            </a:solidFill>
          </a:endParaRPr>
        </a:p>
      </dgm:t>
    </dgm:pt>
    <dgm:pt modelId="{5D340202-F9F5-4E77-804B-B18FC4710813}" type="parTrans" cxnId="{3A42B153-1CA2-4A7E-9527-578311D28B97}">
      <dgm:prSet/>
      <dgm:spPr/>
      <dgm:t>
        <a:bodyPr/>
        <a:lstStyle/>
        <a:p>
          <a:endParaRPr lang="en-US" b="1">
            <a:solidFill>
              <a:srgbClr val="002060"/>
            </a:solidFill>
          </a:endParaRPr>
        </a:p>
      </dgm:t>
    </dgm:pt>
    <dgm:pt modelId="{4E705C00-187B-4624-9E0C-E1CD99B46332}" type="sibTrans" cxnId="{3A42B153-1CA2-4A7E-9527-578311D28B97}">
      <dgm:prSet/>
      <dgm:spPr/>
      <dgm:t>
        <a:bodyPr/>
        <a:lstStyle/>
        <a:p>
          <a:endParaRPr lang="en-US" b="1">
            <a:solidFill>
              <a:srgbClr val="002060"/>
            </a:solidFill>
          </a:endParaRPr>
        </a:p>
      </dgm:t>
    </dgm:pt>
    <dgm:pt modelId="{FDBC7F6E-ACF1-4893-92B3-B00DCBD2EDEC}">
      <dgm:prSet phldrT="[Text]"/>
      <dgm:spPr/>
      <dgm:t>
        <a:bodyPr/>
        <a:lstStyle/>
        <a:p>
          <a:r>
            <a:rPr lang="en-US" b="1" dirty="0" smtClean="0">
              <a:solidFill>
                <a:schemeClr val="tx1"/>
              </a:solidFill>
            </a:rPr>
            <a:t>Communicate</a:t>
          </a:r>
          <a:endParaRPr lang="en-US" b="1" dirty="0">
            <a:solidFill>
              <a:schemeClr val="tx1"/>
            </a:solidFill>
          </a:endParaRPr>
        </a:p>
      </dgm:t>
    </dgm:pt>
    <dgm:pt modelId="{D087D242-4A99-4582-AB37-74116950EFAE}" type="parTrans" cxnId="{FB641877-27EF-4CD5-A0CB-236ED2F92B90}">
      <dgm:prSet/>
      <dgm:spPr/>
      <dgm:t>
        <a:bodyPr/>
        <a:lstStyle/>
        <a:p>
          <a:endParaRPr lang="en-US" b="1">
            <a:solidFill>
              <a:srgbClr val="002060"/>
            </a:solidFill>
          </a:endParaRPr>
        </a:p>
      </dgm:t>
    </dgm:pt>
    <dgm:pt modelId="{07C94DD6-0AA1-4BF3-9512-99095EF6E7B4}" type="sibTrans" cxnId="{FB641877-27EF-4CD5-A0CB-236ED2F92B90}">
      <dgm:prSet/>
      <dgm:spPr/>
      <dgm:t>
        <a:bodyPr/>
        <a:lstStyle/>
        <a:p>
          <a:endParaRPr lang="en-US" b="1">
            <a:solidFill>
              <a:srgbClr val="002060"/>
            </a:solidFill>
          </a:endParaRPr>
        </a:p>
      </dgm:t>
    </dgm:pt>
    <dgm:pt modelId="{68603224-769F-4BD7-B6BD-67535F12BE2B}">
      <dgm:prSet phldrT="[Text]"/>
      <dgm:spPr/>
      <dgm:t>
        <a:bodyPr/>
        <a:lstStyle/>
        <a:p>
          <a:r>
            <a:rPr lang="en-US" b="1" dirty="0" smtClean="0">
              <a:solidFill>
                <a:schemeClr val="tx1"/>
              </a:solidFill>
            </a:rPr>
            <a:t>Plan</a:t>
          </a:r>
          <a:endParaRPr lang="en-US" b="1" dirty="0">
            <a:solidFill>
              <a:schemeClr val="tx1"/>
            </a:solidFill>
          </a:endParaRPr>
        </a:p>
      </dgm:t>
    </dgm:pt>
    <dgm:pt modelId="{36492C20-0BF8-485D-B26B-A5C0174AA727}" type="parTrans" cxnId="{FDE4C059-9BEB-4CE5-9387-ACBBFACF300C}">
      <dgm:prSet/>
      <dgm:spPr/>
      <dgm:t>
        <a:bodyPr/>
        <a:lstStyle/>
        <a:p>
          <a:endParaRPr lang="en-US" b="1">
            <a:solidFill>
              <a:srgbClr val="002060"/>
            </a:solidFill>
          </a:endParaRPr>
        </a:p>
      </dgm:t>
    </dgm:pt>
    <dgm:pt modelId="{DBACDC81-198A-4F03-A25F-7140FB2731DB}" type="sibTrans" cxnId="{FDE4C059-9BEB-4CE5-9387-ACBBFACF300C}">
      <dgm:prSet/>
      <dgm:spPr/>
      <dgm:t>
        <a:bodyPr/>
        <a:lstStyle/>
        <a:p>
          <a:endParaRPr lang="en-US" b="1">
            <a:solidFill>
              <a:srgbClr val="002060"/>
            </a:solidFill>
          </a:endParaRPr>
        </a:p>
      </dgm:t>
    </dgm:pt>
    <dgm:pt modelId="{B258BEB6-A71D-4566-9070-12EBB27659F6}" type="pres">
      <dgm:prSet presAssocID="{1891849A-1256-451E-A584-0B19CA0E8710}" presName="cycle" presStyleCnt="0">
        <dgm:presLayoutVars>
          <dgm:dir/>
          <dgm:resizeHandles val="exact"/>
        </dgm:presLayoutVars>
      </dgm:prSet>
      <dgm:spPr/>
      <dgm:t>
        <a:bodyPr/>
        <a:lstStyle/>
        <a:p>
          <a:endParaRPr lang="en-US"/>
        </a:p>
      </dgm:t>
    </dgm:pt>
    <dgm:pt modelId="{8E36C3A9-8206-4089-8302-FBE4494EFE53}" type="pres">
      <dgm:prSet presAssocID="{2A0F6824-2312-45B6-B5C2-634DCD196A73}" presName="dummy" presStyleCnt="0"/>
      <dgm:spPr/>
    </dgm:pt>
    <dgm:pt modelId="{A98BF9D1-1D9C-4993-8AE9-5F4B32BF0BEB}" type="pres">
      <dgm:prSet presAssocID="{2A0F6824-2312-45B6-B5C2-634DCD196A73}" presName="node" presStyleLbl="revTx" presStyleIdx="0" presStyleCnt="5">
        <dgm:presLayoutVars>
          <dgm:bulletEnabled val="1"/>
        </dgm:presLayoutVars>
      </dgm:prSet>
      <dgm:spPr/>
      <dgm:t>
        <a:bodyPr/>
        <a:lstStyle/>
        <a:p>
          <a:endParaRPr lang="en-US"/>
        </a:p>
      </dgm:t>
    </dgm:pt>
    <dgm:pt modelId="{9F57679F-8587-4174-AF20-9C345AD902D3}" type="pres">
      <dgm:prSet presAssocID="{BE28093A-741A-4D54-A414-3FE697498FFC}" presName="sibTrans" presStyleLbl="node1" presStyleIdx="0" presStyleCnt="5"/>
      <dgm:spPr/>
      <dgm:t>
        <a:bodyPr/>
        <a:lstStyle/>
        <a:p>
          <a:endParaRPr lang="en-US"/>
        </a:p>
      </dgm:t>
    </dgm:pt>
    <dgm:pt modelId="{D564B308-365B-4FE1-9DEF-2DB7B6F69803}" type="pres">
      <dgm:prSet presAssocID="{07522958-75CA-4FF8-8EF9-399CFFA87013}" presName="dummy" presStyleCnt="0"/>
      <dgm:spPr/>
    </dgm:pt>
    <dgm:pt modelId="{F1909663-6B6C-42FA-988C-4FF90D00877D}" type="pres">
      <dgm:prSet presAssocID="{07522958-75CA-4FF8-8EF9-399CFFA87013}" presName="node" presStyleLbl="revTx" presStyleIdx="1" presStyleCnt="5">
        <dgm:presLayoutVars>
          <dgm:bulletEnabled val="1"/>
        </dgm:presLayoutVars>
      </dgm:prSet>
      <dgm:spPr/>
      <dgm:t>
        <a:bodyPr/>
        <a:lstStyle/>
        <a:p>
          <a:endParaRPr lang="en-US"/>
        </a:p>
      </dgm:t>
    </dgm:pt>
    <dgm:pt modelId="{A8F79E14-4836-48EF-8CE6-AD9A37B71AEA}" type="pres">
      <dgm:prSet presAssocID="{31B78623-6577-4CDF-BE22-28B850AC6DB6}" presName="sibTrans" presStyleLbl="node1" presStyleIdx="1" presStyleCnt="5" custAng="21253562"/>
      <dgm:spPr/>
      <dgm:t>
        <a:bodyPr/>
        <a:lstStyle/>
        <a:p>
          <a:endParaRPr lang="en-US"/>
        </a:p>
      </dgm:t>
    </dgm:pt>
    <dgm:pt modelId="{AF81EBCE-F276-4B91-8FEF-2048B33F2108}" type="pres">
      <dgm:prSet presAssocID="{F5C8A3C7-EA55-4F63-A27D-7BB217B76A61}" presName="dummy" presStyleCnt="0"/>
      <dgm:spPr/>
    </dgm:pt>
    <dgm:pt modelId="{DFF252C7-60A0-4569-8D5D-9D933BA9E96F}" type="pres">
      <dgm:prSet presAssocID="{F5C8A3C7-EA55-4F63-A27D-7BB217B76A61}" presName="node" presStyleLbl="revTx" presStyleIdx="2" presStyleCnt="5">
        <dgm:presLayoutVars>
          <dgm:bulletEnabled val="1"/>
        </dgm:presLayoutVars>
      </dgm:prSet>
      <dgm:spPr/>
      <dgm:t>
        <a:bodyPr/>
        <a:lstStyle/>
        <a:p>
          <a:endParaRPr lang="en-US"/>
        </a:p>
      </dgm:t>
    </dgm:pt>
    <dgm:pt modelId="{65BA4E5A-6AA1-439B-9E3C-DAE5A15E79DF}" type="pres">
      <dgm:prSet presAssocID="{4E705C00-187B-4624-9E0C-E1CD99B46332}" presName="sibTrans" presStyleLbl="node1" presStyleIdx="2" presStyleCnt="5" custAng="583192" custLinFactNeighborX="2570" custLinFactNeighborY="3866"/>
      <dgm:spPr/>
      <dgm:t>
        <a:bodyPr/>
        <a:lstStyle/>
        <a:p>
          <a:endParaRPr lang="en-US"/>
        </a:p>
      </dgm:t>
    </dgm:pt>
    <dgm:pt modelId="{8E03C007-F315-4D0B-BF35-7A8B7749F26D}" type="pres">
      <dgm:prSet presAssocID="{FDBC7F6E-ACF1-4893-92B3-B00DCBD2EDEC}" presName="dummy" presStyleCnt="0"/>
      <dgm:spPr/>
    </dgm:pt>
    <dgm:pt modelId="{8E6AEBE7-DE4E-4A65-99AB-E96BA2DB5B39}" type="pres">
      <dgm:prSet presAssocID="{FDBC7F6E-ACF1-4893-92B3-B00DCBD2EDEC}" presName="node" presStyleLbl="revTx" presStyleIdx="3" presStyleCnt="5" custScaleX="310226">
        <dgm:presLayoutVars>
          <dgm:bulletEnabled val="1"/>
        </dgm:presLayoutVars>
      </dgm:prSet>
      <dgm:spPr/>
      <dgm:t>
        <a:bodyPr/>
        <a:lstStyle/>
        <a:p>
          <a:endParaRPr lang="en-US"/>
        </a:p>
      </dgm:t>
    </dgm:pt>
    <dgm:pt modelId="{B285269F-7158-413B-A39E-38E237C811E0}" type="pres">
      <dgm:prSet presAssocID="{07C94DD6-0AA1-4BF3-9512-99095EF6E7B4}" presName="sibTrans" presStyleLbl="node1" presStyleIdx="3" presStyleCnt="5"/>
      <dgm:spPr/>
      <dgm:t>
        <a:bodyPr/>
        <a:lstStyle/>
        <a:p>
          <a:endParaRPr lang="en-US"/>
        </a:p>
      </dgm:t>
    </dgm:pt>
    <dgm:pt modelId="{462451F1-F47C-4200-BA80-4C22E8EF6642}" type="pres">
      <dgm:prSet presAssocID="{68603224-769F-4BD7-B6BD-67535F12BE2B}" presName="dummy" presStyleCnt="0"/>
      <dgm:spPr/>
    </dgm:pt>
    <dgm:pt modelId="{3483B928-1EE3-4AF7-9927-98E55A775468}" type="pres">
      <dgm:prSet presAssocID="{68603224-769F-4BD7-B6BD-67535F12BE2B}" presName="node" presStyleLbl="revTx" presStyleIdx="4" presStyleCnt="5" custScaleX="149918">
        <dgm:presLayoutVars>
          <dgm:bulletEnabled val="1"/>
        </dgm:presLayoutVars>
      </dgm:prSet>
      <dgm:spPr/>
      <dgm:t>
        <a:bodyPr/>
        <a:lstStyle/>
        <a:p>
          <a:endParaRPr lang="en-US"/>
        </a:p>
      </dgm:t>
    </dgm:pt>
    <dgm:pt modelId="{9E518ACC-6731-448A-9B47-A614A66B6EF0}" type="pres">
      <dgm:prSet presAssocID="{DBACDC81-198A-4F03-A25F-7140FB2731DB}" presName="sibTrans" presStyleLbl="node1" presStyleIdx="4" presStyleCnt="5"/>
      <dgm:spPr/>
      <dgm:t>
        <a:bodyPr/>
        <a:lstStyle/>
        <a:p>
          <a:endParaRPr lang="en-US"/>
        </a:p>
      </dgm:t>
    </dgm:pt>
  </dgm:ptLst>
  <dgm:cxnLst>
    <dgm:cxn modelId="{D5F558A9-1244-43D3-BB5C-27E8B2953EB5}" type="presOf" srcId="{1891849A-1256-451E-A584-0B19CA0E8710}" destId="{B258BEB6-A71D-4566-9070-12EBB27659F6}" srcOrd="0" destOrd="0" presId="urn:microsoft.com/office/officeart/2005/8/layout/cycle1"/>
    <dgm:cxn modelId="{4FCF6F1B-F012-4B2F-ABB6-2AFB66FB96AA}" type="presOf" srcId="{31B78623-6577-4CDF-BE22-28B850AC6DB6}" destId="{A8F79E14-4836-48EF-8CE6-AD9A37B71AEA}" srcOrd="0" destOrd="0" presId="urn:microsoft.com/office/officeart/2005/8/layout/cycle1"/>
    <dgm:cxn modelId="{6FC04909-F4C0-4BB6-AF28-BF97F5DF2EC5}" type="presOf" srcId="{BE28093A-741A-4D54-A414-3FE697498FFC}" destId="{9F57679F-8587-4174-AF20-9C345AD902D3}" srcOrd="0" destOrd="0" presId="urn:microsoft.com/office/officeart/2005/8/layout/cycle1"/>
    <dgm:cxn modelId="{3A42B153-1CA2-4A7E-9527-578311D28B97}" srcId="{1891849A-1256-451E-A584-0B19CA0E8710}" destId="{F5C8A3C7-EA55-4F63-A27D-7BB217B76A61}" srcOrd="2" destOrd="0" parTransId="{5D340202-F9F5-4E77-804B-B18FC4710813}" sibTransId="{4E705C00-187B-4624-9E0C-E1CD99B46332}"/>
    <dgm:cxn modelId="{F0D8BA8E-4C92-4A7C-A9B9-A9E44C51925C}" type="presOf" srcId="{DBACDC81-198A-4F03-A25F-7140FB2731DB}" destId="{9E518ACC-6731-448A-9B47-A614A66B6EF0}" srcOrd="0" destOrd="0" presId="urn:microsoft.com/office/officeart/2005/8/layout/cycle1"/>
    <dgm:cxn modelId="{FB641877-27EF-4CD5-A0CB-236ED2F92B90}" srcId="{1891849A-1256-451E-A584-0B19CA0E8710}" destId="{FDBC7F6E-ACF1-4893-92B3-B00DCBD2EDEC}" srcOrd="3" destOrd="0" parTransId="{D087D242-4A99-4582-AB37-74116950EFAE}" sibTransId="{07C94DD6-0AA1-4BF3-9512-99095EF6E7B4}"/>
    <dgm:cxn modelId="{FDE4C059-9BEB-4CE5-9387-ACBBFACF300C}" srcId="{1891849A-1256-451E-A584-0B19CA0E8710}" destId="{68603224-769F-4BD7-B6BD-67535F12BE2B}" srcOrd="4" destOrd="0" parTransId="{36492C20-0BF8-485D-B26B-A5C0174AA727}" sibTransId="{DBACDC81-198A-4F03-A25F-7140FB2731DB}"/>
    <dgm:cxn modelId="{0A1B233A-D6BA-48F5-9915-16EA61D7F22A}" type="presOf" srcId="{07C94DD6-0AA1-4BF3-9512-99095EF6E7B4}" destId="{B285269F-7158-413B-A39E-38E237C811E0}" srcOrd="0" destOrd="0" presId="urn:microsoft.com/office/officeart/2005/8/layout/cycle1"/>
    <dgm:cxn modelId="{264363D2-DA23-4DD6-882B-FECE793DECBD}" type="presOf" srcId="{4E705C00-187B-4624-9E0C-E1CD99B46332}" destId="{65BA4E5A-6AA1-439B-9E3C-DAE5A15E79DF}" srcOrd="0" destOrd="0" presId="urn:microsoft.com/office/officeart/2005/8/layout/cycle1"/>
    <dgm:cxn modelId="{AAFA81D0-2EA3-4610-80A2-1D8A08709678}" type="presOf" srcId="{2A0F6824-2312-45B6-B5C2-634DCD196A73}" destId="{A98BF9D1-1D9C-4993-8AE9-5F4B32BF0BEB}" srcOrd="0" destOrd="0" presId="urn:microsoft.com/office/officeart/2005/8/layout/cycle1"/>
    <dgm:cxn modelId="{A902EE26-FC6D-4EB2-B4A6-1FD8418C3243}" type="presOf" srcId="{68603224-769F-4BD7-B6BD-67535F12BE2B}" destId="{3483B928-1EE3-4AF7-9927-98E55A775468}" srcOrd="0" destOrd="0" presId="urn:microsoft.com/office/officeart/2005/8/layout/cycle1"/>
    <dgm:cxn modelId="{F814D042-7BB0-430C-8AD9-767376BAE2C9}" srcId="{1891849A-1256-451E-A584-0B19CA0E8710}" destId="{2A0F6824-2312-45B6-B5C2-634DCD196A73}" srcOrd="0" destOrd="0" parTransId="{2F7C2113-712A-45DE-971C-8218D7233934}" sibTransId="{BE28093A-741A-4D54-A414-3FE697498FFC}"/>
    <dgm:cxn modelId="{01B7C0CA-7DA1-43BE-8C9D-D477C02E42C7}" type="presOf" srcId="{F5C8A3C7-EA55-4F63-A27D-7BB217B76A61}" destId="{DFF252C7-60A0-4569-8D5D-9D933BA9E96F}" srcOrd="0" destOrd="0" presId="urn:microsoft.com/office/officeart/2005/8/layout/cycle1"/>
    <dgm:cxn modelId="{23126FA2-C777-4798-AB52-D20181321F01}" srcId="{1891849A-1256-451E-A584-0B19CA0E8710}" destId="{07522958-75CA-4FF8-8EF9-399CFFA87013}" srcOrd="1" destOrd="0" parTransId="{C262D3CA-8CBE-4757-986B-7650856F13B8}" sibTransId="{31B78623-6577-4CDF-BE22-28B850AC6DB6}"/>
    <dgm:cxn modelId="{4B81C583-B93D-4191-8711-2CD4DC832B15}" type="presOf" srcId="{07522958-75CA-4FF8-8EF9-399CFFA87013}" destId="{F1909663-6B6C-42FA-988C-4FF90D00877D}" srcOrd="0" destOrd="0" presId="urn:microsoft.com/office/officeart/2005/8/layout/cycle1"/>
    <dgm:cxn modelId="{24AB793B-19CD-464E-B6C4-9CBF8E5F5101}" type="presOf" srcId="{FDBC7F6E-ACF1-4893-92B3-B00DCBD2EDEC}" destId="{8E6AEBE7-DE4E-4A65-99AB-E96BA2DB5B39}" srcOrd="0" destOrd="0" presId="urn:microsoft.com/office/officeart/2005/8/layout/cycle1"/>
    <dgm:cxn modelId="{BFA3D8F2-415B-4066-8DC0-19F32D144B31}" type="presParOf" srcId="{B258BEB6-A71D-4566-9070-12EBB27659F6}" destId="{8E36C3A9-8206-4089-8302-FBE4494EFE53}" srcOrd="0" destOrd="0" presId="urn:microsoft.com/office/officeart/2005/8/layout/cycle1"/>
    <dgm:cxn modelId="{4019F6D2-E845-4E73-98A9-73951F3B2F8E}" type="presParOf" srcId="{B258BEB6-A71D-4566-9070-12EBB27659F6}" destId="{A98BF9D1-1D9C-4993-8AE9-5F4B32BF0BEB}" srcOrd="1" destOrd="0" presId="urn:microsoft.com/office/officeart/2005/8/layout/cycle1"/>
    <dgm:cxn modelId="{DD473164-F3EF-42B2-8A46-E0B3A467CBEF}" type="presParOf" srcId="{B258BEB6-A71D-4566-9070-12EBB27659F6}" destId="{9F57679F-8587-4174-AF20-9C345AD902D3}" srcOrd="2" destOrd="0" presId="urn:microsoft.com/office/officeart/2005/8/layout/cycle1"/>
    <dgm:cxn modelId="{1E5EC03B-AC89-49BC-8B1E-9628D3787CF8}" type="presParOf" srcId="{B258BEB6-A71D-4566-9070-12EBB27659F6}" destId="{D564B308-365B-4FE1-9DEF-2DB7B6F69803}" srcOrd="3" destOrd="0" presId="urn:microsoft.com/office/officeart/2005/8/layout/cycle1"/>
    <dgm:cxn modelId="{EA3ED77F-95ED-471C-BCAD-6A6D23955F20}" type="presParOf" srcId="{B258BEB6-A71D-4566-9070-12EBB27659F6}" destId="{F1909663-6B6C-42FA-988C-4FF90D00877D}" srcOrd="4" destOrd="0" presId="urn:microsoft.com/office/officeart/2005/8/layout/cycle1"/>
    <dgm:cxn modelId="{3B763C66-5621-40AF-BD62-961C38229F0D}" type="presParOf" srcId="{B258BEB6-A71D-4566-9070-12EBB27659F6}" destId="{A8F79E14-4836-48EF-8CE6-AD9A37B71AEA}" srcOrd="5" destOrd="0" presId="urn:microsoft.com/office/officeart/2005/8/layout/cycle1"/>
    <dgm:cxn modelId="{FAA03065-8CDF-470D-B651-42F6FD3B461B}" type="presParOf" srcId="{B258BEB6-A71D-4566-9070-12EBB27659F6}" destId="{AF81EBCE-F276-4B91-8FEF-2048B33F2108}" srcOrd="6" destOrd="0" presId="urn:microsoft.com/office/officeart/2005/8/layout/cycle1"/>
    <dgm:cxn modelId="{2396C69E-F962-4457-B5AA-B1B7E472C5DC}" type="presParOf" srcId="{B258BEB6-A71D-4566-9070-12EBB27659F6}" destId="{DFF252C7-60A0-4569-8D5D-9D933BA9E96F}" srcOrd="7" destOrd="0" presId="urn:microsoft.com/office/officeart/2005/8/layout/cycle1"/>
    <dgm:cxn modelId="{CF7AEA09-FE00-4987-9F67-222527897CD3}" type="presParOf" srcId="{B258BEB6-A71D-4566-9070-12EBB27659F6}" destId="{65BA4E5A-6AA1-439B-9E3C-DAE5A15E79DF}" srcOrd="8" destOrd="0" presId="urn:microsoft.com/office/officeart/2005/8/layout/cycle1"/>
    <dgm:cxn modelId="{C5FA7F4D-F473-41AE-8892-A92DDCD3EA40}" type="presParOf" srcId="{B258BEB6-A71D-4566-9070-12EBB27659F6}" destId="{8E03C007-F315-4D0B-BF35-7A8B7749F26D}" srcOrd="9" destOrd="0" presId="urn:microsoft.com/office/officeart/2005/8/layout/cycle1"/>
    <dgm:cxn modelId="{76D02D40-E8F4-41CF-9D48-DEE416202D7D}" type="presParOf" srcId="{B258BEB6-A71D-4566-9070-12EBB27659F6}" destId="{8E6AEBE7-DE4E-4A65-99AB-E96BA2DB5B39}" srcOrd="10" destOrd="0" presId="urn:microsoft.com/office/officeart/2005/8/layout/cycle1"/>
    <dgm:cxn modelId="{793B806E-9315-41EF-9584-3DC27502ADAE}" type="presParOf" srcId="{B258BEB6-A71D-4566-9070-12EBB27659F6}" destId="{B285269F-7158-413B-A39E-38E237C811E0}" srcOrd="11" destOrd="0" presId="urn:microsoft.com/office/officeart/2005/8/layout/cycle1"/>
    <dgm:cxn modelId="{71786E86-AA9D-4839-A0D0-93E6FE15F859}" type="presParOf" srcId="{B258BEB6-A71D-4566-9070-12EBB27659F6}" destId="{462451F1-F47C-4200-BA80-4C22E8EF6642}" srcOrd="12" destOrd="0" presId="urn:microsoft.com/office/officeart/2005/8/layout/cycle1"/>
    <dgm:cxn modelId="{91C8A32F-ED3A-4B05-B876-3E6C50874BF1}" type="presParOf" srcId="{B258BEB6-A71D-4566-9070-12EBB27659F6}" destId="{3483B928-1EE3-4AF7-9927-98E55A775468}" srcOrd="13" destOrd="0" presId="urn:microsoft.com/office/officeart/2005/8/layout/cycle1"/>
    <dgm:cxn modelId="{FEF22AFB-DE5E-448D-92CD-E7E8787F2885}" type="presParOf" srcId="{B258BEB6-A71D-4566-9070-12EBB27659F6}" destId="{9E518ACC-6731-448A-9B47-A614A66B6EF0}" srcOrd="14" destOrd="0" presId="urn:microsoft.com/office/officeart/2005/8/layout/cycle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98BF9D1-1D9C-4993-8AE9-5F4B32BF0BEB}">
      <dsp:nvSpPr>
        <dsp:cNvPr id="0" name=""/>
        <dsp:cNvSpPr/>
      </dsp:nvSpPr>
      <dsp:spPr>
        <a:xfrm>
          <a:off x="3513285" y="29907"/>
          <a:ext cx="994543" cy="9945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n-US" sz="1800" b="1" kern="1200" dirty="0" smtClean="0">
              <a:solidFill>
                <a:schemeClr val="tx1"/>
              </a:solidFill>
            </a:rPr>
            <a:t>Do</a:t>
          </a:r>
          <a:endParaRPr lang="en-US" sz="1800" b="1" kern="1200" dirty="0">
            <a:solidFill>
              <a:schemeClr val="tx1"/>
            </a:solidFill>
          </a:endParaRPr>
        </a:p>
      </dsp:txBody>
      <dsp:txXfrm>
        <a:off x="3513285" y="29907"/>
        <a:ext cx="994543" cy="994543"/>
      </dsp:txXfrm>
    </dsp:sp>
    <dsp:sp modelId="{9F57679F-8587-4174-AF20-9C345AD902D3}">
      <dsp:nvSpPr>
        <dsp:cNvPr id="0" name=""/>
        <dsp:cNvSpPr/>
      </dsp:nvSpPr>
      <dsp:spPr>
        <a:xfrm>
          <a:off x="1171391" y="851"/>
          <a:ext cx="3731812" cy="3731812"/>
        </a:xfrm>
        <a:prstGeom prst="circularArrow">
          <a:avLst>
            <a:gd name="adj1" fmla="val 5197"/>
            <a:gd name="adj2" fmla="val 335671"/>
            <a:gd name="adj3" fmla="val 21294229"/>
            <a:gd name="adj4" fmla="val 19765374"/>
            <a:gd name="adj5" fmla="val 6063"/>
          </a:avLst>
        </a:prstGeom>
        <a:solidFill>
          <a:schemeClr val="lt1">
            <a:hueOff val="0"/>
            <a:satOff val="0"/>
            <a:lumOff val="0"/>
            <a:alphaOff val="0"/>
          </a:schemeClr>
        </a:solidFill>
        <a:ln w="38100" cap="flat" cmpd="sng" algn="ctr">
          <a:solidFill>
            <a:schemeClr val="accent2">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sp>
    <dsp:sp modelId="{F1909663-6B6C-42FA-988C-4FF90D00877D}">
      <dsp:nvSpPr>
        <dsp:cNvPr id="0" name=""/>
        <dsp:cNvSpPr/>
      </dsp:nvSpPr>
      <dsp:spPr>
        <a:xfrm>
          <a:off x="4114793" y="1881158"/>
          <a:ext cx="994543" cy="9945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n-US" sz="1800" b="1" kern="1200" dirty="0" smtClean="0">
              <a:solidFill>
                <a:schemeClr val="tx1"/>
              </a:solidFill>
            </a:rPr>
            <a:t>Check</a:t>
          </a:r>
          <a:endParaRPr lang="en-US" sz="1800" b="1" kern="1200" dirty="0">
            <a:solidFill>
              <a:schemeClr val="tx1"/>
            </a:solidFill>
          </a:endParaRPr>
        </a:p>
      </dsp:txBody>
      <dsp:txXfrm>
        <a:off x="4114793" y="1881158"/>
        <a:ext cx="994543" cy="994543"/>
      </dsp:txXfrm>
    </dsp:sp>
    <dsp:sp modelId="{A8F79E14-4836-48EF-8CE6-AD9A37B71AEA}">
      <dsp:nvSpPr>
        <dsp:cNvPr id="0" name=""/>
        <dsp:cNvSpPr/>
      </dsp:nvSpPr>
      <dsp:spPr>
        <a:xfrm rot="21253562">
          <a:off x="1171391" y="851"/>
          <a:ext cx="3731812" cy="3731812"/>
        </a:xfrm>
        <a:prstGeom prst="circularArrow">
          <a:avLst>
            <a:gd name="adj1" fmla="val 5197"/>
            <a:gd name="adj2" fmla="val 335671"/>
            <a:gd name="adj3" fmla="val 4015721"/>
            <a:gd name="adj4" fmla="val 2252493"/>
            <a:gd name="adj5" fmla="val 6063"/>
          </a:avLst>
        </a:prstGeom>
        <a:solidFill>
          <a:schemeClr val="lt1">
            <a:hueOff val="0"/>
            <a:satOff val="0"/>
            <a:lumOff val="0"/>
            <a:alphaOff val="0"/>
          </a:schemeClr>
        </a:solidFill>
        <a:ln w="38100" cap="flat" cmpd="sng" algn="ctr">
          <a:solidFill>
            <a:schemeClr val="accent2">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sp>
    <dsp:sp modelId="{DFF252C7-60A0-4569-8D5D-9D933BA9E96F}">
      <dsp:nvSpPr>
        <dsp:cNvPr id="0" name=""/>
        <dsp:cNvSpPr/>
      </dsp:nvSpPr>
      <dsp:spPr>
        <a:xfrm>
          <a:off x="2540025" y="3025293"/>
          <a:ext cx="994543" cy="9945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n-US" sz="1800" b="1" kern="1200" dirty="0" smtClean="0">
              <a:solidFill>
                <a:schemeClr val="tx1"/>
              </a:solidFill>
            </a:rPr>
            <a:t>Quantify</a:t>
          </a:r>
          <a:endParaRPr lang="en-US" sz="1800" b="1" kern="1200" dirty="0">
            <a:solidFill>
              <a:schemeClr val="tx1"/>
            </a:solidFill>
          </a:endParaRPr>
        </a:p>
      </dsp:txBody>
      <dsp:txXfrm>
        <a:off x="2540025" y="3025293"/>
        <a:ext cx="994543" cy="994543"/>
      </dsp:txXfrm>
    </dsp:sp>
    <dsp:sp modelId="{65BA4E5A-6AA1-439B-9E3C-DAE5A15E79DF}">
      <dsp:nvSpPr>
        <dsp:cNvPr id="0" name=""/>
        <dsp:cNvSpPr/>
      </dsp:nvSpPr>
      <dsp:spPr>
        <a:xfrm rot="583192">
          <a:off x="1267299" y="145122"/>
          <a:ext cx="3731812" cy="3731812"/>
        </a:xfrm>
        <a:prstGeom prst="circularArrow">
          <a:avLst>
            <a:gd name="adj1" fmla="val 5197"/>
            <a:gd name="adj2" fmla="val 335671"/>
            <a:gd name="adj3" fmla="val 8211836"/>
            <a:gd name="adj4" fmla="val 6448608"/>
            <a:gd name="adj5" fmla="val 6063"/>
          </a:avLst>
        </a:prstGeom>
        <a:solidFill>
          <a:schemeClr val="lt1">
            <a:hueOff val="0"/>
            <a:satOff val="0"/>
            <a:lumOff val="0"/>
            <a:alphaOff val="0"/>
          </a:schemeClr>
        </a:solidFill>
        <a:ln w="38100" cap="flat" cmpd="sng" algn="ctr">
          <a:solidFill>
            <a:schemeClr val="accent2">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sp>
    <dsp:sp modelId="{8E6AEBE7-DE4E-4A65-99AB-E96BA2DB5B39}">
      <dsp:nvSpPr>
        <dsp:cNvPr id="0" name=""/>
        <dsp:cNvSpPr/>
      </dsp:nvSpPr>
      <dsp:spPr>
        <a:xfrm>
          <a:off x="-80137" y="1881158"/>
          <a:ext cx="3085333" cy="9945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n-US" sz="1800" b="1" kern="1200" dirty="0" smtClean="0">
              <a:solidFill>
                <a:schemeClr val="tx1"/>
              </a:solidFill>
            </a:rPr>
            <a:t>Communicate</a:t>
          </a:r>
          <a:endParaRPr lang="en-US" sz="1800" b="1" kern="1200" dirty="0">
            <a:solidFill>
              <a:schemeClr val="tx1"/>
            </a:solidFill>
          </a:endParaRPr>
        </a:p>
      </dsp:txBody>
      <dsp:txXfrm>
        <a:off x="-80137" y="1881158"/>
        <a:ext cx="3085333" cy="994543"/>
      </dsp:txXfrm>
    </dsp:sp>
    <dsp:sp modelId="{B285269F-7158-413B-A39E-38E237C811E0}">
      <dsp:nvSpPr>
        <dsp:cNvPr id="0" name=""/>
        <dsp:cNvSpPr/>
      </dsp:nvSpPr>
      <dsp:spPr>
        <a:xfrm>
          <a:off x="1171391" y="851"/>
          <a:ext cx="3731812" cy="3731812"/>
        </a:xfrm>
        <a:prstGeom prst="circularArrow">
          <a:avLst>
            <a:gd name="adj1" fmla="val 5197"/>
            <a:gd name="adj2" fmla="val 335671"/>
            <a:gd name="adj3" fmla="val 12298955"/>
            <a:gd name="adj4" fmla="val 10770101"/>
            <a:gd name="adj5" fmla="val 6063"/>
          </a:avLst>
        </a:prstGeom>
        <a:solidFill>
          <a:schemeClr val="lt1">
            <a:hueOff val="0"/>
            <a:satOff val="0"/>
            <a:lumOff val="0"/>
            <a:alphaOff val="0"/>
          </a:schemeClr>
        </a:solidFill>
        <a:ln w="38100" cap="flat" cmpd="sng" algn="ctr">
          <a:solidFill>
            <a:schemeClr val="accent2">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sp>
    <dsp:sp modelId="{3483B928-1EE3-4AF7-9927-98E55A775468}">
      <dsp:nvSpPr>
        <dsp:cNvPr id="0" name=""/>
        <dsp:cNvSpPr/>
      </dsp:nvSpPr>
      <dsp:spPr>
        <a:xfrm>
          <a:off x="1318537" y="29907"/>
          <a:ext cx="1491000" cy="9945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n-US" sz="1800" b="1" kern="1200" dirty="0" smtClean="0">
              <a:solidFill>
                <a:schemeClr val="tx1"/>
              </a:solidFill>
            </a:rPr>
            <a:t>Plan</a:t>
          </a:r>
          <a:endParaRPr lang="en-US" sz="1800" b="1" kern="1200" dirty="0">
            <a:solidFill>
              <a:schemeClr val="tx1"/>
            </a:solidFill>
          </a:endParaRPr>
        </a:p>
      </dsp:txBody>
      <dsp:txXfrm>
        <a:off x="1318537" y="29907"/>
        <a:ext cx="1491000" cy="994543"/>
      </dsp:txXfrm>
    </dsp:sp>
    <dsp:sp modelId="{9E518ACC-6731-448A-9B47-A614A66B6EF0}">
      <dsp:nvSpPr>
        <dsp:cNvPr id="0" name=""/>
        <dsp:cNvSpPr/>
      </dsp:nvSpPr>
      <dsp:spPr>
        <a:xfrm>
          <a:off x="1171391" y="851"/>
          <a:ext cx="3731812" cy="3731812"/>
        </a:xfrm>
        <a:prstGeom prst="circularArrow">
          <a:avLst>
            <a:gd name="adj1" fmla="val 5197"/>
            <a:gd name="adj2" fmla="val 335671"/>
            <a:gd name="adj3" fmla="val 16866706"/>
            <a:gd name="adj4" fmla="val 15725627"/>
            <a:gd name="adj5" fmla="val 6063"/>
          </a:avLst>
        </a:prstGeom>
        <a:solidFill>
          <a:schemeClr val="lt1">
            <a:hueOff val="0"/>
            <a:satOff val="0"/>
            <a:lumOff val="0"/>
            <a:alphaOff val="0"/>
          </a:schemeClr>
        </a:solidFill>
        <a:ln w="38100" cap="flat" cmpd="sng" algn="ctr">
          <a:solidFill>
            <a:schemeClr val="accent2">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53.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sldNum" sz="quarter" idx="3"/>
          </p:nvPr>
        </p:nvSpPr>
        <p:spPr bwMode="auto">
          <a:xfrm>
            <a:off x="6421122" y="9120042"/>
            <a:ext cx="892387" cy="479469"/>
          </a:xfrm>
          <a:prstGeom prst="rect">
            <a:avLst/>
          </a:prstGeom>
          <a:noFill/>
          <a:ln w="9525">
            <a:noFill/>
            <a:miter lim="800000"/>
            <a:headEnd/>
            <a:tailEnd/>
          </a:ln>
          <a:effectLst/>
        </p:spPr>
        <p:txBody>
          <a:bodyPr vert="horz" wrap="square" lIns="97340" tIns="48670" rIns="97340" bIns="48670" numCol="1" anchor="b" anchorCtr="0" compatLnSpc="1">
            <a:prstTxWarp prst="textNoShape">
              <a:avLst/>
            </a:prstTxWarp>
          </a:bodyPr>
          <a:lstStyle>
            <a:lvl1pPr algn="r" eaLnBrk="0" hangingPunct="0">
              <a:defRPr sz="1200">
                <a:cs typeface="+mn-cs"/>
              </a:defRPr>
            </a:lvl1pPr>
          </a:lstStyle>
          <a:p>
            <a:pPr>
              <a:defRPr/>
            </a:pPr>
            <a:fld id="{DA0FCC3E-C41C-4EF2-8B5C-ECBC82FAB311}" type="slidenum">
              <a:rPr lang="en-US"/>
              <a:pPr>
                <a:defRPr/>
              </a:pPr>
              <a:t>‹#›</a:t>
            </a:fld>
            <a:endParaRPr lang="en-US"/>
          </a:p>
        </p:txBody>
      </p:sp>
    </p:spTree>
    <p:extLst>
      <p:ext uri="{BB962C8B-B14F-4D97-AF65-F5344CB8AC3E}">
        <p14:creationId xmlns:p14="http://schemas.microsoft.com/office/powerpoint/2010/main" val="353328303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 Id="rId2" Type="http://schemas.openxmlformats.org/officeDocument/2006/relationships/image" Target="../media/image2.png"/></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1" name="Rectangle 3"/>
          <p:cNvSpPr>
            <a:spLocks noGrp="1" noChangeArrowheads="1"/>
          </p:cNvSpPr>
          <p:nvPr>
            <p:ph type="body" sz="quarter" idx="3"/>
          </p:nvPr>
        </p:nvSpPr>
        <p:spPr bwMode="auto">
          <a:xfrm>
            <a:off x="682414" y="4798068"/>
            <a:ext cx="5946986" cy="4318598"/>
          </a:xfrm>
          <a:prstGeom prst="rect">
            <a:avLst/>
          </a:prstGeom>
          <a:noFill/>
          <a:ln w="12700">
            <a:noFill/>
            <a:miter lim="800000"/>
            <a:headEnd/>
            <a:tailEnd/>
          </a:ln>
          <a:effectLst/>
        </p:spPr>
        <p:txBody>
          <a:bodyPr vert="horz" wrap="square" lIns="96327" tIns="47319" rIns="96327" bIns="47319" numCol="1" anchor="t" anchorCtr="0" compatLnSpc="1">
            <a:prstTxWarp prst="textNoShape">
              <a:avLst/>
            </a:prstTxWarp>
          </a:bodyPr>
          <a:lstStyle/>
          <a:p>
            <a:pPr lvl="0"/>
            <a:r>
              <a:rPr lang="en-US" noProof="0" dirty="0" smtClean="0"/>
              <a:t>Click to edit Master text styles</a:t>
            </a:r>
          </a:p>
          <a:p>
            <a:pPr lvl="0"/>
            <a:r>
              <a:rPr lang="en-US" noProof="0" dirty="0" smtClean="0"/>
              <a:t>Second level</a:t>
            </a:r>
          </a:p>
          <a:p>
            <a:pPr lvl="0"/>
            <a:r>
              <a:rPr lang="en-US" noProof="0" dirty="0" smtClean="0"/>
              <a:t>Third level</a:t>
            </a:r>
          </a:p>
          <a:p>
            <a:pPr lvl="0"/>
            <a:r>
              <a:rPr lang="en-US" noProof="0" dirty="0" smtClean="0"/>
              <a:t>Fourth level</a:t>
            </a:r>
          </a:p>
          <a:p>
            <a:pPr lvl="0"/>
            <a:r>
              <a:rPr lang="en-US" noProof="0" dirty="0" smtClean="0"/>
              <a:t>Fifth level</a:t>
            </a:r>
          </a:p>
        </p:txBody>
      </p:sp>
      <p:sp>
        <p:nvSpPr>
          <p:cNvPr id="212996" name="Text Box 4"/>
          <p:cNvSpPr txBox="1">
            <a:spLocks noChangeArrowheads="1"/>
          </p:cNvSpPr>
          <p:nvPr/>
        </p:nvSpPr>
        <p:spPr bwMode="auto">
          <a:xfrm>
            <a:off x="1951449" y="9189264"/>
            <a:ext cx="2315751" cy="2521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7340" tIns="48670" rIns="97340" bIns="48670">
            <a:spAutoFit/>
          </a:bodyPr>
          <a:lstStyle>
            <a:lvl1pPr eaLnBrk="0" hangingPunct="0">
              <a:defRPr sz="2400">
                <a:solidFill>
                  <a:schemeClr val="tx1"/>
                </a:solidFill>
                <a:latin typeface="Times New Roman" pitchFamily="18" charset="0"/>
                <a:cs typeface="Arial" pitchFamily="34" charset="0"/>
              </a:defRPr>
            </a:lvl1pPr>
            <a:lvl2pPr marL="742950" indent="-285750" eaLnBrk="0" hangingPunct="0">
              <a:defRPr sz="2400">
                <a:solidFill>
                  <a:schemeClr val="tx1"/>
                </a:solidFill>
                <a:latin typeface="Times New Roman" pitchFamily="18" charset="0"/>
                <a:cs typeface="Arial" pitchFamily="34" charset="0"/>
              </a:defRPr>
            </a:lvl2pPr>
            <a:lvl3pPr marL="1143000" indent="-228600" eaLnBrk="0" hangingPunct="0">
              <a:defRPr sz="2400">
                <a:solidFill>
                  <a:schemeClr val="tx1"/>
                </a:solidFill>
                <a:latin typeface="Times New Roman" pitchFamily="18" charset="0"/>
                <a:cs typeface="Arial" pitchFamily="34" charset="0"/>
              </a:defRPr>
            </a:lvl3pPr>
            <a:lvl4pPr marL="1600200" indent="-228600" eaLnBrk="0" hangingPunct="0">
              <a:defRPr sz="2400">
                <a:solidFill>
                  <a:schemeClr val="tx1"/>
                </a:solidFill>
                <a:latin typeface="Times New Roman" pitchFamily="18" charset="0"/>
                <a:cs typeface="Arial" pitchFamily="34" charset="0"/>
              </a:defRPr>
            </a:lvl4pPr>
            <a:lvl5pPr marL="2057400" indent="-228600" eaLnBrk="0" hangingPunct="0">
              <a:defRPr sz="2400">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pitchFamily="34" charset="0"/>
              </a:defRPr>
            </a:lvl9pPr>
          </a:lstStyle>
          <a:p>
            <a:pPr>
              <a:defRPr/>
            </a:pPr>
            <a:r>
              <a:rPr lang="en-US" sz="1000" dirty="0" smtClean="0">
                <a:latin typeface="Book Antiqua" pitchFamily="18" charset="0"/>
                <a:cs typeface="Arial" pitchFamily="34" charset="0"/>
              </a:rPr>
              <a:t>Northwest Energy Efficiency Council</a:t>
            </a:r>
          </a:p>
        </p:txBody>
      </p:sp>
      <p:sp>
        <p:nvSpPr>
          <p:cNvPr id="212997" name="Text Box 5"/>
          <p:cNvSpPr txBox="1">
            <a:spLocks noChangeArrowheads="1"/>
          </p:cNvSpPr>
          <p:nvPr/>
        </p:nvSpPr>
        <p:spPr bwMode="auto">
          <a:xfrm>
            <a:off x="1285506" y="9121732"/>
            <a:ext cx="196426" cy="4845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7340" tIns="48670" rIns="97340" bIns="48670">
            <a:spAutoFit/>
          </a:bodyPr>
          <a:lstStyle>
            <a:lvl1pPr eaLnBrk="0" hangingPunct="0">
              <a:defRPr sz="2400">
                <a:solidFill>
                  <a:schemeClr val="tx1"/>
                </a:solidFill>
                <a:latin typeface="Times New Roman" pitchFamily="18" charset="0"/>
                <a:cs typeface="Arial" pitchFamily="34" charset="0"/>
              </a:defRPr>
            </a:lvl1pPr>
            <a:lvl2pPr marL="742950" indent="-285750" eaLnBrk="0" hangingPunct="0">
              <a:defRPr sz="2400">
                <a:solidFill>
                  <a:schemeClr val="tx1"/>
                </a:solidFill>
                <a:latin typeface="Times New Roman" pitchFamily="18" charset="0"/>
                <a:cs typeface="Arial" pitchFamily="34" charset="0"/>
              </a:defRPr>
            </a:lvl2pPr>
            <a:lvl3pPr marL="1143000" indent="-228600" eaLnBrk="0" hangingPunct="0">
              <a:defRPr sz="2400">
                <a:solidFill>
                  <a:schemeClr val="tx1"/>
                </a:solidFill>
                <a:latin typeface="Times New Roman" pitchFamily="18" charset="0"/>
                <a:cs typeface="Arial" pitchFamily="34" charset="0"/>
              </a:defRPr>
            </a:lvl3pPr>
            <a:lvl4pPr marL="1600200" indent="-228600" eaLnBrk="0" hangingPunct="0">
              <a:defRPr sz="2400">
                <a:solidFill>
                  <a:schemeClr val="tx1"/>
                </a:solidFill>
                <a:latin typeface="Times New Roman" pitchFamily="18" charset="0"/>
                <a:cs typeface="Arial" pitchFamily="34" charset="0"/>
              </a:defRPr>
            </a:lvl4pPr>
            <a:lvl5pPr marL="2057400" indent="-228600" eaLnBrk="0" hangingPunct="0">
              <a:defRPr sz="2400">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pitchFamily="34" charset="0"/>
              </a:defRPr>
            </a:lvl9pPr>
          </a:lstStyle>
          <a:p>
            <a:pPr>
              <a:defRPr/>
            </a:pPr>
            <a:endParaRPr lang="en-US" smtClean="0"/>
          </a:p>
        </p:txBody>
      </p:sp>
      <p:pic>
        <p:nvPicPr>
          <p:cNvPr id="227334" name="Picture 6"/>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1756" y="9209521"/>
            <a:ext cx="587586" cy="2633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8" name="Rectangle 3"/>
          <p:cNvSpPr txBox="1">
            <a:spLocks noChangeArrowheads="1"/>
          </p:cNvSpPr>
          <p:nvPr/>
        </p:nvSpPr>
        <p:spPr bwMode="auto">
          <a:xfrm>
            <a:off x="579120" y="228600"/>
            <a:ext cx="5364480" cy="304800"/>
          </a:xfrm>
          <a:prstGeom prst="rect">
            <a:avLst/>
          </a:prstGeom>
          <a:noFill/>
          <a:ln w="12700">
            <a:noFill/>
            <a:miter lim="800000"/>
            <a:headEnd/>
            <a:tailEnd/>
          </a:ln>
          <a:effectLst/>
        </p:spPr>
        <p:txBody>
          <a:bodyPr vert="horz" wrap="square" lIns="96327" tIns="47319" rIns="96327" bIns="47319" numCol="1" anchor="t" anchorCtr="0" compatLnSpc="1">
            <a:prstTxWarp prst="textNoShape">
              <a:avLst/>
            </a:prstTxWarp>
          </a:bodyPr>
          <a:lstStyle>
            <a:lvl1pPr algn="just" rtl="0" eaLnBrk="0" fontAlgn="base" hangingPunct="0">
              <a:spcBef>
                <a:spcPct val="30000"/>
              </a:spcBef>
              <a:spcAft>
                <a:spcPct val="0"/>
              </a:spcAft>
              <a:defRPr sz="1200" kern="1200">
                <a:solidFill>
                  <a:schemeClr val="tx1"/>
                </a:solidFill>
                <a:latin typeface="Times New Roman" pitchFamily="18" charset="0"/>
                <a:ea typeface="+mn-ea"/>
                <a:cs typeface="Times New Roman" pitchFamily="18" charset="0"/>
              </a:defRPr>
            </a:lvl1pPr>
            <a:lvl2pPr marL="742950" indent="-285750" algn="l" rtl="0" eaLnBrk="0" fontAlgn="base" hangingPunct="0">
              <a:spcBef>
                <a:spcPct val="30000"/>
              </a:spcBef>
              <a:spcAft>
                <a:spcPct val="0"/>
              </a:spcAft>
              <a:defRPr sz="1200" kern="1200">
                <a:solidFill>
                  <a:schemeClr val="tx1"/>
                </a:solidFill>
                <a:latin typeface="Book Antiqua" pitchFamily="18" charset="0"/>
                <a:ea typeface="+mn-ea"/>
                <a:cs typeface="+mn-cs"/>
              </a:defRPr>
            </a:lvl2pPr>
            <a:lvl3pPr marL="1143000" indent="-228600" algn="l" rtl="0" eaLnBrk="0" fontAlgn="base" hangingPunct="0">
              <a:spcBef>
                <a:spcPct val="30000"/>
              </a:spcBef>
              <a:spcAft>
                <a:spcPct val="0"/>
              </a:spcAft>
              <a:defRPr sz="1200" kern="1200">
                <a:solidFill>
                  <a:schemeClr val="tx1"/>
                </a:solidFill>
                <a:latin typeface="Book Antiqua" pitchFamily="18" charset="0"/>
                <a:ea typeface="+mn-ea"/>
                <a:cs typeface="+mn-cs"/>
              </a:defRPr>
            </a:lvl3pPr>
            <a:lvl4pPr marL="1600200" indent="-228600" algn="l" rtl="0" eaLnBrk="0" fontAlgn="base" hangingPunct="0">
              <a:spcBef>
                <a:spcPct val="30000"/>
              </a:spcBef>
              <a:spcAft>
                <a:spcPct val="0"/>
              </a:spcAft>
              <a:defRPr sz="1200" kern="1200">
                <a:solidFill>
                  <a:schemeClr val="tx1"/>
                </a:solidFill>
                <a:latin typeface="Book Antiqua" pitchFamily="18" charset="0"/>
                <a:ea typeface="+mn-ea"/>
                <a:cs typeface="+mn-cs"/>
              </a:defRPr>
            </a:lvl4pPr>
            <a:lvl5pPr marL="2057400" indent="-228600" algn="l" rtl="0" eaLnBrk="0" fontAlgn="base" hangingPunct="0">
              <a:spcBef>
                <a:spcPct val="30000"/>
              </a:spcBef>
              <a:spcAft>
                <a:spcPct val="0"/>
              </a:spcAft>
              <a:defRPr sz="1200" kern="1200">
                <a:solidFill>
                  <a:schemeClr val="tx1"/>
                </a:solidFill>
                <a:latin typeface="Book Antiqua"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a:lstStyle>
          <a:p>
            <a:r>
              <a:rPr lang="en-US" sz="1000" i="0" dirty="0" smtClean="0">
                <a:latin typeface="+mj-lt"/>
              </a:rPr>
              <a:t>BOC 2011 Motors in Facilities</a:t>
            </a:r>
            <a:endParaRPr lang="en-US" sz="1000" i="0" dirty="0">
              <a:latin typeface="+mj-lt"/>
            </a:endParaRPr>
          </a:p>
        </p:txBody>
      </p:sp>
      <p:cxnSp>
        <p:nvCxnSpPr>
          <p:cNvPr id="6" name="Straight Connector 5"/>
          <p:cNvCxnSpPr/>
          <p:nvPr/>
        </p:nvCxnSpPr>
        <p:spPr>
          <a:xfrm>
            <a:off x="673948" y="457200"/>
            <a:ext cx="595545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ext Box 4"/>
          <p:cNvSpPr txBox="1">
            <a:spLocks noChangeArrowheads="1"/>
          </p:cNvSpPr>
          <p:nvPr/>
        </p:nvSpPr>
        <p:spPr bwMode="auto">
          <a:xfrm>
            <a:off x="571884" y="9196621"/>
            <a:ext cx="945184" cy="2521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7340" tIns="48670" rIns="97340" bIns="48670">
            <a:spAutoFit/>
          </a:bodyPr>
          <a:lstStyle>
            <a:lvl1pPr eaLnBrk="0" hangingPunct="0">
              <a:defRPr sz="2400">
                <a:solidFill>
                  <a:schemeClr val="tx1"/>
                </a:solidFill>
                <a:latin typeface="Times New Roman" pitchFamily="18" charset="0"/>
                <a:cs typeface="Arial" pitchFamily="34" charset="0"/>
              </a:defRPr>
            </a:lvl1pPr>
            <a:lvl2pPr marL="742950" indent="-285750" eaLnBrk="0" hangingPunct="0">
              <a:defRPr sz="2400">
                <a:solidFill>
                  <a:schemeClr val="tx1"/>
                </a:solidFill>
                <a:latin typeface="Times New Roman" pitchFamily="18" charset="0"/>
                <a:cs typeface="Arial" pitchFamily="34" charset="0"/>
              </a:defRPr>
            </a:lvl2pPr>
            <a:lvl3pPr marL="1143000" indent="-228600" eaLnBrk="0" hangingPunct="0">
              <a:defRPr sz="2400">
                <a:solidFill>
                  <a:schemeClr val="tx1"/>
                </a:solidFill>
                <a:latin typeface="Times New Roman" pitchFamily="18" charset="0"/>
                <a:cs typeface="Arial" pitchFamily="34" charset="0"/>
              </a:defRPr>
            </a:lvl3pPr>
            <a:lvl4pPr marL="1600200" indent="-228600" eaLnBrk="0" hangingPunct="0">
              <a:defRPr sz="2400">
                <a:solidFill>
                  <a:schemeClr val="tx1"/>
                </a:solidFill>
                <a:latin typeface="Times New Roman" pitchFamily="18" charset="0"/>
                <a:cs typeface="Arial" pitchFamily="34" charset="0"/>
              </a:defRPr>
            </a:lvl4pPr>
            <a:lvl5pPr marL="2057400" indent="-228600" eaLnBrk="0" hangingPunct="0">
              <a:defRPr sz="2400">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pitchFamily="34" charset="0"/>
              </a:defRPr>
            </a:lvl9pPr>
          </a:lstStyle>
          <a:p>
            <a:pPr>
              <a:defRPr/>
            </a:pPr>
            <a:r>
              <a:rPr lang="de-DE" sz="1000" dirty="0" smtClean="0">
                <a:latin typeface="Book Antiqua" pitchFamily="18" charset="0"/>
                <a:cs typeface="Arial" pitchFamily="34" charset="0"/>
              </a:rPr>
              <a:t>© </a:t>
            </a:r>
            <a:r>
              <a:rPr lang="en-US" sz="1000" dirty="0" smtClean="0">
                <a:latin typeface="Book Antiqua" pitchFamily="18" charset="0"/>
                <a:cs typeface="Arial" pitchFamily="34" charset="0"/>
              </a:rPr>
              <a:t>2013 - 2020</a:t>
            </a:r>
          </a:p>
        </p:txBody>
      </p:sp>
      <p:sp>
        <p:nvSpPr>
          <p:cNvPr id="2" name="Slide Image Placeholder 1"/>
          <p:cNvSpPr>
            <a:spLocks noGrp="1" noRot="1" noChangeAspect="1"/>
          </p:cNvSpPr>
          <p:nvPr>
            <p:ph type="sldImg" idx="2"/>
          </p:nvPr>
        </p:nvSpPr>
        <p:spPr>
          <a:xfrm>
            <a:off x="1497013" y="1200150"/>
            <a:ext cx="4321175" cy="3240088"/>
          </a:xfrm>
          <a:prstGeom prst="rect">
            <a:avLst/>
          </a:prstGeom>
          <a:noFill/>
          <a:ln w="12700">
            <a:solidFill>
              <a:prstClr val="black"/>
            </a:solidFill>
          </a:ln>
        </p:spPr>
        <p:txBody>
          <a:bodyPr vert="horz" lIns="91440" tIns="45720" rIns="91440" bIns="45720" rtlCol="0" anchor="ctr"/>
          <a:lstStyle/>
          <a:p>
            <a:endParaRPr lang="en-US"/>
          </a:p>
        </p:txBody>
      </p:sp>
    </p:spTree>
    <p:extLst>
      <p:ext uri="{BB962C8B-B14F-4D97-AF65-F5344CB8AC3E}">
        <p14:creationId xmlns:p14="http://schemas.microsoft.com/office/powerpoint/2010/main" val="388214892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ts val="432"/>
      </a:spcAft>
      <a:defRPr sz="1200" kern="1200">
        <a:solidFill>
          <a:schemeClr val="tx1"/>
        </a:solidFill>
        <a:latin typeface="Book Antiqua" pitchFamily="18" charset="0"/>
        <a:ea typeface="+mn-ea"/>
        <a:cs typeface="Times New Roman" pitchFamily="18" charset="0"/>
      </a:defRPr>
    </a:lvl1pPr>
    <a:lvl2pPr marL="742950" indent="-285750" algn="l" rtl="0" eaLnBrk="0" fontAlgn="base" hangingPunct="0">
      <a:spcBef>
        <a:spcPct val="30000"/>
      </a:spcBef>
      <a:spcAft>
        <a:spcPct val="0"/>
      </a:spcAft>
      <a:defRPr sz="1200" kern="1200">
        <a:solidFill>
          <a:schemeClr val="tx1"/>
        </a:solidFill>
        <a:latin typeface="Book Antiqua" pitchFamily="18" charset="0"/>
        <a:ea typeface="+mn-ea"/>
        <a:cs typeface="+mn-cs"/>
      </a:defRPr>
    </a:lvl2pPr>
    <a:lvl3pPr marL="1143000" indent="-228600" algn="l" rtl="0" eaLnBrk="0" fontAlgn="base" hangingPunct="0">
      <a:spcBef>
        <a:spcPct val="30000"/>
      </a:spcBef>
      <a:spcAft>
        <a:spcPct val="0"/>
      </a:spcAft>
      <a:defRPr sz="1200" kern="1200">
        <a:solidFill>
          <a:schemeClr val="tx1"/>
        </a:solidFill>
        <a:latin typeface="Book Antiqua" pitchFamily="18" charset="0"/>
        <a:ea typeface="+mn-ea"/>
        <a:cs typeface="+mn-cs"/>
      </a:defRPr>
    </a:lvl3pPr>
    <a:lvl4pPr marL="1600200" indent="-228600" algn="l" rtl="0" eaLnBrk="0" fontAlgn="base" hangingPunct="0">
      <a:spcBef>
        <a:spcPct val="30000"/>
      </a:spcBef>
      <a:spcAft>
        <a:spcPct val="0"/>
      </a:spcAft>
      <a:defRPr sz="1200" kern="1200">
        <a:solidFill>
          <a:schemeClr val="tx1"/>
        </a:solidFill>
        <a:latin typeface="Book Antiqua" pitchFamily="18" charset="0"/>
        <a:ea typeface="+mn-ea"/>
        <a:cs typeface="+mn-cs"/>
      </a:defRPr>
    </a:lvl4pPr>
    <a:lvl5pPr marL="2057400" indent="-228600" algn="l" rtl="0" eaLnBrk="0" fontAlgn="base" hangingPunct="0">
      <a:spcBef>
        <a:spcPct val="30000"/>
      </a:spcBef>
      <a:spcAft>
        <a:spcPct val="0"/>
      </a:spcAft>
      <a:defRPr sz="1200" kern="1200">
        <a:solidFill>
          <a:schemeClr val="tx1"/>
        </a:solidFill>
        <a:latin typeface="Book Antiqua"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 Id="rId3" Type="http://schemas.openxmlformats.org/officeDocument/2006/relationships/image" Target="../media/image3.png"/></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0.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1.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2.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3.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4.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5.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6.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7.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8.xm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0.xml"/></Relationships>
</file>

<file path=ppt/notesSlides/_rels/notesSlide9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1.xml"/></Relationships>
</file>

<file path=ppt/notesSlides/_rels/notesSlide9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2.xml"/></Relationships>
</file>

<file path=ppt/notesSlides/_rels/notesSlide9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3.xml"/></Relationships>
</file>

<file path=ppt/notesSlides/_rels/notesSlide9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4.xml"/></Relationships>
</file>

<file path=ppt/notesSlides/_rels/notesSlide9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5.xml"/></Relationships>
</file>

<file path=ppt/notesSlides/_rels/notesSlide9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6.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6" name="Rectangle 3"/>
          <p:cNvSpPr>
            <a:spLocks noGrp="1" noChangeArrowheads="1"/>
          </p:cNvSpPr>
          <p:nvPr>
            <p:ph type="body" idx="1"/>
          </p:nvPr>
        </p:nvSpPr>
        <p:spPr>
          <a:xfrm>
            <a:off x="609600" y="4798068"/>
            <a:ext cx="6421120" cy="4318598"/>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73405">
              <a:defRPr/>
            </a:pPr>
            <a:r>
              <a:rPr lang="en-US" dirty="0">
                <a:latin typeface="Book Antiqua" pitchFamily="18" charset="0"/>
              </a:rPr>
              <a:t>Instructor’s name: __________________________________________________________</a:t>
            </a:r>
          </a:p>
          <a:p>
            <a:endParaRPr lang="en-US" dirty="0">
              <a:latin typeface="Book Antiqua" pitchFamily="18" charset="0"/>
            </a:endParaRPr>
          </a:p>
          <a:p>
            <a:pPr defTabSz="973405">
              <a:defRPr/>
            </a:pPr>
            <a:r>
              <a:rPr lang="en-US" dirty="0">
                <a:latin typeface="Book Antiqua" pitchFamily="18" charset="0"/>
              </a:rPr>
              <a:t>Phone number: ____________________________________________________________</a:t>
            </a:r>
          </a:p>
          <a:p>
            <a:endParaRPr lang="en-US" dirty="0">
              <a:latin typeface="Book Antiqua" pitchFamily="18" charset="0"/>
            </a:endParaRPr>
          </a:p>
          <a:p>
            <a:pPr defTabSz="973405">
              <a:defRPr/>
            </a:pPr>
            <a:r>
              <a:rPr lang="en-US" dirty="0">
                <a:latin typeface="Book Antiqua" pitchFamily="18" charset="0"/>
              </a:rPr>
              <a:t>E-mail: ___________________________________________________________________</a:t>
            </a:r>
          </a:p>
          <a:p>
            <a:endParaRPr lang="en-US" dirty="0">
              <a:latin typeface="Book Antiqua" pitchFamily="18" charset="0"/>
            </a:endParaRPr>
          </a:p>
          <a:p>
            <a:pPr>
              <a:spcBef>
                <a:spcPct val="50000"/>
              </a:spcBef>
            </a:pPr>
            <a:r>
              <a:rPr lang="en-US" dirty="0">
                <a:latin typeface="Book Antiqua" pitchFamily="18" charset="0"/>
              </a:rPr>
              <a:t>_________________________________________________________________________</a:t>
            </a:r>
          </a:p>
          <a:p>
            <a:pPr>
              <a:spcBef>
                <a:spcPct val="50000"/>
              </a:spcBef>
            </a:pPr>
            <a:endParaRPr lang="en-US" dirty="0">
              <a:latin typeface="Book Antiqua" pitchFamily="18" charset="0"/>
            </a:endParaRPr>
          </a:p>
          <a:p>
            <a:pPr>
              <a:spcBef>
                <a:spcPct val="50000"/>
              </a:spcBef>
            </a:pPr>
            <a:r>
              <a:rPr lang="en-US" dirty="0">
                <a:latin typeface="Book Antiqua" pitchFamily="18" charset="0"/>
              </a:rPr>
              <a:t>_________________________________________________________________________</a:t>
            </a:r>
          </a:p>
          <a:p>
            <a:pPr>
              <a:spcBef>
                <a:spcPct val="50000"/>
              </a:spcBef>
            </a:pPr>
            <a:endParaRPr lang="en-US" dirty="0">
              <a:latin typeface="Book Antiqua" pitchFamily="18" charset="0"/>
            </a:endParaRPr>
          </a:p>
          <a:p>
            <a:pPr>
              <a:spcBef>
                <a:spcPct val="50000"/>
              </a:spcBef>
            </a:pPr>
            <a:r>
              <a:rPr lang="en-US" dirty="0">
                <a:latin typeface="Book Antiqua" pitchFamily="18" charset="0"/>
              </a:rPr>
              <a:t>_________________________________________________________________________</a:t>
            </a:r>
          </a:p>
          <a:p>
            <a:pPr>
              <a:spcBef>
                <a:spcPct val="50000"/>
              </a:spcBef>
            </a:pPr>
            <a:endParaRPr lang="en-US" dirty="0">
              <a:latin typeface="Book Antiqua" pitchFamily="18" charset="0"/>
            </a:endParaRPr>
          </a:p>
          <a:p>
            <a:pPr defTabSz="973405">
              <a:spcBef>
                <a:spcPct val="50000"/>
              </a:spcBef>
              <a:defRPr/>
            </a:pPr>
            <a:r>
              <a:rPr lang="en-US" dirty="0">
                <a:latin typeface="Book Antiqua" pitchFamily="18" charset="0"/>
              </a:rPr>
              <a:t>_________________________________________________________________________</a:t>
            </a:r>
          </a:p>
        </p:txBody>
      </p:sp>
      <p:pic>
        <p:nvPicPr>
          <p:cNvPr id="5"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4028"/>
          <a:stretch/>
        </p:blipFill>
        <p:spPr bwMode="auto">
          <a:xfrm>
            <a:off x="655320" y="199550"/>
            <a:ext cx="5974080" cy="20635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2"/>
          <p:cNvSpPr txBox="1">
            <a:spLocks noChangeArrowheads="1"/>
          </p:cNvSpPr>
          <p:nvPr/>
        </p:nvSpPr>
        <p:spPr>
          <a:xfrm>
            <a:off x="731521" y="2855713"/>
            <a:ext cx="5781977" cy="1088775"/>
          </a:xfrm>
          <a:prstGeom prst="rect">
            <a:avLst/>
          </a:prstGeom>
        </p:spPr>
        <p:txBody>
          <a:bodyPr lIns="97340" tIns="48670" rIns="97340" bIns="48670"/>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800" b="1" dirty="0">
                <a:latin typeface="Book Antiqua" pitchFamily="18" charset="0"/>
                <a:cs typeface="Times New Roman" pitchFamily="18" charset="0"/>
              </a:rPr>
              <a:t>BOC </a:t>
            </a:r>
            <a:r>
              <a:rPr lang="en-US" sz="1800" b="1" dirty="0" smtClean="0">
                <a:latin typeface="Book Antiqua" pitchFamily="18" charset="0"/>
                <a:cs typeface="Times New Roman" pitchFamily="18" charset="0"/>
              </a:rPr>
              <a:t>2011</a:t>
            </a:r>
            <a:r>
              <a:rPr lang="en-US" sz="1800" b="1" dirty="0">
                <a:latin typeface="Book Antiqua" pitchFamily="18" charset="0"/>
                <a:cs typeface="Times New Roman" pitchFamily="18" charset="0"/>
              </a:rPr>
              <a:t/>
            </a:r>
            <a:br>
              <a:rPr lang="en-US" sz="1800" b="1" dirty="0">
                <a:latin typeface="Book Antiqua" pitchFamily="18" charset="0"/>
                <a:cs typeface="Times New Roman" pitchFamily="18" charset="0"/>
              </a:rPr>
            </a:br>
            <a:r>
              <a:rPr lang="en-US" sz="1800" b="1" dirty="0">
                <a:latin typeface="Book Antiqua" pitchFamily="18" charset="0"/>
                <a:cs typeface="Times New Roman" pitchFamily="18" charset="0"/>
              </a:rPr>
              <a:t>Motors In </a:t>
            </a:r>
            <a:r>
              <a:rPr lang="en-US" sz="1800" b="1" dirty="0" smtClean="0">
                <a:latin typeface="Book Antiqua" pitchFamily="18" charset="0"/>
                <a:cs typeface="Times New Roman" pitchFamily="18" charset="0"/>
              </a:rPr>
              <a:t>Facilities</a:t>
            </a:r>
          </a:p>
          <a:p>
            <a:r>
              <a:rPr lang="en-US" sz="1800" b="1" dirty="0" smtClean="0">
                <a:latin typeface="Book Antiqua" pitchFamily="18" charset="0"/>
                <a:cs typeface="Times New Roman" pitchFamily="18" charset="0"/>
              </a:rPr>
              <a:t>Edition 1.00</a:t>
            </a:r>
            <a:endParaRPr lang="en-US" sz="1800" b="1" dirty="0">
              <a:latin typeface="Book Antiqua" pitchFamily="18" charset="0"/>
              <a:cs typeface="Times New Roman" pitchFamily="18"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1" name="Rectangle 2050"/>
          <p:cNvSpPr>
            <a:spLocks noGrp="1" noRot="1" noChangeAspect="1" noChangeArrowheads="1" noTextEdit="1"/>
          </p:cNvSpPr>
          <p:nvPr>
            <p:ph type="sldImg"/>
          </p:nvPr>
        </p:nvSpPr>
        <p:spPr>
          <a:xfrm>
            <a:off x="1257300" y="719138"/>
            <a:ext cx="4800600" cy="3600450"/>
          </a:xfrm>
          <a:prstGeom prst="rect">
            <a:avLst/>
          </a:prstGeom>
          <a:ln/>
        </p:spPr>
      </p:sp>
      <p:sp>
        <p:nvSpPr>
          <p:cNvPr id="104452" name="Rectangle 2051"/>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0" fontAlgn="base" hangingPunct="0"/>
            <a:r>
              <a:rPr lang="en-US" sz="1200" b="0" kern="1200" dirty="0" smtClean="0">
                <a:solidFill>
                  <a:schemeClr val="tx1"/>
                </a:solidFill>
                <a:effectLst/>
                <a:latin typeface="Book Antiqua" pitchFamily="18" charset="0"/>
                <a:ea typeface="+mn-ea"/>
                <a:cs typeface="Times New Roman" pitchFamily="18" charset="0"/>
              </a:rPr>
              <a:t>A seesaw illustrates Ohm's Law and the relationship of voltage, amperage (current), and resistance. If voltage in a circuit is unchanged and the resistance is decreased then amperage increases by the same proportion. In turn, decrease the resistance and the amperage will increase proportionally. If the resistance changes then voltage and amperage must change as well. In most working loads, like motors, when voltage increases from 120 volts to (exactly double) 240 volts, then amperage will go up from 24 Amps to 48 Amps. To prevent this, the resistance of the wire must increase from 24 ohms at 120 volts to 48 ohms or double at 240 volts. So the length of wire at 120 volts, if the diameter and composition remain the same, would double at 240 volts. This will get us that new resistance we need and, generally speaking, always happens proportionally. </a:t>
            </a:r>
          </a:p>
          <a:p>
            <a:pPr eaLnBrk="0" fontAlgn="base" hangingPunct="0"/>
            <a:r>
              <a:rPr lang="en-US" sz="1200" b="0" kern="1200" dirty="0" smtClean="0">
                <a:solidFill>
                  <a:schemeClr val="tx1"/>
                </a:solidFill>
                <a:effectLst/>
                <a:latin typeface="Book Antiqua" pitchFamily="18" charset="0"/>
                <a:ea typeface="+mn-ea"/>
                <a:cs typeface="Times New Roman" pitchFamily="18" charset="0"/>
              </a:rPr>
              <a:t> </a:t>
            </a:r>
          </a:p>
          <a:p>
            <a:pPr eaLnBrk="0" fontAlgn="base" hangingPunct="0"/>
            <a:r>
              <a:rPr lang="en-US" sz="1200" b="0" kern="1200" dirty="0" smtClean="0">
                <a:solidFill>
                  <a:schemeClr val="tx1"/>
                </a:solidFill>
                <a:effectLst/>
                <a:latin typeface="Book Antiqua" pitchFamily="18" charset="0"/>
                <a:ea typeface="+mn-ea"/>
                <a:cs typeface="Times New Roman" pitchFamily="18" charset="0"/>
              </a:rPr>
              <a:t>This relationship holds true for purely resistive loads with DC current. Since motors are primarily inductive loads operating on AC current, the relationship between Voltage, Current and Inductance follows a pattern which allows amperage to decrease as voltage is increased.   </a:t>
            </a:r>
            <a:endParaRPr lang="en-US" sz="1200" b="0" kern="1200" dirty="0">
              <a:solidFill>
                <a:schemeClr val="tx1"/>
              </a:solidFill>
              <a:effectLst/>
              <a:latin typeface="Book Antiqua" pitchFamily="18" charset="0"/>
              <a:ea typeface="+mn-ea"/>
              <a:cs typeface="Times New Roman" pitchFamily="18"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1" name="Rectangle 2050"/>
          <p:cNvSpPr>
            <a:spLocks noGrp="1" noRot="1" noChangeAspect="1" noChangeArrowheads="1" noTextEdit="1"/>
          </p:cNvSpPr>
          <p:nvPr>
            <p:ph type="sldImg"/>
          </p:nvPr>
        </p:nvSpPr>
        <p:spPr>
          <a:xfrm>
            <a:off x="1257300" y="719138"/>
            <a:ext cx="4800600" cy="3600450"/>
          </a:xfrm>
          <a:prstGeom prst="rect">
            <a:avLst/>
          </a:prstGeom>
          <a:ln/>
        </p:spPr>
      </p:sp>
      <p:sp>
        <p:nvSpPr>
          <p:cNvPr id="104452" name="Rectangle 2051"/>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fontAlgn="base" hangingPunct="0"/>
            <a:r>
              <a:rPr lang="en-US" sz="1200" kern="1200" dirty="0" smtClean="0">
                <a:solidFill>
                  <a:schemeClr val="tx1"/>
                </a:solidFill>
                <a:effectLst/>
                <a:latin typeface="Book Antiqua" pitchFamily="18" charset="0"/>
                <a:ea typeface="+mn-ea"/>
                <a:cs typeface="Times New Roman" pitchFamily="18" charset="0"/>
              </a:rPr>
              <a:t>In </a:t>
            </a:r>
            <a:r>
              <a:rPr lang="en-US" dirty="0" smtClean="0"/>
              <a:t>Figure </a:t>
            </a:r>
            <a:r>
              <a:rPr lang="en-US" sz="1200" kern="1200" dirty="0" smtClean="0">
                <a:solidFill>
                  <a:schemeClr val="tx1"/>
                </a:solidFill>
                <a:effectLst/>
                <a:latin typeface="Book Antiqua" pitchFamily="18" charset="0"/>
                <a:ea typeface="+mn-ea"/>
                <a:cs typeface="Times New Roman" pitchFamily="18" charset="0"/>
              </a:rPr>
              <a:t>1 above, a seesaw illustrates Ohm's Law and the relationship of voltage, amperage (current), and resistance. In DC and resistive (loaded) circuits, if voltage is unchanged, decreasing resistance  will increase amperage proportionally. In turn, decrease resistance and amperage will increase proportionally as presented in previous BOC classes. </a:t>
            </a:r>
          </a:p>
          <a:p>
            <a:r>
              <a:rPr lang="en-US" sz="1200" kern="1200" dirty="0" smtClean="0">
                <a:solidFill>
                  <a:schemeClr val="tx1"/>
                </a:solidFill>
                <a:effectLst/>
                <a:latin typeface="Book Antiqua" pitchFamily="18" charset="0"/>
                <a:ea typeface="+mn-ea"/>
                <a:cs typeface="Times New Roman" pitchFamily="18" charset="0"/>
              </a:rPr>
              <a:t> </a:t>
            </a:r>
          </a:p>
          <a:p>
            <a:r>
              <a:rPr lang="en-US" dirty="0"/>
              <a:t>I</a:t>
            </a:r>
            <a:r>
              <a:rPr lang="en-US" sz="1200" kern="1200" dirty="0" smtClean="0">
                <a:solidFill>
                  <a:schemeClr val="tx1"/>
                </a:solidFill>
                <a:effectLst/>
                <a:latin typeface="Book Antiqua" pitchFamily="18" charset="0"/>
                <a:ea typeface="+mn-ea"/>
                <a:cs typeface="Times New Roman" pitchFamily="18" charset="0"/>
              </a:rPr>
              <a:t>n Figure 2, the relationship changes significantly in AC circuits when inductive loads, such as motors, are introduced. Magnetic induction introduces power factor into the equation causing voltage to be interchanged with resistance in our seesaw. In an AC inductive load, if voltage increases, amperage will decrease proportionally.  In turn, if voltage decreases, amperage will increase proportionally. </a:t>
            </a:r>
            <a:endParaRPr lang="en-US" dirty="0" smtClean="0"/>
          </a:p>
        </p:txBody>
      </p:sp>
    </p:spTree>
    <p:extLst>
      <p:ext uri="{BB962C8B-B14F-4D97-AF65-F5344CB8AC3E}">
        <p14:creationId xmlns:p14="http://schemas.microsoft.com/office/powerpoint/2010/main" val="4204824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5" name="Rectangle 2"/>
          <p:cNvSpPr>
            <a:spLocks noGrp="1" noRot="1" noChangeAspect="1" noChangeArrowheads="1" noTextEdit="1"/>
          </p:cNvSpPr>
          <p:nvPr>
            <p:ph type="sldImg"/>
          </p:nvPr>
        </p:nvSpPr>
        <p:spPr>
          <a:xfrm>
            <a:off x="1257300" y="719138"/>
            <a:ext cx="4802188" cy="3600450"/>
          </a:xfrm>
          <a:prstGeom prst="rect">
            <a:avLst/>
          </a:prstGeom>
          <a:solidFill>
            <a:srgbClr val="FFFFFF"/>
          </a:solidFill>
          <a:ln/>
        </p:spPr>
      </p:sp>
      <p:sp>
        <p:nvSpPr>
          <p:cNvPr id="105476" name="Rectangle 3"/>
          <p:cNvSpPr>
            <a:spLocks noGrp="1" noChangeArrowheads="1"/>
          </p:cNvSpPr>
          <p:nvPr>
            <p:ph type="body" idx="1"/>
          </p:nvPr>
        </p:nvSpPr>
        <p:spPr>
          <a:noFill/>
          <a:ln w="0">
            <a:noFill/>
          </a:ln>
        </p:spPr>
        <p:txBody>
          <a:bodyPr/>
          <a:lstStyle/>
          <a:p>
            <a:endParaRPr lang="en-US" dirty="0" smtClean="0"/>
          </a:p>
          <a:p>
            <a:r>
              <a:rPr lang="en-US" dirty="0" smtClean="0"/>
              <a:t>From the short video, we discovered the hypothetical electrical field around one conductor (a) and the combined electrical fields of two conductors (b). The conductors of both (a) and (b) are, in our example, carrying the same amount of current.</a:t>
            </a:r>
          </a:p>
          <a:p>
            <a:r>
              <a:rPr lang="en-US" dirty="0" smtClean="0"/>
              <a:t>Example (a) hypothetically has four lines of electrical force. By adding a second wire of the same size in parallel (b) we see the lines of force have doubled in strength to eight, while each wire is still carrying the same current or amperage load. If another wire of the same diameter were added in parallel, this would strengthen the electrical force field to twelve and so on as conductors in parallel are added while each conductor continues at the same current level. </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9" name="Rectangle 2"/>
          <p:cNvSpPr>
            <a:spLocks noGrp="1" noRot="1" noChangeAspect="1" noChangeArrowheads="1" noTextEdit="1"/>
          </p:cNvSpPr>
          <p:nvPr>
            <p:ph type="sldImg"/>
          </p:nvPr>
        </p:nvSpPr>
        <p:spPr>
          <a:xfrm>
            <a:off x="1257300" y="719138"/>
            <a:ext cx="4802188" cy="3600450"/>
          </a:xfrm>
          <a:prstGeom prst="rect">
            <a:avLst/>
          </a:prstGeom>
          <a:solidFill>
            <a:srgbClr val="FFFFFF"/>
          </a:solidFill>
          <a:ln/>
        </p:spPr>
      </p:sp>
      <p:sp>
        <p:nvSpPr>
          <p:cNvPr id="106500" name="Rectangle 3"/>
          <p:cNvSpPr>
            <a:spLocks noGrp="1" noChangeArrowheads="1"/>
          </p:cNvSpPr>
          <p:nvPr>
            <p:ph type="body" idx="1"/>
          </p:nvPr>
        </p:nvSpPr>
        <p:spPr>
          <a:solidFill>
            <a:srgbClr val="FFFFFF"/>
          </a:solidFill>
          <a:ln>
            <a:noFill/>
          </a:ln>
        </p:spPr>
        <p:txBody>
          <a:bodyPr/>
          <a:lstStyle/>
          <a:p>
            <a:r>
              <a:rPr lang="en-US" dirty="0" smtClean="0"/>
              <a:t>From our video, when another conductor is within the electrical field of an energized conductor, it too becomes energized. The two conductors do not electrically touch and may be insulated from one another but the conductor becomes electrically energized by induction. And too, if a material capable of magnetism (e.g. steel lamination) is within the electrical field of a conductor, it becomes a magnet and capable of magnetically inducing a field of force onto another conductor or metal.</a:t>
            </a:r>
          </a:p>
          <a:p>
            <a:r>
              <a:rPr lang="en-US" dirty="0" smtClean="0"/>
              <a:t>In the above illustration, if voltage is applied to a transformer at E-1 and E-2, by induction, voltage would be available at T-1 and T-2. The voltage transformation would occur or be induced proportionally to the ratio of conductor (wire) turns from E connections to T connections.</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3" name="Rectangle 2"/>
          <p:cNvSpPr>
            <a:spLocks noGrp="1" noRot="1" noChangeAspect="1" noChangeArrowheads="1" noTextEdit="1"/>
          </p:cNvSpPr>
          <p:nvPr>
            <p:ph type="sldImg"/>
          </p:nvPr>
        </p:nvSpPr>
        <p:spPr>
          <a:xfrm>
            <a:off x="1257300" y="719138"/>
            <a:ext cx="4800600" cy="3600450"/>
          </a:xfrm>
          <a:prstGeom prst="rect">
            <a:avLst/>
          </a:prstGeom>
          <a:ln/>
        </p:spPr>
      </p:sp>
      <p:sp>
        <p:nvSpPr>
          <p:cNvPr id="1075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smtClean="0"/>
          </a:p>
          <a:p>
            <a:r>
              <a:rPr lang="en-US" dirty="0" smtClean="0"/>
              <a:t>In a resistive circuit (a), when D.C. power is applied we see amperage rise almost instantly, as is the case when power is switched off. In an inductive circuit (b), placing wires through an iron lamination the same lines of force will be exerted into the iron, or induced upon it. In example (b) when power is applied it takes time for the magnetic field to be created causing polarization. When power is maintained (without voltage variation) the field is stable, the amperage line is flat. When power is interrupted it takes time for the magnetic field to collapse, which is indicated by current continuing beyond the interruption point. If current is alternated, at say 60 times per second, the current would always be lagging behind the voltage due to the time it takes to create a magnetic field.</a:t>
            </a:r>
            <a:endParaRPr lang="en-US" dirty="0" smtClean="0">
              <a:solidFill>
                <a:schemeClr val="bg2"/>
              </a:solidFil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7" name="Rectangle 2"/>
          <p:cNvSpPr>
            <a:spLocks noGrp="1" noRot="1" noChangeAspect="1" noChangeArrowheads="1" noTextEdit="1"/>
          </p:cNvSpPr>
          <p:nvPr>
            <p:ph type="sldImg"/>
          </p:nvPr>
        </p:nvSpPr>
        <p:spPr>
          <a:xfrm>
            <a:off x="1257300" y="719138"/>
            <a:ext cx="4800600" cy="3600450"/>
          </a:xfrm>
          <a:prstGeom prst="rect">
            <a:avLst/>
          </a:prstGeom>
          <a:ln/>
        </p:spPr>
      </p:sp>
      <p:sp>
        <p:nvSpPr>
          <p:cNvPr id="1085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cs typeface="Times New Roman" pitchFamily="18" charset="0"/>
              </a:rPr>
              <a:t>In resistive circuits with A.C. power applied to things like incandescent light bulbs and heating elements, there is no magnetic reactance time. Therefore amperage and voltage look very symmetrical, falling at the same time or rate. </a:t>
            </a:r>
          </a:p>
          <a:p>
            <a:r>
              <a:rPr lang="en-US" dirty="0" smtClean="0">
                <a:cs typeface="Times New Roman" pitchFamily="18" charset="0"/>
              </a:rPr>
              <a:t>In an inductive load, because amperage lags behind voltage the sine wave becomes a little out of sync. When voltage has switched from positive to negative, in our alternating circuit, the collapse of the force field could produce power and send it back to the power source on the negative voltage cycle as it collapses. For a split-second the metal lamination becomes a generator to the electrical circuit, in a manner of speaking. The “generated power” is unusable because it is reversed on the next half cycle. That percentage of generated power on the cycle change is more appropriately termed </a:t>
            </a:r>
            <a:r>
              <a:rPr lang="en-US" b="1" dirty="0" smtClean="0">
                <a:cs typeface="Times New Roman" pitchFamily="18" charset="0"/>
              </a:rPr>
              <a:t>power factor</a:t>
            </a:r>
            <a:r>
              <a:rPr lang="en-US" dirty="0" smtClean="0">
                <a:cs typeface="Times New Roman" pitchFamily="18" charset="0"/>
              </a:rPr>
              <a:t>. It is expressed in inductive devices as a percentage, such as in motors, transformers, solenoids, etc. *Power factor can be an issue in alternating current inductive load circuits, particularly when larger electric motors operate. Since this power is only “borrowed” and then returned, it does not show up on many utility meters. The utility has to provide enough equipment and transmission lines to supply all the power including this borrowed power, so many utilities charge an additional fee when that “borrowed” or power factor becomes excessive. </a:t>
            </a:r>
          </a:p>
          <a:p>
            <a:endParaRPr lang="en-US" dirty="0"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1" name="Rectangle 2"/>
          <p:cNvSpPr>
            <a:spLocks noGrp="1" noRot="1" noChangeAspect="1" noChangeArrowheads="1" noTextEdit="1"/>
          </p:cNvSpPr>
          <p:nvPr>
            <p:ph type="sldImg"/>
          </p:nvPr>
        </p:nvSpPr>
        <p:spPr>
          <a:xfrm>
            <a:off x="1257300" y="719138"/>
            <a:ext cx="4800600" cy="3600450"/>
          </a:xfrm>
          <a:prstGeom prst="rect">
            <a:avLst/>
          </a:prstGeom>
          <a:ln/>
        </p:spPr>
      </p:sp>
      <p:sp>
        <p:nvSpPr>
          <p:cNvPr id="109572" name="Rectangle 3"/>
          <p:cNvSpPr>
            <a:spLocks noGrp="1" noChangeArrowheads="1"/>
          </p:cNvSpPr>
          <p:nvPr>
            <p:ph type="body" idx="1"/>
          </p:nvPr>
        </p:nvSpPr>
        <p:spPr>
          <a:xfrm>
            <a:off x="682414" y="4564504"/>
            <a:ext cx="5946986" cy="465569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cs typeface="Times New Roman" pitchFamily="18" charset="0"/>
              </a:rPr>
              <a:t>Power factor can be corrected or re-synchronized by adding capacitance. Adding capacitance in an A.C. circuit will change the timing of the amperage and voltage sine wave. In a D.C. circuit, if a capacitor is added, negatively charged electrons (current) flow or align toward one pole of the capacitor and positive align toward the other pole much like the opening video demonstrated. In a capacitor, amperage induction is accomplished by an electrical field and occurs almost instantaneously but voltage builds more slowly and therefore lags behind. How much capacitance is required to almost realign or sync (unity) the amperage and voltage wave forms depends upon how much magnetic reactance exists in the circuit. There are many manufacturers of power factor correcting capacitors and monitoring equipment that have tables laid out to select the right equipment and capacitance, so that really isn’t something we need to dwell on here. Just an understanding of what’s happening and the reason to add capacitance will help.</a:t>
            </a:r>
          </a:p>
          <a:p>
            <a:r>
              <a:rPr lang="en-US" dirty="0" smtClean="0">
                <a:cs typeface="Times New Roman" pitchFamily="18" charset="0"/>
              </a:rPr>
              <a:t>Power factor correcting equipment, once installed and sized properly, should be trouble free. Heat is a factor and over-cycling or switching in and out could cause contact points to wear and capacitors to over-heat. In some instances the capacitor bank is installed with cooling fans so a check of operation and air-filters occasionally would be in order. The capacitor bank should be free from moisture, dust and pest debris. If there is any contactor switching devices, a check of the contact points by a </a:t>
            </a:r>
            <a:r>
              <a:rPr lang="en-US" b="1" dirty="0" smtClean="0">
                <a:cs typeface="Times New Roman" pitchFamily="18" charset="0"/>
              </a:rPr>
              <a:t>qualified electrical technician </a:t>
            </a:r>
            <a:r>
              <a:rPr lang="en-US" dirty="0" smtClean="0">
                <a:cs typeface="Times New Roman" pitchFamily="18" charset="0"/>
              </a:rPr>
              <a:t>or electrician would be warranted. If you’re qualified, wear suitable protective gear per NFPA 70-E and be sure the equipment is disconnected and has been properly discharged before attempting any maintenance. </a:t>
            </a:r>
            <a:r>
              <a:rPr lang="en-US" b="1" dirty="0" smtClean="0">
                <a:cs typeface="Times New Roman" pitchFamily="18" charset="0"/>
              </a:rPr>
              <a:t>Safety first!</a:t>
            </a:r>
            <a:endParaRPr lang="en-US" dirty="0"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Slide Image Placeholder 1"/>
          <p:cNvSpPr>
            <a:spLocks noGrp="1" noRot="1" noChangeAspect="1" noTextEdit="1"/>
          </p:cNvSpPr>
          <p:nvPr>
            <p:ph type="sldImg"/>
          </p:nvPr>
        </p:nvSpPr>
        <p:spPr>
          <a:xfrm>
            <a:off x="1257300" y="719138"/>
            <a:ext cx="4800600" cy="3600450"/>
          </a:xfrm>
          <a:prstGeom prst="rect">
            <a:avLst/>
          </a:prstGeom>
          <a:ln/>
        </p:spPr>
      </p:sp>
      <p:sp>
        <p:nvSpPr>
          <p:cNvPr id="1105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t>There are many types of capacitors found in everything from electronics to power transmission. Pictured are several common single phase motor capacitors. The black or electrolytic capacitor is very often used to start a single phase motor. The silver (run) capacitors are often used to add the single phase start winding in the run mode to add horsepower.</a:t>
            </a:r>
          </a:p>
          <a:p>
            <a:r>
              <a:rPr lang="en-US" dirty="0" smtClean="0"/>
              <a:t>Internally most capacitors are made of two pieces of foil separated by a paper insulator submerged in a non-conductive liquid. The foil pieces are connected to input power and output load to apply capacitance to the system. In a single phase motor, adding a capacitor to a start winding temporarily creates, in a manner of speaking, a new (temporary) power leg causing the motor to rotate. The start winding and capacitor are generally disconnected at about 75 percent of nameplate RPM.</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9" name="Rectangle 2"/>
          <p:cNvSpPr>
            <a:spLocks noGrp="1" noRot="1" noChangeAspect="1" noChangeArrowheads="1" noTextEdit="1"/>
          </p:cNvSpPr>
          <p:nvPr>
            <p:ph type="sldImg"/>
          </p:nvPr>
        </p:nvSpPr>
        <p:spPr>
          <a:xfrm>
            <a:off x="1257300" y="719138"/>
            <a:ext cx="4800600" cy="3600450"/>
          </a:xfrm>
          <a:prstGeom prst="rect">
            <a:avLst/>
          </a:prstGeom>
          <a:ln/>
        </p:spPr>
      </p:sp>
      <p:sp>
        <p:nvSpPr>
          <p:cNvPr id="1116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cs typeface="Times New Roman" pitchFamily="18" charset="0"/>
              </a:rPr>
              <a:t>Single phase alternating current on a scope looks like the first illustration (1). Three phase, much more complex, looks similar to the second illustration (2). To better understand that we’re working with degrees, we’ve used a circle in the third illustration(3), cut it in half, and slid the bottom half forward. 90 degrees straight up, 180 degrees goes down through 0 voltage, 270 degrees straight down and 360 degrees completes the circle’s “rotation” back through 0 voltage – much like a motor. </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3" name="Rectangle 2"/>
          <p:cNvSpPr>
            <a:spLocks noGrp="1" noRot="1" noChangeAspect="1" noChangeArrowheads="1" noTextEdit="1"/>
          </p:cNvSpPr>
          <p:nvPr>
            <p:ph type="sldImg"/>
          </p:nvPr>
        </p:nvSpPr>
        <p:spPr>
          <a:xfrm>
            <a:off x="1257300" y="719138"/>
            <a:ext cx="4800600" cy="3600450"/>
          </a:xfrm>
          <a:prstGeom prst="rect">
            <a:avLst/>
          </a:prstGeom>
          <a:ln/>
        </p:spPr>
      </p:sp>
      <p:sp>
        <p:nvSpPr>
          <p:cNvPr id="1126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t>This illustration shows how the coil groups of a three phase motor emulate the three phase sine wave.</a:t>
            </a:r>
          </a:p>
          <a:p>
            <a:r>
              <a:rPr lang="en-US" dirty="0" smtClean="0">
                <a:cs typeface="Times New Roman" pitchFamily="18" charset="0"/>
              </a:rPr>
              <a:t>Three coils of wire comprise a group </a:t>
            </a:r>
            <a:r>
              <a:rPr lang="en-US" dirty="0" smtClean="0"/>
              <a:t>as</a:t>
            </a:r>
            <a:r>
              <a:rPr lang="en-US" dirty="0" smtClean="0">
                <a:cs typeface="Times New Roman" pitchFamily="18" charset="0"/>
              </a:rPr>
              <a:t> in the lower half of this picture, and replicate the circle representing alternating current from the previous page; 0 degree, 90 degree, 180 degree etc. These coils can be placed in an iron or steel lamination of a motor and will maintain their electrical degrees, similar to the sine wave we just discussed</a:t>
            </a:r>
            <a:r>
              <a:rPr lang="en-US" dirty="0" smtClean="0"/>
              <a: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2"/>
          <p:cNvSpPr>
            <a:spLocks noGrp="1" noChangeArrowheads="1"/>
          </p:cNvSpPr>
          <p:nvPr>
            <p:ph type="body" idx="1"/>
          </p:nvPr>
        </p:nvSpPr>
        <p:spPr>
          <a:xfrm>
            <a:off x="975694" y="4400550"/>
            <a:ext cx="5363817" cy="4061164"/>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pPr marL="0" marR="0" lvl="0" indent="0" algn="l" defTabSz="914400" rtl="0" eaLnBrk="0" fontAlgn="base" latinLnBrk="0" hangingPunct="0">
              <a:lnSpc>
                <a:spcPct val="100000"/>
              </a:lnSpc>
              <a:spcBef>
                <a:spcPct val="30000"/>
              </a:spcBef>
              <a:spcAft>
                <a:spcPts val="432"/>
              </a:spcAft>
              <a:buClrTx/>
              <a:buSzTx/>
              <a:buFontTx/>
              <a:buNone/>
              <a:tabLst/>
              <a:defRPr/>
            </a:pPr>
            <a:r>
              <a:rPr lang="en-US" sz="1200" b="1" kern="1200" dirty="0" smtClean="0">
                <a:solidFill>
                  <a:schemeClr val="tx1"/>
                </a:solidFill>
                <a:effectLst/>
                <a:latin typeface="Book Antiqua" pitchFamily="18" charset="0"/>
                <a:ea typeface="+mn-ea"/>
                <a:cs typeface="Times New Roman" pitchFamily="18" charset="0"/>
              </a:rPr>
              <a:t>Project Workbook Assignment 5: BOC 2004, Building Scoping Report </a:t>
            </a:r>
            <a:endParaRPr lang="en-US" sz="1200" kern="1200" dirty="0" smtClean="0">
              <a:solidFill>
                <a:schemeClr val="tx1"/>
              </a:solidFill>
              <a:effectLst/>
              <a:latin typeface="Book Antiqua" pitchFamily="18" charset="0"/>
              <a:ea typeface="+mn-ea"/>
              <a:cs typeface="Times New Roman" pitchFamily="18" charset="0"/>
            </a:endParaRPr>
          </a:p>
          <a:p>
            <a:pPr lvl="0"/>
            <a:r>
              <a:rPr lang="en-US" sz="1200" kern="1200" dirty="0" smtClean="0">
                <a:solidFill>
                  <a:schemeClr val="tx1"/>
                </a:solidFill>
                <a:effectLst/>
                <a:latin typeface="Book Antiqua" pitchFamily="18" charset="0"/>
                <a:ea typeface="+mn-ea"/>
                <a:cs typeface="Times New Roman" pitchFamily="18" charset="0"/>
              </a:rPr>
              <a:t>Part 1: Using the building walkthrough plan you prepared for PW4, schedule a date for a building walkthrough of your facility. Conduct the walkthrough of your facility using the tools and personnel identified in your plan. Visit each location identified in your plan. Make note of your findings during the walkthrough. You will use these notes to complete the building scoping report form.</a:t>
            </a:r>
          </a:p>
          <a:p>
            <a:pPr lvl="0"/>
            <a:endParaRPr lang="en-US" sz="1200" kern="1200" dirty="0" smtClean="0">
              <a:solidFill>
                <a:schemeClr val="tx1"/>
              </a:solidFill>
              <a:effectLst/>
              <a:latin typeface="Book Antiqua" pitchFamily="18" charset="0"/>
              <a:ea typeface="+mn-ea"/>
              <a:cs typeface="Times New Roman" pitchFamily="18" charset="0"/>
            </a:endParaRPr>
          </a:p>
          <a:p>
            <a:pPr lvl="0"/>
            <a:r>
              <a:rPr lang="en-US" sz="1200" kern="1200" dirty="0" smtClean="0">
                <a:solidFill>
                  <a:schemeClr val="tx1"/>
                </a:solidFill>
                <a:effectLst/>
                <a:latin typeface="Book Antiqua" pitchFamily="18" charset="0"/>
                <a:ea typeface="+mn-ea"/>
                <a:cs typeface="Times New Roman" pitchFamily="18" charset="0"/>
              </a:rPr>
              <a:t>Part 2: Review the Building Scoping Report Form in the Project Workbook</a:t>
            </a:r>
            <a:r>
              <a:rPr lang="en-US" sz="1200" kern="1200" baseline="0" dirty="0" smtClean="0">
                <a:solidFill>
                  <a:schemeClr val="tx1"/>
                </a:solidFill>
                <a:effectLst/>
                <a:latin typeface="Book Antiqua" pitchFamily="18" charset="0"/>
                <a:ea typeface="+mn-ea"/>
                <a:cs typeface="Times New Roman" pitchFamily="18" charset="0"/>
              </a:rPr>
              <a:t> </a:t>
            </a:r>
            <a:r>
              <a:rPr lang="en-US" sz="1200" kern="1200" dirty="0" smtClean="0">
                <a:solidFill>
                  <a:schemeClr val="tx1"/>
                </a:solidFill>
                <a:effectLst/>
                <a:latin typeface="Book Antiqua" pitchFamily="18" charset="0"/>
                <a:ea typeface="+mn-ea"/>
                <a:cs typeface="Times New Roman" pitchFamily="18" charset="0"/>
              </a:rPr>
              <a:t>to refresh your knowledge of the report contents and the information you will need to complete the report form. You will need three documents you completed for earlier project assignments to complete the report form. These include the Building Scoping Interview Guide for PW Assignment 2; Building Operations Map for PW Assignment 2; and Building Walkthrough Plan for PW Assignment 4</a:t>
            </a:r>
            <a:r>
              <a:rPr lang="en-US" sz="1200" i="1" kern="1200" dirty="0" smtClean="0">
                <a:solidFill>
                  <a:schemeClr val="tx1"/>
                </a:solidFill>
                <a:effectLst/>
                <a:latin typeface="Book Antiqua" pitchFamily="18" charset="0"/>
                <a:ea typeface="+mn-ea"/>
                <a:cs typeface="Times New Roman" pitchFamily="18" charset="0"/>
              </a:rPr>
              <a:t>. </a:t>
            </a:r>
            <a:r>
              <a:rPr lang="en-US" sz="1200" kern="1200" dirty="0" smtClean="0">
                <a:solidFill>
                  <a:schemeClr val="tx1"/>
                </a:solidFill>
                <a:effectLst/>
                <a:latin typeface="Book Antiqua" pitchFamily="18" charset="0"/>
                <a:ea typeface="+mn-ea"/>
                <a:cs typeface="Times New Roman" pitchFamily="18" charset="0"/>
              </a:rPr>
              <a:t>In addition to the documents above, you will need to reference the notes you take during the building walkthrough. Working from the three documents and your notes, Complete the Building Scoping Report Form on the following pages.</a:t>
            </a:r>
          </a:p>
          <a:p>
            <a:pPr>
              <a:spcAft>
                <a:spcPts val="448"/>
              </a:spcAft>
            </a:pPr>
            <a:endParaRPr lang="en-US" dirty="0"/>
          </a:p>
          <a:p>
            <a:pPr>
              <a:spcBef>
                <a:spcPct val="0"/>
              </a:spcBef>
              <a:spcAft>
                <a:spcPts val="448"/>
              </a:spcAft>
            </a:pPr>
            <a:endParaRPr lang="en-US" dirty="0" smtClean="0"/>
          </a:p>
        </p:txBody>
      </p:sp>
      <p:sp>
        <p:nvSpPr>
          <p:cNvPr id="148483" name="Rectangle 3"/>
          <p:cNvSpPr>
            <a:spLocks noGrp="1" noRot="1" noChangeAspect="1" noChangeArrowheads="1" noTextEdit="1"/>
          </p:cNvSpPr>
          <p:nvPr>
            <p:ph type="sldImg"/>
          </p:nvPr>
        </p:nvSpPr>
        <p:spPr>
          <a:xfrm>
            <a:off x="1266825" y="727075"/>
            <a:ext cx="4783138" cy="3586163"/>
          </a:xfrm>
          <a:prstGeom prst="rect">
            <a:avLst/>
          </a:prstGeom>
          <a:ln/>
          <a:extLst>
            <a:ext uri="{91240B29-F687-4F45-9708-019B960494DF}">
              <a14:hiddenLine xmlns:a14="http://schemas.microsoft.com/office/drawing/2010/main" w="12700" cap="flat">
                <a:solidFill>
                  <a:srgbClr val="000000"/>
                </a:solidFill>
                <a:miter lim="800000"/>
                <a:headEnd/>
                <a:tailEnd/>
              </a14:hiddenLine>
            </a:ext>
          </a:extLst>
        </p:spPr>
      </p:sp>
      <p:sp>
        <p:nvSpPr>
          <p:cNvPr id="148484" name="Rectangle 4"/>
          <p:cNvSpPr>
            <a:spLocks noChangeArrowheads="1"/>
          </p:cNvSpPr>
          <p:nvPr/>
        </p:nvSpPr>
        <p:spPr bwMode="auto">
          <a:xfrm>
            <a:off x="975694" y="4720263"/>
            <a:ext cx="5363817" cy="440055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5632" tIns="46978" rIns="95632" bIns="46978"/>
          <a:lstStyle/>
          <a:p>
            <a:endParaRPr lang="en-US">
              <a:latin typeface="Century Gothic" pitchFamily="34"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7" name="Rectangle 2"/>
          <p:cNvSpPr>
            <a:spLocks noGrp="1" noRot="1" noChangeAspect="1" noChangeArrowheads="1" noTextEdit="1"/>
          </p:cNvSpPr>
          <p:nvPr>
            <p:ph type="sldImg"/>
          </p:nvPr>
        </p:nvSpPr>
        <p:spPr>
          <a:xfrm>
            <a:off x="1257300" y="719138"/>
            <a:ext cx="4800600" cy="3600450"/>
          </a:xfrm>
          <a:prstGeom prst="rect">
            <a:avLst/>
          </a:prstGeom>
          <a:ln/>
        </p:spPr>
      </p:sp>
      <p:sp>
        <p:nvSpPr>
          <p:cNvPr id="1136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cs typeface="Times New Roman" pitchFamily="18" charset="0"/>
              </a:rPr>
              <a:t>Random windings are for the most part either concentric or lap, as seen in this slide. Again the electrical degree angles of the three phase sine wave are maintained when placed in a motor’s lamination. The electrical field force then induces a magnetic field onto the lamination, each copper wire is independently insulated and does not electrically touch another wire or the lamination. </a:t>
            </a:r>
          </a:p>
          <a:p>
            <a:endParaRPr lang="en-US" dirty="0"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1" name="Rectangle 2"/>
          <p:cNvSpPr>
            <a:spLocks noGrp="1" noRot="1" noChangeAspect="1" noChangeArrowheads="1" noTextEdit="1"/>
          </p:cNvSpPr>
          <p:nvPr>
            <p:ph type="sldImg"/>
          </p:nvPr>
        </p:nvSpPr>
        <p:spPr>
          <a:xfrm>
            <a:off x="1257300" y="719138"/>
            <a:ext cx="4800600" cy="3600450"/>
          </a:xfrm>
          <a:prstGeom prst="rect">
            <a:avLst/>
          </a:prstGeom>
          <a:ln/>
        </p:spPr>
      </p:sp>
      <p:sp>
        <p:nvSpPr>
          <p:cNvPr id="1146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t>This is a three phase 100 HP 4 pole or 1800 RPM motor core about to be rewound. The lamination core has been tested, stripped down to bare metal, cleaned, tested, painted, and about ten slots insulated. When a motor is rewound </a:t>
            </a:r>
            <a:r>
              <a:rPr lang="en-US" b="1" dirty="0" smtClean="0"/>
              <a:t>improperly</a:t>
            </a:r>
            <a:r>
              <a:rPr lang="en-US" dirty="0" smtClean="0"/>
              <a:t> it will probably lose efficiency and be less reliable. Original motor efficiency can be maintained</a:t>
            </a:r>
            <a:r>
              <a:rPr lang="en-US" baseline="0" dirty="0" smtClean="0"/>
              <a:t> if there is no </a:t>
            </a:r>
            <a:r>
              <a:rPr lang="en-US" dirty="0" smtClean="0"/>
              <a:t>damage</a:t>
            </a:r>
            <a:r>
              <a:rPr lang="en-US" baseline="0" dirty="0" smtClean="0"/>
              <a:t> resulting from failure-events</a:t>
            </a:r>
            <a:r>
              <a:rPr lang="en-US" dirty="0" smtClean="0"/>
              <a:t> and it is rewound correctly. </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5" name="Rectangle 2"/>
          <p:cNvSpPr>
            <a:spLocks noGrp="1" noRot="1" noChangeAspect="1" noChangeArrowheads="1" noTextEdit="1"/>
          </p:cNvSpPr>
          <p:nvPr>
            <p:ph type="sldImg"/>
          </p:nvPr>
        </p:nvSpPr>
        <p:spPr>
          <a:xfrm>
            <a:off x="1255713" y="719138"/>
            <a:ext cx="4803775" cy="3602037"/>
          </a:xfrm>
          <a:prstGeom prst="rect">
            <a:avLst/>
          </a:prstGeom>
          <a:ln/>
        </p:spPr>
      </p:sp>
      <p:sp>
        <p:nvSpPr>
          <p:cNvPr id="1157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t>In this close up you can see the slot insulation and the individual metal segments that make up the lamination. Each lamination piece is electrically insulated from the next so that each one can be induced independently. The more efficient the motor, the narrower or thinner the lamination pieces and the more there are – easier to magnetize and demagnetize. Remember the wire with the magnetic field around it from the opening video and the time it takes to create that field. A thinner piece of metal will take less time to energize and de-energize than a thicker piece and will have more </a:t>
            </a:r>
            <a:r>
              <a:rPr lang="en-US" dirty="0" err="1" smtClean="0"/>
              <a:t>fieldforce</a:t>
            </a:r>
            <a:r>
              <a:rPr lang="en-US" dirty="0" smtClean="0"/>
              <a:t> capacity per pound of material.</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9" name="Rectangle 2"/>
          <p:cNvSpPr>
            <a:spLocks noGrp="1" noRot="1" noChangeAspect="1" noChangeArrowheads="1" noTextEdit="1"/>
          </p:cNvSpPr>
          <p:nvPr>
            <p:ph type="sldImg"/>
          </p:nvPr>
        </p:nvSpPr>
        <p:spPr>
          <a:xfrm>
            <a:off x="1257300" y="719138"/>
            <a:ext cx="4800600" cy="3600450"/>
          </a:xfrm>
          <a:prstGeom prst="rect">
            <a:avLst/>
          </a:prstGeom>
          <a:ln/>
        </p:spPr>
      </p:sp>
      <p:sp>
        <p:nvSpPr>
          <p:cNvPr id="1167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t>The first coil group is half installed in the stator. One side is in the cell. The other side is left out so that another group can be inserted in the bottom, and the remaining side of this coil can lay on top. </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3" name="Rectangle 2"/>
          <p:cNvSpPr>
            <a:spLocks noGrp="1" noRot="1" noChangeAspect="1" noChangeArrowheads="1" noTextEdit="1"/>
          </p:cNvSpPr>
          <p:nvPr>
            <p:ph type="sldImg"/>
          </p:nvPr>
        </p:nvSpPr>
        <p:spPr>
          <a:xfrm>
            <a:off x="1257300" y="719138"/>
            <a:ext cx="4800600" cy="3600450"/>
          </a:xfrm>
          <a:prstGeom prst="rect">
            <a:avLst/>
          </a:prstGeom>
          <a:ln/>
        </p:spPr>
      </p:sp>
      <p:sp>
        <p:nvSpPr>
          <p:cNvPr id="1177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t>After several more coil groups have been installed and insulation placed on top of them, the top of the first coil group can finish filling the cell. A slip wedge or top stick is then installed to hold the coils firmly in place.</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7" name="Rectangle 2"/>
          <p:cNvSpPr>
            <a:spLocks noGrp="1" noRot="1" noChangeAspect="1" noChangeArrowheads="1" noTextEdit="1"/>
          </p:cNvSpPr>
          <p:nvPr>
            <p:ph type="sldImg"/>
          </p:nvPr>
        </p:nvSpPr>
        <p:spPr>
          <a:xfrm>
            <a:off x="1257300" y="719138"/>
            <a:ext cx="4800600" cy="3600450"/>
          </a:xfrm>
          <a:prstGeom prst="rect">
            <a:avLst/>
          </a:prstGeom>
          <a:ln/>
        </p:spPr>
      </p:sp>
      <p:sp>
        <p:nvSpPr>
          <p:cNvPr id="1187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t>Final coils installed, ready for connections. More complex than the opening video but utilizes that same theory.</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1" name="Rectangle 4098"/>
          <p:cNvSpPr>
            <a:spLocks noGrp="1" noRot="1" noChangeAspect="1" noChangeArrowheads="1" noTextEdit="1"/>
          </p:cNvSpPr>
          <p:nvPr>
            <p:ph type="sldImg"/>
          </p:nvPr>
        </p:nvSpPr>
        <p:spPr>
          <a:xfrm>
            <a:off x="1257300" y="719138"/>
            <a:ext cx="4800600" cy="3600450"/>
          </a:xfrm>
          <a:prstGeom prst="rect">
            <a:avLst/>
          </a:prstGeom>
          <a:ln/>
        </p:spPr>
      </p:sp>
      <p:sp>
        <p:nvSpPr>
          <p:cNvPr id="119812" name="Rectangle 4099"/>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cs typeface="Times New Roman" pitchFamily="18" charset="0"/>
              </a:rPr>
              <a:t>Remember, the number of coil wires in parallel increase electro-magnetic field strength. When a rotor is placed inside a magnetized lamination and the magnetic force field is powerful enough</a:t>
            </a:r>
            <a:r>
              <a:rPr lang="en-US" baseline="0" dirty="0" smtClean="0">
                <a:cs typeface="Times New Roman" pitchFamily="18" charset="0"/>
              </a:rPr>
              <a:t> </a:t>
            </a:r>
            <a:r>
              <a:rPr lang="en-US" dirty="0" smtClean="0">
                <a:cs typeface="Times New Roman" pitchFamily="18" charset="0"/>
              </a:rPr>
              <a:t>to extend or be induced upon the rotor,</a:t>
            </a:r>
            <a:r>
              <a:rPr lang="en-US" baseline="0" dirty="0" smtClean="0">
                <a:cs typeface="Times New Roman" pitchFamily="18" charset="0"/>
              </a:rPr>
              <a:t> </a:t>
            </a:r>
            <a:r>
              <a:rPr lang="en-US" dirty="0" smtClean="0">
                <a:cs typeface="Times New Roman" pitchFamily="18" charset="0"/>
              </a:rPr>
              <a:t>the rotor can</a:t>
            </a:r>
            <a:r>
              <a:rPr lang="en-US" baseline="0" dirty="0" smtClean="0">
                <a:cs typeface="Times New Roman" pitchFamily="18" charset="0"/>
              </a:rPr>
              <a:t> </a:t>
            </a:r>
            <a:r>
              <a:rPr lang="en-US" dirty="0" smtClean="0">
                <a:cs typeface="Times New Roman" pitchFamily="18" charset="0"/>
              </a:rPr>
              <a:t>become magnetized, causing induced voltage and current to flow as was the case in the video demonstration. The voltage is very low, usually less than 2.5 volts while the current (e.g. the seesaw) is very high, making the rotational force more powerful than the force from the stator lamination alone. Variable frequency drives (VFD) can increase rotor voltages beyond 2.5 volts resulting in bearing damage. The rotor sometimes begins acting like a capacitor, storing energy and discharging that energy through the balls or cylinders of the bearings to ground. </a:t>
            </a:r>
            <a:endParaRPr lang="en-US" dirty="0"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5" name="Rectangle 2"/>
          <p:cNvSpPr>
            <a:spLocks noGrp="1" noRot="1" noChangeAspect="1" noChangeArrowheads="1" noTextEdit="1"/>
          </p:cNvSpPr>
          <p:nvPr>
            <p:ph type="sldImg"/>
          </p:nvPr>
        </p:nvSpPr>
        <p:spPr>
          <a:xfrm>
            <a:off x="1257300" y="719138"/>
            <a:ext cx="4800600" cy="3600450"/>
          </a:xfrm>
          <a:prstGeom prst="rect">
            <a:avLst/>
          </a:prstGeom>
          <a:ln/>
        </p:spPr>
      </p:sp>
      <p:sp>
        <p:nvSpPr>
          <p:cNvPr id="1208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cs typeface="Times New Roman" pitchFamily="18" charset="0"/>
              </a:rPr>
              <a:t>We saw pictures of conductors or wire inserted into a motor, now how does that all get connected?</a:t>
            </a:r>
          </a:p>
          <a:p>
            <a:r>
              <a:rPr lang="en-US" dirty="0" smtClean="0">
                <a:cs typeface="Times New Roman" pitchFamily="18" charset="0"/>
              </a:rPr>
              <a:t>Magnetic poles determine the RPM of a motor. The circle represents a three phase, two pole motor. The letters ABC indicate each phase of three phase power or one pole and the other ABC as the second pole. The order of the alphabet or electrical phasing represents the rotational direction of the motor. If you went CBA, that would represent a reverse in motor direction. This is why interchanging any two power leads to a three phase motor will reverse the direction of rotation. If power is alternating positive and negative sixty times per second we know that in a one minute period we must have, because there are sixty seconds in a minute, at least 60 positives and 60 negatives or 120 total of both. Since we’re in the USA and use the SAE measuring system our power alternates 60 times per second or base 12. Metric electrical power alternates 50 times per second. Taking 60 Hz. (alternations per second) and </a:t>
            </a:r>
            <a:r>
              <a:rPr lang="en-US" dirty="0" err="1" smtClean="0">
                <a:cs typeface="Times New Roman" pitchFamily="18" charset="0"/>
              </a:rPr>
              <a:t>multipling</a:t>
            </a:r>
            <a:r>
              <a:rPr lang="en-US" dirty="0" smtClean="0">
                <a:cs typeface="Times New Roman" pitchFamily="18" charset="0"/>
              </a:rPr>
              <a:t> </a:t>
            </a:r>
            <a:r>
              <a:rPr lang="en-US" dirty="0" smtClean="0"/>
              <a:t>by</a:t>
            </a:r>
            <a:r>
              <a:rPr lang="en-US" dirty="0" smtClean="0">
                <a:cs typeface="Times New Roman" pitchFamily="18" charset="0"/>
              </a:rPr>
              <a:t> 120 equals 7200 RPM</a:t>
            </a:r>
            <a:r>
              <a:rPr lang="en-US" dirty="0" smtClean="0"/>
              <a:t>.</a:t>
            </a:r>
            <a:r>
              <a:rPr lang="en-US" dirty="0" smtClean="0">
                <a:cs typeface="Times New Roman" pitchFamily="18" charset="0"/>
              </a:rPr>
              <a:t> We can divide by the number of poles in the motor and get the synchronous speed. A two-pole motor is 3600 RPM and a four-pole motor is 1800 RPM and so-on. But that’s in a perfect world. It takes time to induce fields and for the rotor to get around to the next pole and there are other forces dragging it back – in an induction motor this is termed “slip.” A high performance or NEMA Premium efficient motor turns faster than a less efficient motor. A standard motor may run 1725 RPM where a NEMA Premium of the same horse power may run 1760 RPM, at full load or 35 RPM less slip.</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9" name="Rectangle 2"/>
          <p:cNvSpPr>
            <a:spLocks noGrp="1" noRot="1" noChangeAspect="1" noChangeArrowheads="1" noTextEdit="1"/>
          </p:cNvSpPr>
          <p:nvPr>
            <p:ph type="sldImg"/>
          </p:nvPr>
        </p:nvSpPr>
        <p:spPr>
          <a:xfrm>
            <a:off x="1257300" y="719138"/>
            <a:ext cx="4800600" cy="3600450"/>
          </a:xfrm>
          <a:prstGeom prst="rect">
            <a:avLst/>
          </a:prstGeom>
          <a:ln/>
        </p:spPr>
      </p:sp>
      <p:sp>
        <p:nvSpPr>
          <p:cNvPr id="121860" name="Rectangle 3"/>
          <p:cNvSpPr>
            <a:spLocks noGrp="1" noChangeArrowheads="1"/>
          </p:cNvSpPr>
          <p:nvPr>
            <p:ph type="body" idx="1"/>
          </p:nvPr>
        </p:nvSpPr>
        <p:spPr>
          <a:xfrm>
            <a:off x="975360" y="4458115"/>
            <a:ext cx="5364480" cy="432045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cs typeface="Times New Roman" pitchFamily="18" charset="0"/>
              </a:rPr>
              <a:t>A two pole (3600 RPM) “Y” connected motor. </a:t>
            </a:r>
          </a:p>
          <a:p>
            <a:r>
              <a:rPr lang="en-US" dirty="0" smtClean="0">
                <a:cs typeface="Times New Roman" pitchFamily="18" charset="0"/>
              </a:rPr>
              <a:t>If wound to this diagram, we could drop this winding in a motor and it will run, provided we’ve done a number of other things right. Examining the connection of the lower voltage or parallel connection, the power will travel through the coils of wire half as far as the higher voltage or series connection. Parallel and series circuits are used in a motor so they can run on lower or higher voltage without burning up. This goes back to Ohm’s Law or our seesaw, and the opening video’s demonstration with light bulbs. Let’s say we apply 230 volts of pressure to the lower voltage connection traveling only half the distance, then it would follow that we would need to apply 460 volts of pressure or twice the voltage to travel twice as far through the coils in the higher voltage or series connection. </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3" name="Rectangle 1026"/>
          <p:cNvSpPr>
            <a:spLocks noGrp="1" noRot="1" noChangeAspect="1" noChangeArrowheads="1" noTextEdit="1"/>
          </p:cNvSpPr>
          <p:nvPr>
            <p:ph type="sldImg"/>
          </p:nvPr>
        </p:nvSpPr>
        <p:spPr>
          <a:xfrm>
            <a:off x="1257300" y="719138"/>
            <a:ext cx="4800600" cy="3600450"/>
          </a:xfrm>
          <a:prstGeom prst="rect">
            <a:avLst/>
          </a:prstGeom>
          <a:ln/>
        </p:spPr>
      </p:sp>
      <p:sp>
        <p:nvSpPr>
          <p:cNvPr id="122884" name="Rectangle 1027"/>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cs typeface="Times New Roman" pitchFamily="18" charset="0"/>
              </a:rPr>
              <a:t>In a delta connection, though the connections are different, the principle is the same. Taking an ohmmeter and connecting to terminal 1 and 4 the resistance will be exactly the same as 2 </a:t>
            </a:r>
            <a:r>
              <a:rPr lang="en-US" dirty="0" smtClean="0"/>
              <a:t>and </a:t>
            </a:r>
            <a:r>
              <a:rPr lang="en-US" dirty="0" smtClean="0">
                <a:cs typeface="Times New Roman" pitchFamily="18" charset="0"/>
              </a:rPr>
              <a:t>5 and 3 and 6. However 7 and 8, 8 and 9, or 7 and 9 will exactly double the resistance of 1 and 4, 2 and 5, or 3 and 6. If we connected per the lower voltage diagram and read an ohmmeter connected to the power leads we might read 5 ohms resistance. Reconnecting to the higher voltage or series connection and putting our ohmmeter on the power leads again, we will read 10 ohms or double the resistance. In motors over 50 HP a regular ohmmeter may no longer work because the internal coil wire gets too big and has very little resistance. To measure a larger motor’s coil wires, a bridge-milometer or similar device is used. When troubleshooting, this is extremely useful information since a bad winding will show a “short,” “open,” or even a slight resistance variation. This makes the term “short” make sense.</a:t>
            </a:r>
          </a:p>
          <a:p>
            <a:endParaRPr lang="en-US" dirty="0"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4" name="Rectangle 3"/>
          <p:cNvSpPr>
            <a:spLocks noGrp="1" noChangeArrowheads="1"/>
          </p:cNvSpPr>
          <p:nvPr>
            <p:ph type="body" idx="1"/>
          </p:nvPr>
        </p:nvSpPr>
        <p:spPr>
          <a:xfrm>
            <a:off x="609601" y="991861"/>
            <a:ext cx="6096001" cy="8124806"/>
          </a:xfrm>
        </p:spPr>
        <p:txBody>
          <a:bodyPr/>
          <a:lstStyle/>
          <a:p>
            <a:pPr algn="l"/>
            <a:r>
              <a:rPr lang="en-US" sz="1300" b="1" dirty="0"/>
              <a:t>Class Overview</a:t>
            </a:r>
          </a:p>
          <a:p>
            <a:pPr algn="l"/>
            <a:endParaRPr lang="en-US" dirty="0" smtClean="0">
              <a:latin typeface="Book Antiqua" pitchFamily="18" charset="0"/>
            </a:endParaRPr>
          </a:p>
          <a:p>
            <a:pPr algn="l">
              <a:defRPr/>
            </a:pPr>
            <a:r>
              <a:rPr lang="en-US" dirty="0"/>
              <a:t>Motor decisions are often made at the time of motor failure and come at the price of heavy </a:t>
            </a:r>
            <a:r>
              <a:rPr lang="en-US" dirty="0" smtClean="0"/>
              <a:t>downtime </a:t>
            </a:r>
            <a:r>
              <a:rPr lang="en-US" dirty="0" smtClean="0"/>
              <a:t>costs. </a:t>
            </a:r>
            <a:r>
              <a:rPr lang="en-US" dirty="0"/>
              <a:t>This leaves limited time for analyzing repair and </a:t>
            </a:r>
            <a:r>
              <a:rPr lang="en-US" dirty="0" smtClean="0"/>
              <a:t>replace </a:t>
            </a:r>
            <a:r>
              <a:rPr lang="en-US" dirty="0"/>
              <a:t>options or identifying service vendors. BOC </a:t>
            </a:r>
            <a:r>
              <a:rPr lang="en-US" dirty="0" smtClean="0"/>
              <a:t>2011 </a:t>
            </a:r>
            <a:r>
              <a:rPr lang="en-US" dirty="0"/>
              <a:t>covers topics including: how motors work, motor maintenance, management of motor failure, replacement motor criteria. The goal of this class is to help you manage motor failure and make important </a:t>
            </a:r>
            <a:r>
              <a:rPr lang="en-US" dirty="0" smtClean="0"/>
              <a:t>decisions </a:t>
            </a:r>
            <a:r>
              <a:rPr lang="en-US" dirty="0"/>
              <a:t>about the electric motors in your facility. We hope at the end of the day you will be more comfortable working with motor issues and feel empowered when dealing with motor vendors. </a:t>
            </a:r>
          </a:p>
          <a:p>
            <a:pPr algn="l"/>
            <a:endParaRPr lang="en-US" dirty="0" smtClean="0">
              <a:latin typeface="Book Antiqua" pitchFamily="18" charset="0"/>
            </a:endParaRPr>
          </a:p>
          <a:p>
            <a:r>
              <a:rPr lang="en-US" b="1" dirty="0" smtClean="0"/>
              <a:t>Agenda</a:t>
            </a:r>
            <a:endParaRPr lang="en-US" b="1" dirty="0"/>
          </a:p>
          <a:p>
            <a:pPr marL="237127" indent="-237127">
              <a:buFont typeface="+mj-lt"/>
              <a:buAutoNum type="arabicPeriod"/>
            </a:pPr>
            <a:r>
              <a:rPr lang="en-US" dirty="0"/>
              <a:t>Class Overview and Discussion</a:t>
            </a:r>
          </a:p>
          <a:p>
            <a:pPr marL="237127" indent="-237127">
              <a:buFont typeface="+mj-lt"/>
              <a:buAutoNum type="arabicPeriod"/>
            </a:pPr>
            <a:r>
              <a:rPr lang="en-US" dirty="0" smtClean="0"/>
              <a:t>How </a:t>
            </a:r>
            <a:r>
              <a:rPr lang="en-US" dirty="0"/>
              <a:t>Motors Work</a:t>
            </a:r>
          </a:p>
          <a:p>
            <a:pPr marL="237127" indent="-237127">
              <a:buFont typeface="+mj-lt"/>
              <a:buAutoNum type="arabicPeriod"/>
            </a:pPr>
            <a:r>
              <a:rPr lang="en-US" dirty="0" smtClean="0"/>
              <a:t>Motor </a:t>
            </a:r>
            <a:r>
              <a:rPr lang="en-US" dirty="0"/>
              <a:t>Driven System Operation Costs</a:t>
            </a:r>
          </a:p>
          <a:p>
            <a:pPr marL="237127" indent="-237127">
              <a:buFont typeface="+mj-lt"/>
              <a:buAutoNum type="arabicPeriod"/>
            </a:pPr>
            <a:r>
              <a:rPr lang="en-US" dirty="0" smtClean="0"/>
              <a:t>Nameplate </a:t>
            </a:r>
            <a:r>
              <a:rPr lang="en-US" dirty="0"/>
              <a:t>Data</a:t>
            </a:r>
          </a:p>
          <a:p>
            <a:pPr marL="237127" indent="-237127">
              <a:buFont typeface="+mj-lt"/>
              <a:buAutoNum type="arabicPeriod"/>
            </a:pPr>
            <a:r>
              <a:rPr lang="en-US" dirty="0" smtClean="0"/>
              <a:t>Motor Maintenance</a:t>
            </a:r>
          </a:p>
          <a:p>
            <a:pPr marL="237127" indent="-237127">
              <a:buFont typeface="+mj-lt"/>
              <a:buAutoNum type="arabicPeriod"/>
            </a:pPr>
            <a:r>
              <a:rPr lang="en-US" dirty="0" smtClean="0"/>
              <a:t>Service </a:t>
            </a:r>
            <a:r>
              <a:rPr lang="en-US" dirty="0"/>
              <a:t>Centers Maintenance: </a:t>
            </a:r>
            <a:r>
              <a:rPr lang="en-US" dirty="0" smtClean="0"/>
              <a:t>Repair-Rewind</a:t>
            </a:r>
          </a:p>
          <a:p>
            <a:pPr marL="237127" indent="-237127">
              <a:buFont typeface="+mj-lt"/>
              <a:buAutoNum type="arabicPeriod"/>
            </a:pPr>
            <a:r>
              <a:rPr lang="en-US" dirty="0" smtClean="0"/>
              <a:t>Motor Management</a:t>
            </a:r>
            <a:endParaRPr lang="en-US"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7" name="Rectangle 2"/>
          <p:cNvSpPr>
            <a:spLocks noGrp="1" noRot="1" noChangeAspect="1" noChangeArrowheads="1" noTextEdit="1"/>
          </p:cNvSpPr>
          <p:nvPr>
            <p:ph type="sldImg"/>
          </p:nvPr>
        </p:nvSpPr>
        <p:spPr>
          <a:xfrm>
            <a:off x="1257300" y="719138"/>
            <a:ext cx="4800600" cy="3600450"/>
          </a:xfrm>
          <a:prstGeom prst="rect">
            <a:avLst/>
          </a:prstGeom>
          <a:ln/>
        </p:spPr>
      </p:sp>
      <p:sp>
        <p:nvSpPr>
          <p:cNvPr id="123908" name="Rectangle 3"/>
          <p:cNvSpPr>
            <a:spLocks noGrp="1" noChangeArrowheads="1"/>
          </p:cNvSpPr>
          <p:nvPr>
            <p:ph type="body" idx="1"/>
          </p:nvPr>
        </p:nvSpPr>
        <p:spPr>
          <a:xfrm>
            <a:off x="975361" y="4560943"/>
            <a:ext cx="5527040" cy="432045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cs typeface="Times New Roman" pitchFamily="18" charset="0"/>
              </a:rPr>
              <a:t> A single </a:t>
            </a:r>
            <a:r>
              <a:rPr lang="en-US" dirty="0" smtClean="0"/>
              <a:t>p</a:t>
            </a:r>
            <a:r>
              <a:rPr lang="en-US" dirty="0" smtClean="0">
                <a:cs typeface="Times New Roman" pitchFamily="18" charset="0"/>
              </a:rPr>
              <a:t>hase </a:t>
            </a:r>
            <a:r>
              <a:rPr lang="en-US" dirty="0" smtClean="0"/>
              <a:t>w</a:t>
            </a:r>
            <a:r>
              <a:rPr lang="en-US" dirty="0" smtClean="0">
                <a:cs typeface="Times New Roman" pitchFamily="18" charset="0"/>
              </a:rPr>
              <a:t>inding has only phase “A” making it easy to see the parallel or series connection. If powered there would be no rotation as with the three-phase diagram, it just sits there going up and down not going around. A single phase motor is like a bumblebee, in that it really shouldn’t fly, so in order to make it start rotating, a start winding is added. Power is temporarily applied to the start winding (except in the case of </a:t>
            </a:r>
            <a:r>
              <a:rPr lang="en-US" dirty="0" smtClean="0"/>
              <a:t>s</a:t>
            </a:r>
            <a:r>
              <a:rPr lang="en-US" dirty="0" smtClean="0">
                <a:cs typeface="Times New Roman" pitchFamily="18" charset="0"/>
              </a:rPr>
              <a:t>haded pole motors and </a:t>
            </a:r>
            <a:r>
              <a:rPr lang="en-US" dirty="0" smtClean="0"/>
              <a:t>p</a:t>
            </a:r>
            <a:r>
              <a:rPr lang="en-US" dirty="0" smtClean="0">
                <a:cs typeface="Times New Roman" pitchFamily="18" charset="0"/>
              </a:rPr>
              <a:t>ermanent-split capacitor motors) in series with an electrolytic capacitor and centrifugal switch until the motor reaches 75 percent speed. The start winding is then disconnected. If more power, at full speed, is needed, manufacturers may add one or more run capacitor(s) and leave the start winding connected. If an electrolytic capacitor is used in conjunction with oil filled run capacitor, the electrolytic is still disconnected at 75 percent speed and the oil filled is left in the circuit. Aside from enclosures, single phase motor types are determined for the most part by the amount of torque they can produce during the start sequence. Shaded pole and split phase are used mainly on centrifugal application as they have lower starting torque. Capacitor start and capacitor start/run are used on more general application including mechanical loads as they have higher starting torque. Capacitors, as discussed earlier, are used because they electrically induce current almost instantaneously with voltage lagging. The effect is to artificially create another phase so the motor can start. </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1" name="Rectangle 1026"/>
          <p:cNvSpPr>
            <a:spLocks noGrp="1" noRot="1" noChangeAspect="1" noChangeArrowheads="1" noTextEdit="1"/>
          </p:cNvSpPr>
          <p:nvPr>
            <p:ph type="sldImg"/>
          </p:nvPr>
        </p:nvSpPr>
        <p:spPr>
          <a:xfrm>
            <a:off x="1257300" y="719138"/>
            <a:ext cx="4800600" cy="3600450"/>
          </a:xfrm>
          <a:prstGeom prst="rect">
            <a:avLst/>
          </a:prstGeom>
          <a:ln/>
        </p:spPr>
      </p:sp>
      <p:sp>
        <p:nvSpPr>
          <p:cNvPr id="124932" name="Rectangle 1027"/>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t>Exploded view of a single phase motor</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5" name="Rectangle 2"/>
          <p:cNvSpPr>
            <a:spLocks noGrp="1" noRot="1" noChangeAspect="1" noChangeArrowheads="1" noTextEdit="1"/>
          </p:cNvSpPr>
          <p:nvPr>
            <p:ph type="sldImg"/>
          </p:nvPr>
        </p:nvSpPr>
        <p:spPr>
          <a:xfrm>
            <a:off x="1257300" y="719138"/>
            <a:ext cx="4800600" cy="3600450"/>
          </a:xfrm>
          <a:prstGeom prst="rect">
            <a:avLst/>
          </a:prstGeom>
          <a:ln/>
        </p:spPr>
      </p:sp>
      <p:sp>
        <p:nvSpPr>
          <p:cNvPr id="1259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t>Exploded view of a three phase motor</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Slide Image Placeholder 1"/>
          <p:cNvSpPr>
            <a:spLocks noGrp="1" noRot="1" noChangeAspect="1" noTextEdit="1"/>
          </p:cNvSpPr>
          <p:nvPr>
            <p:ph type="sldImg"/>
          </p:nvPr>
        </p:nvSpPr>
        <p:spPr>
          <a:xfrm>
            <a:off x="1257300" y="719138"/>
            <a:ext cx="4800600" cy="3600450"/>
          </a:xfrm>
          <a:prstGeom prst="rect">
            <a:avLst/>
          </a:prstGeom>
          <a:ln/>
        </p:spPr>
      </p:sp>
      <p:sp>
        <p:nvSpPr>
          <p:cNvPr id="1269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t>Notes: ________________________________________________________________________________________________________________________________________________</a:t>
            </a:r>
          </a:p>
          <a:p>
            <a:endParaRPr lang="en-US" dirty="0" smtClean="0"/>
          </a:p>
          <a:p>
            <a:r>
              <a:rPr lang="en-US" dirty="0" smtClean="0"/>
              <a:t>________________________________________________________________________________________________________________________________________________</a:t>
            </a:r>
          </a:p>
          <a:p>
            <a:endParaRPr lang="en-US" dirty="0" smtClean="0"/>
          </a:p>
          <a:p>
            <a:r>
              <a:rPr lang="en-US" dirty="0" smtClean="0"/>
              <a:t>Is there anything to add to your 3x5 reminder card?</a:t>
            </a:r>
          </a:p>
          <a:p>
            <a:endParaRPr lang="en-US" dirty="0" smtClean="0"/>
          </a:p>
          <a:p>
            <a:endParaRPr lang="en-US" dirty="0" smtClean="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3" name="Rectangle 2"/>
          <p:cNvSpPr>
            <a:spLocks noGrp="1" noRot="1" noChangeAspect="1" noChangeArrowheads="1" noTextEdit="1"/>
          </p:cNvSpPr>
          <p:nvPr>
            <p:ph type="sldImg"/>
          </p:nvPr>
        </p:nvSpPr>
        <p:spPr>
          <a:xfrm>
            <a:off x="1257300" y="719138"/>
            <a:ext cx="4800600" cy="3600450"/>
          </a:xfrm>
          <a:prstGeom prst="rect">
            <a:avLst/>
          </a:prstGeom>
          <a:ln/>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7" name="Rectangle 1026"/>
          <p:cNvSpPr>
            <a:spLocks noGrp="1" noRot="1" noChangeAspect="1" noChangeArrowheads="1" noTextEdit="1"/>
          </p:cNvSpPr>
          <p:nvPr>
            <p:ph type="sldImg"/>
          </p:nvPr>
        </p:nvSpPr>
        <p:spPr>
          <a:xfrm>
            <a:off x="1257300" y="719138"/>
            <a:ext cx="4800600" cy="3600450"/>
          </a:xfrm>
          <a:prstGeom prst="rect">
            <a:avLst/>
          </a:prstGeom>
          <a:solidFill>
            <a:srgbClr val="FFFFFF"/>
          </a:solidFill>
          <a:ln/>
        </p:spPr>
      </p:sp>
      <p:sp>
        <p:nvSpPr>
          <p:cNvPr id="129028" name="Rectangle 1027"/>
          <p:cNvSpPr>
            <a:spLocks noGrp="1" noChangeArrowheads="1"/>
          </p:cNvSpPr>
          <p:nvPr>
            <p:ph type="body" idx="1"/>
          </p:nvPr>
        </p:nvSpPr>
        <p:spPr>
          <a:solidFill>
            <a:srgbClr val="FFFFFF"/>
          </a:solidFill>
          <a:ln>
            <a:noFill/>
          </a:ln>
        </p:spPr>
        <p:txBody>
          <a:bodyPr lIns="93748" tIns="46875" rIns="93748" bIns="46875"/>
          <a:lstStyle/>
          <a:p>
            <a:pPr eaLnBrk="1" hangingPunct="1"/>
            <a:r>
              <a:rPr lang="en-US" dirty="0" smtClean="0"/>
              <a:t>Here is a simple way to calculate the electrical costs necessary to run a motor driving a load. There are a number of variables you’ll need to apply:</a:t>
            </a:r>
          </a:p>
          <a:p>
            <a:pPr eaLnBrk="1" hangingPunct="1"/>
            <a:r>
              <a:rPr lang="en-US" b="1" dirty="0" smtClean="0"/>
              <a:t>HP (horsepower) </a:t>
            </a:r>
            <a:r>
              <a:rPr lang="en-US" dirty="0" smtClean="0"/>
              <a:t>is specific load. For example, the motor nameplate may say 10 HP but the motor is only 75 percent loaded as evidenced by amperage. You would apply 7.5 HP to the calculation. Most motors you will deal with are relatively efficient from 50 to 100 percent. Loads below 50 percent will decease efficiency, increasing errors in your results. By the way 75 percent of load, in most cases, is the best efficiency point of induction motors less than 200 HP.</a:t>
            </a:r>
          </a:p>
          <a:p>
            <a:pPr eaLnBrk="1" hangingPunct="1"/>
            <a:r>
              <a:rPr lang="en-US" b="1" dirty="0" smtClean="0"/>
              <a:t>Hours of operation </a:t>
            </a:r>
            <a:r>
              <a:rPr lang="en-US" dirty="0" smtClean="0"/>
              <a:t>is the cost over a time span. For example, if you’re interested to know the cost of a motor running for a year 24/7 (365.25 days x 24 hours) you would insert 8,766 hours.</a:t>
            </a:r>
          </a:p>
          <a:p>
            <a:pPr eaLnBrk="1" hangingPunct="1"/>
            <a:r>
              <a:rPr lang="en-US" dirty="0" smtClean="0"/>
              <a:t>.</a:t>
            </a:r>
            <a:r>
              <a:rPr lang="en-US" b="1" dirty="0" smtClean="0"/>
              <a:t>746 </a:t>
            </a:r>
            <a:r>
              <a:rPr lang="en-US" dirty="0" smtClean="0"/>
              <a:t>converts horsepower (SAE) to kilowatts (metric).</a:t>
            </a:r>
          </a:p>
          <a:p>
            <a:pPr eaLnBrk="1" hangingPunct="1"/>
            <a:r>
              <a:rPr lang="en-US" b="1" dirty="0" smtClean="0"/>
              <a:t>Motor efficiency</a:t>
            </a:r>
            <a:r>
              <a:rPr lang="en-US" dirty="0" smtClean="0"/>
              <a:t> can be found on the motor nameplate and would be inserted as a decimal. For example .855 would be used for an 85.5% efficient motor.</a:t>
            </a:r>
          </a:p>
          <a:p>
            <a:pPr eaLnBrk="1" hangingPunct="1"/>
            <a:r>
              <a:rPr lang="en-US" b="1" dirty="0" smtClean="0"/>
              <a:t>Aggregate cost per kWh </a:t>
            </a:r>
            <a:r>
              <a:rPr lang="en-US" dirty="0" smtClean="0"/>
              <a:t>is the total utility power billing divided by the total number of kilowatt hours. The aggregate can be adjusted by removing power factor, demand, or other charges based on the use of the result.</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Slide Image Placeholder 1"/>
          <p:cNvSpPr>
            <a:spLocks noGrp="1" noRot="1" noChangeAspect="1" noTextEdit="1"/>
          </p:cNvSpPr>
          <p:nvPr>
            <p:ph type="sldImg"/>
          </p:nvPr>
        </p:nvSpPr>
        <p:spPr>
          <a:xfrm>
            <a:off x="1257300" y="719138"/>
            <a:ext cx="4800600" cy="3600450"/>
          </a:xfrm>
          <a:prstGeom prst="rect">
            <a:avLst/>
          </a:prstGeom>
          <a:ln/>
        </p:spPr>
      </p:sp>
      <p:sp>
        <p:nvSpPr>
          <p:cNvPr id="13005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t>From the previous slide, the three variables in the first calculation, efficiency was a key input. Motor efficiency has varied over the years for a number of reasons. This chart plots a 20 HP motor’s efficiency journey back to World War II.</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5" name="Rectangle 2"/>
          <p:cNvSpPr>
            <a:spLocks noGrp="1" noRot="1" noChangeAspect="1" noChangeArrowheads="1" noTextEdit="1"/>
          </p:cNvSpPr>
          <p:nvPr>
            <p:ph type="sldImg"/>
          </p:nvPr>
        </p:nvSpPr>
        <p:spPr>
          <a:xfrm>
            <a:off x="1257300" y="719138"/>
            <a:ext cx="4800600" cy="3600450"/>
          </a:xfrm>
          <a:prstGeom prst="rect">
            <a:avLst/>
          </a:prstGeom>
          <a:ln/>
        </p:spPr>
      </p:sp>
      <p:sp>
        <p:nvSpPr>
          <p:cNvPr id="1310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latin typeface="Times New Roman" pitchFamily="18" charset="0"/>
              </a:rPr>
              <a:t>Using this template, fill in the information listed and calculate the approximate cost of operating this fully loaded motor. Do several calculations using various efficiency and note the impact of variables. What could be done to reduce energy use and operating costs?</a:t>
            </a:r>
          </a:p>
          <a:p>
            <a:pPr eaLnBrk="1" hangingPunct="1"/>
            <a:endParaRPr lang="en-US" dirty="0" smtClean="0">
              <a:latin typeface="Times New Roman" pitchFamily="18" charset="0"/>
            </a:endParaRPr>
          </a:p>
          <a:p>
            <a:pPr eaLnBrk="1" hangingPunct="1"/>
            <a:r>
              <a:rPr lang="en-US" dirty="0" smtClean="0">
                <a:latin typeface="Times New Roman" pitchFamily="18" charset="0"/>
              </a:rPr>
              <a:t>Find the solution</a:t>
            </a:r>
            <a:r>
              <a:rPr lang="en-US" baseline="0" dirty="0" smtClean="0">
                <a:latin typeface="Times New Roman" pitchFamily="18" charset="0"/>
              </a:rPr>
              <a:t> to this Exercise 1A in the Appendix of your BOC 2011 Student Handbook.</a:t>
            </a:r>
            <a:endParaRPr lang="en-US" dirty="0" smtClean="0">
              <a:latin typeface="Times New Roman" pitchFamily="18"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3" name="Rectangle 2"/>
          <p:cNvSpPr>
            <a:spLocks noGrp="1" noRot="1" noChangeAspect="1" noChangeArrowheads="1" noTextEdit="1"/>
          </p:cNvSpPr>
          <p:nvPr>
            <p:ph type="sldImg"/>
          </p:nvPr>
        </p:nvSpPr>
        <p:spPr>
          <a:xfrm>
            <a:off x="1257300" y="719138"/>
            <a:ext cx="4800600" cy="3600450"/>
          </a:xfrm>
          <a:prstGeom prst="rect">
            <a:avLst/>
          </a:prstGeom>
          <a:ln/>
        </p:spPr>
      </p:sp>
      <p:sp>
        <p:nvSpPr>
          <p:cNvPr id="1331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latin typeface="Times New Roman" pitchFamily="18" charset="0"/>
              </a:rPr>
              <a:t>Please, run the numbers once again, reducing the run hours per year from 7,200 down to 2,400 hours.</a:t>
            </a:r>
          </a:p>
          <a:p>
            <a:pPr eaLnBrk="1" hangingPunct="1"/>
            <a:endParaRPr lang="en-US" dirty="0" smtClean="0">
              <a:latin typeface="Times New Roman" pitchFamily="18" charset="0"/>
            </a:endParaRPr>
          </a:p>
          <a:p>
            <a:pPr marL="0" marR="0" indent="0" algn="l" defTabSz="914400" rtl="0" eaLnBrk="1" fontAlgn="base" latinLnBrk="0" hangingPunct="1">
              <a:lnSpc>
                <a:spcPct val="100000"/>
              </a:lnSpc>
              <a:spcBef>
                <a:spcPct val="30000"/>
              </a:spcBef>
              <a:spcAft>
                <a:spcPts val="432"/>
              </a:spcAft>
              <a:buClrTx/>
              <a:buSzTx/>
              <a:buFontTx/>
              <a:buNone/>
              <a:tabLst/>
              <a:defRPr/>
            </a:pPr>
            <a:r>
              <a:rPr lang="en-US" dirty="0" smtClean="0">
                <a:latin typeface="Times New Roman" pitchFamily="18" charset="0"/>
              </a:rPr>
              <a:t>Find the solution</a:t>
            </a:r>
            <a:r>
              <a:rPr lang="en-US" baseline="0" dirty="0" smtClean="0">
                <a:latin typeface="Times New Roman" pitchFamily="18" charset="0"/>
              </a:rPr>
              <a:t> to this Exercise 1B in the Appendix of your BOC 2011 Student Handbook.</a:t>
            </a:r>
            <a:endParaRPr lang="en-US" dirty="0" smtClean="0">
              <a:latin typeface="Times New Roman" pitchFamily="18" charset="0"/>
            </a:endParaRPr>
          </a:p>
          <a:p>
            <a:pPr eaLnBrk="1" hangingPunct="1"/>
            <a:endParaRPr lang="en-US" dirty="0" smtClean="0">
              <a:latin typeface="Times New Roman" pitchFamily="18"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Slide Image Placeholder 1"/>
          <p:cNvSpPr>
            <a:spLocks noGrp="1" noRot="1" noChangeAspect="1" noTextEdit="1"/>
          </p:cNvSpPr>
          <p:nvPr>
            <p:ph type="sldImg"/>
          </p:nvPr>
        </p:nvSpPr>
        <p:spPr>
          <a:xfrm>
            <a:off x="1257300" y="719138"/>
            <a:ext cx="4800600" cy="3600450"/>
          </a:xfrm>
          <a:prstGeom prst="rect">
            <a:avLst/>
          </a:prstGeom>
          <a:ln/>
        </p:spPr>
      </p:sp>
      <p:sp>
        <p:nvSpPr>
          <p:cNvPr id="1351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t>Notes: ________________________________________________________________________________________________________________________________________________</a:t>
            </a:r>
          </a:p>
          <a:p>
            <a:endParaRPr lang="en-US" dirty="0" smtClean="0"/>
          </a:p>
          <a:p>
            <a:r>
              <a:rPr lang="en-US" dirty="0" smtClean="0"/>
              <a:t>________________________________________________________________________________________________________________________________________________</a:t>
            </a:r>
          </a:p>
          <a:p>
            <a:endParaRPr lang="en-US" dirty="0" smtClean="0"/>
          </a:p>
          <a:p>
            <a:r>
              <a:rPr lang="en-US" dirty="0" smtClean="0"/>
              <a:t>Is there anything to add to your 3x5 reminder card?</a:t>
            </a:r>
          </a:p>
          <a:p>
            <a:endParaRPr lang="en-US" dirty="0" smtClean="0"/>
          </a:p>
          <a:p>
            <a:endParaRPr lang="en-US" dirty="0"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4" name="Rectangle 3"/>
          <p:cNvSpPr>
            <a:spLocks noGrp="1" noChangeArrowheads="1"/>
          </p:cNvSpPr>
          <p:nvPr>
            <p:ph type="body" idx="1"/>
          </p:nvPr>
        </p:nvSpPr>
        <p:spPr>
          <a:xfrm>
            <a:off x="594360" y="910822"/>
            <a:ext cx="6035040" cy="8184741"/>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a:r>
              <a:rPr lang="en-US" sz="1300" b="1" dirty="0"/>
              <a:t>Learning Objectives</a:t>
            </a:r>
          </a:p>
          <a:p>
            <a:pPr algn="l"/>
            <a:endParaRPr lang="en-US" dirty="0" smtClean="0"/>
          </a:p>
          <a:p>
            <a:pPr algn="l"/>
            <a:r>
              <a:rPr lang="en-US" dirty="0" smtClean="0"/>
              <a:t>After </a:t>
            </a:r>
            <a:r>
              <a:rPr lang="en-US" dirty="0"/>
              <a:t>this class, an operator should be able to:</a:t>
            </a:r>
          </a:p>
          <a:p>
            <a:pPr marL="355690" indent="-355690">
              <a:lnSpc>
                <a:spcPct val="150000"/>
              </a:lnSpc>
              <a:spcBef>
                <a:spcPts val="415"/>
              </a:spcBef>
              <a:spcAft>
                <a:spcPts val="415"/>
              </a:spcAft>
              <a:buFont typeface="+mj-lt"/>
              <a:buAutoNum type="arabicPeriod"/>
            </a:pPr>
            <a:r>
              <a:rPr lang="en-US" dirty="0"/>
              <a:t>Describe how motors </a:t>
            </a:r>
            <a:r>
              <a:rPr lang="en-US" dirty="0" smtClean="0"/>
              <a:t>work.</a:t>
            </a:r>
            <a:endParaRPr lang="en-US" dirty="0"/>
          </a:p>
          <a:p>
            <a:pPr marL="355690" indent="-355690">
              <a:lnSpc>
                <a:spcPct val="150000"/>
              </a:lnSpc>
              <a:spcBef>
                <a:spcPts val="415"/>
              </a:spcBef>
              <a:spcAft>
                <a:spcPts val="415"/>
              </a:spcAft>
              <a:buFont typeface="+mj-lt"/>
              <a:buAutoNum type="arabicPeriod"/>
            </a:pPr>
            <a:r>
              <a:rPr lang="en-US" dirty="0"/>
              <a:t>Identify uses &amp; applications of motors in </a:t>
            </a:r>
            <a:r>
              <a:rPr lang="en-US" dirty="0" smtClean="0"/>
              <a:t>facilities.</a:t>
            </a:r>
            <a:endParaRPr lang="en-US" dirty="0"/>
          </a:p>
          <a:p>
            <a:pPr marL="355690" indent="-355690">
              <a:lnSpc>
                <a:spcPct val="150000"/>
              </a:lnSpc>
              <a:spcBef>
                <a:spcPts val="415"/>
              </a:spcBef>
              <a:spcAft>
                <a:spcPts val="415"/>
              </a:spcAft>
              <a:buFont typeface="+mj-lt"/>
              <a:buAutoNum type="arabicPeriod"/>
            </a:pPr>
            <a:r>
              <a:rPr lang="en-US" dirty="0"/>
              <a:t>Identify equipment &amp; define relevant </a:t>
            </a:r>
            <a:r>
              <a:rPr lang="en-US" dirty="0" smtClean="0"/>
              <a:t>terminology.</a:t>
            </a:r>
            <a:endParaRPr lang="en-US" dirty="0"/>
          </a:p>
          <a:p>
            <a:pPr marL="355690" indent="-355690">
              <a:lnSpc>
                <a:spcPct val="150000"/>
              </a:lnSpc>
              <a:spcBef>
                <a:spcPts val="415"/>
              </a:spcBef>
              <a:spcAft>
                <a:spcPts val="415"/>
              </a:spcAft>
              <a:buFont typeface="+mj-lt"/>
              <a:buAutoNum type="arabicPeriod"/>
            </a:pPr>
            <a:r>
              <a:rPr lang="en-US" dirty="0"/>
              <a:t>Identify motor failure causes and </a:t>
            </a:r>
            <a:r>
              <a:rPr lang="en-US" dirty="0" smtClean="0"/>
              <a:t>affects.</a:t>
            </a:r>
            <a:endParaRPr lang="en-US" dirty="0"/>
          </a:p>
          <a:p>
            <a:pPr marL="355690" indent="-355690">
              <a:lnSpc>
                <a:spcPct val="150000"/>
              </a:lnSpc>
              <a:spcBef>
                <a:spcPts val="415"/>
              </a:spcBef>
              <a:spcAft>
                <a:spcPts val="415"/>
              </a:spcAft>
              <a:buFont typeface="+mj-lt"/>
              <a:buAutoNum type="arabicPeriod"/>
            </a:pPr>
            <a:r>
              <a:rPr lang="en-US" dirty="0"/>
              <a:t>Calculate motor driven system operation </a:t>
            </a:r>
            <a:r>
              <a:rPr lang="en-US" dirty="0" smtClean="0"/>
              <a:t>costs.</a:t>
            </a:r>
            <a:endParaRPr lang="en-US" dirty="0"/>
          </a:p>
          <a:p>
            <a:pPr marL="355690" indent="-355690">
              <a:lnSpc>
                <a:spcPct val="150000"/>
              </a:lnSpc>
              <a:spcBef>
                <a:spcPts val="415"/>
              </a:spcBef>
              <a:spcAft>
                <a:spcPts val="415"/>
              </a:spcAft>
              <a:buFont typeface="+mj-lt"/>
              <a:buAutoNum type="arabicPeriod"/>
            </a:pPr>
            <a:r>
              <a:rPr lang="en-US" dirty="0"/>
              <a:t>Analyze repair &amp; replace </a:t>
            </a:r>
            <a:r>
              <a:rPr lang="en-US" dirty="0" smtClean="0"/>
              <a:t>decisions.</a:t>
            </a:r>
            <a:endParaRPr lang="en-US"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5" name="Rectangle 2"/>
          <p:cNvSpPr>
            <a:spLocks noGrp="1" noRot="1" noChangeAspect="1" noChangeArrowheads="1" noTextEdit="1"/>
          </p:cNvSpPr>
          <p:nvPr>
            <p:ph type="sldImg"/>
          </p:nvPr>
        </p:nvSpPr>
        <p:spPr>
          <a:xfrm>
            <a:off x="1257300" y="719138"/>
            <a:ext cx="4800600" cy="3600450"/>
          </a:xfrm>
          <a:prstGeom prst="rect">
            <a:avLst/>
          </a:prstGeom>
          <a:ln/>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Slide Image Placeholder 1"/>
          <p:cNvSpPr>
            <a:spLocks noGrp="1" noRot="1" noChangeAspect="1" noTextEdit="1"/>
          </p:cNvSpPr>
          <p:nvPr>
            <p:ph type="sldImg"/>
          </p:nvPr>
        </p:nvSpPr>
        <p:spPr>
          <a:xfrm>
            <a:off x="1257300" y="719138"/>
            <a:ext cx="4800600" cy="3600450"/>
          </a:xfrm>
          <a:prstGeom prst="rect">
            <a:avLst/>
          </a:prstGeom>
          <a:ln/>
        </p:spPr>
      </p:sp>
      <p:sp>
        <p:nvSpPr>
          <p:cNvPr id="1372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t>In this</a:t>
            </a:r>
            <a:r>
              <a:rPr lang="en-US" baseline="0" dirty="0" smtClean="0"/>
              <a:t> g</a:t>
            </a:r>
            <a:r>
              <a:rPr lang="en-US" dirty="0" smtClean="0"/>
              <a:t>roup exercise, you’ll use this handbook</a:t>
            </a:r>
            <a:r>
              <a:rPr lang="en-US" baseline="0" dirty="0" smtClean="0"/>
              <a:t> including</a:t>
            </a:r>
            <a:r>
              <a:rPr lang="en-US" dirty="0" smtClean="0"/>
              <a:t> the</a:t>
            </a:r>
            <a:r>
              <a:rPr lang="en-US" baseline="0" dirty="0" smtClean="0"/>
              <a:t> </a:t>
            </a:r>
            <a:r>
              <a:rPr lang="en-US" dirty="0" smtClean="0"/>
              <a:t>reference and glossary to define terms found on a typical name plate. Each group,</a:t>
            </a:r>
            <a:r>
              <a:rPr lang="en-US" baseline="0" dirty="0" smtClean="0"/>
              <a:t> then </a:t>
            </a:r>
            <a:r>
              <a:rPr lang="en-US" dirty="0" smtClean="0"/>
              <a:t>explains the values found on their assigned nameplate.</a:t>
            </a: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3" name="Rectangle 2"/>
          <p:cNvSpPr>
            <a:spLocks noGrp="1" noRot="1" noChangeAspect="1" noChangeArrowheads="1" noTextEdit="1"/>
          </p:cNvSpPr>
          <p:nvPr>
            <p:ph type="sldImg"/>
          </p:nvPr>
        </p:nvSpPr>
        <p:spPr>
          <a:xfrm>
            <a:off x="1257300" y="719138"/>
            <a:ext cx="4800600" cy="3600450"/>
          </a:xfrm>
          <a:prstGeom prst="rect">
            <a:avLst/>
          </a:prstGeom>
          <a:ln/>
        </p:spPr>
      </p:sp>
      <p:sp>
        <p:nvSpPr>
          <p:cNvPr id="1382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t>Notes:</a:t>
            </a:r>
          </a:p>
          <a:p>
            <a:pPr eaLnBrk="1" hangingPunct="1"/>
            <a:r>
              <a:rPr lang="en-US" dirty="0" smtClean="0"/>
              <a:t>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7" name="Rectangle 2"/>
          <p:cNvSpPr>
            <a:spLocks noGrp="1" noRot="1" noChangeAspect="1" noChangeArrowheads="1" noTextEdit="1"/>
          </p:cNvSpPr>
          <p:nvPr>
            <p:ph type="sldImg"/>
          </p:nvPr>
        </p:nvSpPr>
        <p:spPr>
          <a:xfrm>
            <a:off x="1257300" y="719138"/>
            <a:ext cx="4800600" cy="3600450"/>
          </a:xfrm>
          <a:prstGeom prst="rect">
            <a:avLst/>
          </a:prstGeom>
          <a:ln/>
        </p:spPr>
      </p:sp>
      <p:sp>
        <p:nvSpPr>
          <p:cNvPr id="1392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t>Notes:</a:t>
            </a:r>
          </a:p>
          <a:p>
            <a:pPr eaLnBrk="1" hangingPunct="1"/>
            <a:r>
              <a:rPr lang="en-US" dirty="0" smtClean="0"/>
              <a:t>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p>
          <a:p>
            <a:pPr eaLnBrk="1" hangingPunct="1"/>
            <a:endParaRPr lang="en-US" dirty="0" smtClean="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1" name="Rectangle 2"/>
          <p:cNvSpPr>
            <a:spLocks noGrp="1" noRot="1" noChangeAspect="1" noChangeArrowheads="1" noTextEdit="1"/>
          </p:cNvSpPr>
          <p:nvPr>
            <p:ph type="sldImg"/>
          </p:nvPr>
        </p:nvSpPr>
        <p:spPr>
          <a:xfrm>
            <a:off x="1257300" y="719138"/>
            <a:ext cx="4800600" cy="3600450"/>
          </a:xfrm>
          <a:prstGeom prst="rect">
            <a:avLst/>
          </a:prstGeom>
          <a:ln/>
        </p:spPr>
      </p:sp>
      <p:sp>
        <p:nvSpPr>
          <p:cNvPr id="1402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t>Notes:</a:t>
            </a:r>
          </a:p>
          <a:p>
            <a:pPr eaLnBrk="1" hangingPunct="1"/>
            <a:r>
              <a:rPr lang="en-US" dirty="0" smtClean="0"/>
              <a:t>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p>
          <a:p>
            <a:pPr eaLnBrk="1" hangingPunct="1"/>
            <a:endParaRPr lang="en-US" dirty="0" smtClean="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5" name="Rectangle 2"/>
          <p:cNvSpPr>
            <a:spLocks noGrp="1" noRot="1" noChangeAspect="1" noChangeArrowheads="1" noTextEdit="1"/>
          </p:cNvSpPr>
          <p:nvPr>
            <p:ph type="sldImg"/>
          </p:nvPr>
        </p:nvSpPr>
        <p:spPr>
          <a:xfrm>
            <a:off x="1257300" y="719138"/>
            <a:ext cx="4800600" cy="3600450"/>
          </a:xfrm>
          <a:prstGeom prst="rect">
            <a:avLst/>
          </a:prstGeom>
          <a:ln/>
        </p:spPr>
      </p:sp>
      <p:sp>
        <p:nvSpPr>
          <p:cNvPr id="1413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t>Notes:</a:t>
            </a:r>
          </a:p>
          <a:p>
            <a:pPr eaLnBrk="1" hangingPunct="1"/>
            <a:r>
              <a:rPr lang="en-US" dirty="0" smtClean="0"/>
              <a:t>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p>
          <a:p>
            <a:pPr eaLnBrk="1" hangingPunct="1"/>
            <a:endParaRPr lang="en-US" dirty="0" smtClean="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Slide Image Placeholder 1"/>
          <p:cNvSpPr>
            <a:spLocks noGrp="1" noRot="1" noChangeAspect="1" noTextEdit="1"/>
          </p:cNvSpPr>
          <p:nvPr>
            <p:ph type="sldImg"/>
          </p:nvPr>
        </p:nvSpPr>
        <p:spPr>
          <a:xfrm>
            <a:off x="1257300" y="719138"/>
            <a:ext cx="4800600" cy="3600450"/>
          </a:xfrm>
          <a:prstGeom prst="rect">
            <a:avLst/>
          </a:prstGeom>
          <a:ln/>
        </p:spPr>
      </p:sp>
      <p:sp>
        <p:nvSpPr>
          <p:cNvPr id="14233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t>Notes:</a:t>
            </a:r>
          </a:p>
          <a:p>
            <a:pPr eaLnBrk="1" hangingPunct="1"/>
            <a:r>
              <a:rPr lang="en-US" dirty="0" smtClean="0"/>
              <a:t>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p>
          <a:p>
            <a:endParaRPr lang="en-US" dirty="0" smtClean="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Slide Image Placeholder 1"/>
          <p:cNvSpPr>
            <a:spLocks noGrp="1" noRot="1" noChangeAspect="1" noTextEdit="1"/>
          </p:cNvSpPr>
          <p:nvPr>
            <p:ph type="sldImg"/>
          </p:nvPr>
        </p:nvSpPr>
        <p:spPr>
          <a:xfrm>
            <a:off x="1257300" y="719138"/>
            <a:ext cx="4800600" cy="3600450"/>
          </a:xfrm>
          <a:prstGeom prst="rect">
            <a:avLst/>
          </a:prstGeom>
          <a:ln/>
        </p:spPr>
      </p:sp>
      <p:sp>
        <p:nvSpPr>
          <p:cNvPr id="1433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t>Notes: ________________________________________________________________________________________________________________________________________________</a:t>
            </a:r>
          </a:p>
          <a:p>
            <a:endParaRPr lang="en-US" dirty="0" smtClean="0"/>
          </a:p>
          <a:p>
            <a:r>
              <a:rPr lang="en-US" dirty="0" smtClean="0"/>
              <a:t>________________________________________________________________________________________________________________________________________________</a:t>
            </a:r>
          </a:p>
          <a:p>
            <a:endParaRPr lang="en-US" dirty="0" smtClean="0"/>
          </a:p>
          <a:p>
            <a:r>
              <a:rPr lang="en-US" dirty="0" smtClean="0"/>
              <a:t>Is there anything to add to your 3x5 reminder card?</a:t>
            </a:r>
          </a:p>
          <a:p>
            <a:endParaRPr lang="en-US" dirty="0" smtClean="0"/>
          </a:p>
          <a:p>
            <a:endParaRPr lang="en-US" dirty="0" smtClean="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7" name="Rectangle 2"/>
          <p:cNvSpPr>
            <a:spLocks noGrp="1" noRot="1" noChangeAspect="1" noChangeArrowheads="1" noTextEdit="1"/>
          </p:cNvSpPr>
          <p:nvPr>
            <p:ph type="sldImg"/>
          </p:nvPr>
        </p:nvSpPr>
        <p:spPr>
          <a:xfrm>
            <a:off x="1257300" y="719138"/>
            <a:ext cx="4800600" cy="3600450"/>
          </a:xfrm>
          <a:prstGeom prst="rect">
            <a:avLst/>
          </a:prstGeom>
          <a:ln/>
        </p:spPr>
      </p:sp>
      <p:sp>
        <p:nvSpPr>
          <p:cNvPr id="1443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cs typeface="Times New Roman" pitchFamily="18" charset="0"/>
              </a:rPr>
              <a:t>Alternating current motors require very little maintenance as compared to DC motors. The good news is that in this class, DC motors are not being addressed because there are fewer of them around since the variable frequency drive (VFD) is taking their place. Single phase motors require more maintenance than three phase motors because of the switching mechanisms and capacitors. Since that is usually done by motor service centers, today’s work continues to get easier. The environment motors are subjected to can make a difference in maintenance considerations. U-frame motors, a larger design from 1952 to 1964 (and present day), can be literally buried in material like sand and continue running, never overheating. T-frame motors, on the other hand, must typically be able to dissipate heat into the atmosphere or ambient temperature of less than 104°F or they will overheat and probably burn up prematurely. NEMA Premium motors typically run faster and can overload as a result which is particularly true on centrifugal loads (e.g. centrifugal pumps, fans and blowers).</a:t>
            </a:r>
          </a:p>
          <a:p>
            <a:endParaRPr lang="en-US" dirty="0" smtClean="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1" name="Rectangle 1026"/>
          <p:cNvSpPr>
            <a:spLocks noGrp="1" noRot="1" noChangeAspect="1" noChangeArrowheads="1" noTextEdit="1"/>
          </p:cNvSpPr>
          <p:nvPr>
            <p:ph type="sldImg"/>
          </p:nvPr>
        </p:nvSpPr>
        <p:spPr>
          <a:xfrm>
            <a:off x="1257300" y="719138"/>
            <a:ext cx="4800600" cy="3600450"/>
          </a:xfrm>
          <a:prstGeom prst="rect">
            <a:avLst/>
          </a:prstGeom>
          <a:ln/>
        </p:spPr>
      </p:sp>
      <p:sp>
        <p:nvSpPr>
          <p:cNvPr id="145412" name="Rectangle 1027"/>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145000"/>
              </a:lnSpc>
            </a:pPr>
            <a:r>
              <a:rPr lang="en-US" dirty="0" smtClean="0"/>
              <a:t>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Slide Image Placeholder 1"/>
          <p:cNvSpPr>
            <a:spLocks noGrp="1" noRot="1" noChangeAspect="1" noTextEdit="1"/>
          </p:cNvSpPr>
          <p:nvPr>
            <p:ph type="sldImg"/>
          </p:nvPr>
        </p:nvSpPr>
        <p:spPr>
          <a:xfrm>
            <a:off x="1257300" y="719138"/>
            <a:ext cx="4800600" cy="3600450"/>
          </a:xfrm>
          <a:prstGeom prst="rect">
            <a:avLst/>
          </a:prstGeom>
          <a:ln/>
        </p:spPr>
      </p:sp>
      <p:sp>
        <p:nvSpPr>
          <p:cNvPr id="99331" name="Notes Placeholder 2"/>
          <p:cNvSpPr>
            <a:spLocks noGrp="1"/>
          </p:cNvSpPr>
          <p:nvPr>
            <p:ph type="body" idx="1"/>
          </p:nvPr>
        </p:nvSpPr>
        <p:spPr>
          <a:xfrm>
            <a:off x="682414" y="4798068"/>
            <a:ext cx="5996682" cy="431859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t>Handbook review by sections, additional reference slides, and glossary.</a:t>
            </a:r>
          </a:p>
          <a:p>
            <a:pPr algn="l"/>
            <a:endParaRPr lang="en-US" dirty="0" smtClean="0"/>
          </a:p>
          <a:p>
            <a:pPr algn="l"/>
            <a:r>
              <a:rPr lang="en-US" dirty="0" smtClean="0"/>
              <a:t>During the workshop, write down short notes of “Things to remember” and “Things I will do.” At the end of the day you’ll place the card in the self-addressed envelope, seal it and in 30 days or so we’ll mail it to you as a reminder. </a:t>
            </a: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5" name="Rectangle 2"/>
          <p:cNvSpPr>
            <a:spLocks noGrp="1" noRot="1" noChangeAspect="1" noChangeArrowheads="1" noTextEdit="1"/>
          </p:cNvSpPr>
          <p:nvPr>
            <p:ph type="sldImg"/>
          </p:nvPr>
        </p:nvSpPr>
        <p:spPr>
          <a:xfrm>
            <a:off x="1257300" y="719138"/>
            <a:ext cx="4800600" cy="3600450"/>
          </a:xfrm>
          <a:prstGeom prst="rect">
            <a:avLst/>
          </a:prstGeom>
          <a:ln/>
        </p:spPr>
      </p:sp>
      <p:sp>
        <p:nvSpPr>
          <p:cNvPr id="1464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cs typeface="Times New Roman" pitchFamily="18" charset="0"/>
              </a:rPr>
              <a:t>Now that we have a better understanding of an electric motor’s internal workings, let’s take a look at component failures.</a:t>
            </a:r>
          </a:p>
          <a:p>
            <a:r>
              <a:rPr lang="en-US" dirty="0" smtClean="0">
                <a:cs typeface="Times New Roman" pitchFamily="18" charset="0"/>
              </a:rPr>
              <a:t>EASA’s (Electrical Apparatus Service Association) “Distribution of Failures on Failed Components” is a very useful graphic. From this information we can better consider where time and effort is best spent in dealing with motors. It’s apparent that bearings are the place to start and to turn most of our attention.</a:t>
            </a:r>
          </a:p>
          <a:p>
            <a:endParaRPr lang="en-US" dirty="0" smtClean="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9" name="Rectangle 2"/>
          <p:cNvSpPr>
            <a:spLocks noGrp="1" noRot="1" noChangeAspect="1" noChangeArrowheads="1" noTextEdit="1"/>
          </p:cNvSpPr>
          <p:nvPr>
            <p:ph type="sldImg"/>
          </p:nvPr>
        </p:nvSpPr>
        <p:spPr>
          <a:xfrm>
            <a:off x="1257300" y="590550"/>
            <a:ext cx="4800600" cy="3600450"/>
          </a:xfrm>
          <a:prstGeom prst="rect">
            <a:avLst/>
          </a:prstGeom>
          <a:ln/>
        </p:spPr>
      </p:sp>
      <p:sp>
        <p:nvSpPr>
          <p:cNvPr id="147460" name="Rectangle 3"/>
          <p:cNvSpPr>
            <a:spLocks noGrp="1" noChangeArrowheads="1"/>
          </p:cNvSpPr>
          <p:nvPr>
            <p:ph type="body" idx="1"/>
          </p:nvPr>
        </p:nvSpPr>
        <p:spPr>
          <a:xfrm>
            <a:off x="682414" y="4249712"/>
            <a:ext cx="5946986" cy="47418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cs typeface="Times New Roman" pitchFamily="18" charset="0"/>
              </a:rPr>
              <a:t>Lubrication is probably the most important maintenance topic we can discuss. Lubrication compatibility, over-lubricating, or under-lubricating a motor can cause damage and reliability issues.</a:t>
            </a:r>
          </a:p>
          <a:p>
            <a:r>
              <a:rPr lang="en-US" dirty="0" smtClean="0">
                <a:cs typeface="Times New Roman" pitchFamily="18" charset="0"/>
              </a:rPr>
              <a:t>Motors of less than 10 HP often have either shielded or sealed bearings – lubrication will not directly enter the bearing. Even though the motor has sealed bearings, lubrication may push some contaminants away from the bearing and keep the grease, factory installed in the bearing, moist. Therefore, the amount of lubrication and the frequency should be limited. One motor manufacturer recommends the following: If a motor is ¼ to 40 HP and operates 24 hours a day 7 days a week, lubricate one to two full strokes from a grease gun yearly; 50 HP to 200 HP, lubricate every 9 months 3 to 4 strokes from a grease gun. Use a lubrication recommended by the motor manufacturer or your service center. But, how much is one stroke?</a:t>
            </a:r>
          </a:p>
          <a:p>
            <a:r>
              <a:rPr lang="en-US" sz="1000" dirty="0"/>
              <a:t>[Author Note: Grease lubrication fittings should be replaced before lubrication, if not then cleaned carefully. *The relief screw removed, and 2-3 pumps of grease injected. Allow the motor to run 20 minutes before replacing the relief screw.]</a:t>
            </a:r>
          </a:p>
          <a:p>
            <a:r>
              <a:rPr lang="en-US" dirty="0" smtClean="0">
                <a:cs typeface="Times New Roman" pitchFamily="18" charset="0"/>
              </a:rPr>
              <a:t>*Remove and replace fittings and screws when the motor is at a stand still. </a:t>
            </a:r>
            <a:r>
              <a:rPr lang="en-US" b="1" dirty="0" smtClean="0">
                <a:cs typeface="Times New Roman" pitchFamily="18" charset="0"/>
              </a:rPr>
              <a:t>Safety must always come first. </a:t>
            </a:r>
            <a:r>
              <a:rPr lang="en-US" dirty="0" smtClean="0">
                <a:cs typeface="Times New Roman" pitchFamily="18" charset="0"/>
              </a:rPr>
              <a:t>Motors </a:t>
            </a:r>
            <a:r>
              <a:rPr lang="en-US" b="1" dirty="0" smtClean="0"/>
              <a:t>(including all of the above)</a:t>
            </a:r>
            <a:r>
              <a:rPr lang="en-US" dirty="0" smtClean="0">
                <a:cs typeface="Times New Roman" pitchFamily="18" charset="0"/>
              </a:rPr>
              <a:t> that are subjected to high ambient temperatures, dirty or moist locations, vibration, or where the shaft gets hot, increase your lubrication intervals. Keep the grease gun tip clean. Do not mix non-compatible greases as the grease will either turn to a thin liquid and run out of the bearing or will turn to a solid like a brick. Do NOT fill motors with grease! Over-lubrication causes overheating, electrical insulation chemical breakdown, and the motor to fill with grease (or all of the above).</a:t>
            </a:r>
          </a:p>
          <a:p>
            <a:endParaRPr lang="en-US" dirty="0" smtClean="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3" name="Rectangle 2"/>
          <p:cNvSpPr>
            <a:spLocks noGrp="1" noRot="1" noChangeAspect="1" noChangeArrowheads="1" noTextEdit="1"/>
          </p:cNvSpPr>
          <p:nvPr>
            <p:ph type="sldImg"/>
          </p:nvPr>
        </p:nvSpPr>
        <p:spPr>
          <a:xfrm>
            <a:off x="1257300" y="719138"/>
            <a:ext cx="4800600" cy="3600450"/>
          </a:xfrm>
          <a:prstGeom prst="rect">
            <a:avLst/>
          </a:prstGeom>
          <a:solidFill>
            <a:srgbClr val="FFFFFF"/>
          </a:solidFill>
          <a:ln/>
        </p:spPr>
      </p:sp>
      <p:sp>
        <p:nvSpPr>
          <p:cNvPr id="148484" name="Rectangle 3"/>
          <p:cNvSpPr>
            <a:spLocks noGrp="1" noChangeArrowheads="1"/>
          </p:cNvSpPr>
          <p:nvPr>
            <p:ph type="body" idx="1"/>
          </p:nvPr>
        </p:nvSpPr>
        <p:spPr>
          <a:solidFill>
            <a:srgbClr val="FFFFFF"/>
          </a:solidFill>
          <a:ln>
            <a:noFill/>
          </a:ln>
        </p:spPr>
        <p:txBody>
          <a:bodyPr lIns="93748" tIns="46875" rIns="93748" bIns="46875"/>
          <a:lstStyle/>
          <a:p>
            <a:pPr eaLnBrk="1" hangingPunct="1"/>
            <a:r>
              <a:rPr lang="en-US" dirty="0" smtClean="0">
                <a:latin typeface="Times New Roman" pitchFamily="18" charset="0"/>
              </a:rPr>
              <a:t>This table is a handy check for grease compatibility. We suggest you use your lubrication supplier’s information rather than this general table when possible. </a:t>
            </a:r>
          </a:p>
          <a:p>
            <a:pPr eaLnBrk="1" hangingPunct="1"/>
            <a:r>
              <a:rPr lang="en-US" dirty="0" smtClean="0">
                <a:latin typeface="Times New Roman" pitchFamily="18" charset="0"/>
              </a:rPr>
              <a:t>About ten years ago many motor manufacturers began switching to </a:t>
            </a:r>
            <a:r>
              <a:rPr lang="en-US" dirty="0" err="1" smtClean="0">
                <a:latin typeface="Times New Roman" pitchFamily="18" charset="0"/>
              </a:rPr>
              <a:t>Polyurea</a:t>
            </a:r>
            <a:r>
              <a:rPr lang="en-US" dirty="0" smtClean="0">
                <a:latin typeface="Times New Roman" pitchFamily="18" charset="0"/>
              </a:rPr>
              <a:t> Conventional but began experiencing a big increase in bearing-related warranty claims. They found out later it was due to grease compatibility issues. Good news, they have since switched to the more compatible </a:t>
            </a:r>
            <a:r>
              <a:rPr lang="en-US" dirty="0" err="1" smtClean="0">
                <a:latin typeface="Times New Roman" pitchFamily="18" charset="0"/>
              </a:rPr>
              <a:t>Polyurea</a:t>
            </a:r>
            <a:r>
              <a:rPr lang="en-US" dirty="0" smtClean="0">
                <a:latin typeface="Times New Roman" pitchFamily="18" charset="0"/>
              </a:rPr>
              <a:t> Shear Stable. The lesson here might be to check the owner’s manual or motor service center for</a:t>
            </a:r>
            <a:r>
              <a:rPr lang="en-US" baseline="0" dirty="0" smtClean="0">
                <a:latin typeface="Times New Roman" pitchFamily="18" charset="0"/>
              </a:rPr>
              <a:t> the specified </a:t>
            </a:r>
            <a:r>
              <a:rPr lang="en-US" dirty="0" smtClean="0">
                <a:latin typeface="Times New Roman" pitchFamily="18" charset="0"/>
              </a:rPr>
              <a:t>grease type and compare compatibility with what you might be using.</a:t>
            </a: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7" name="Rectangle 2"/>
          <p:cNvSpPr>
            <a:spLocks noGrp="1" noRot="1" noChangeAspect="1" noChangeArrowheads="1" noTextEdit="1"/>
          </p:cNvSpPr>
          <p:nvPr>
            <p:ph type="sldImg"/>
          </p:nvPr>
        </p:nvSpPr>
        <p:spPr>
          <a:xfrm>
            <a:off x="1257300" y="719138"/>
            <a:ext cx="4800600" cy="3600450"/>
          </a:xfrm>
          <a:prstGeom prst="rect">
            <a:avLst/>
          </a:prstGeom>
          <a:solidFill>
            <a:srgbClr val="FFFFFF"/>
          </a:solidFill>
          <a:ln/>
        </p:spPr>
      </p:sp>
      <p:sp>
        <p:nvSpPr>
          <p:cNvPr id="149508" name="Rectangle 3"/>
          <p:cNvSpPr>
            <a:spLocks noGrp="1" noChangeArrowheads="1"/>
          </p:cNvSpPr>
          <p:nvPr>
            <p:ph type="body" idx="1"/>
          </p:nvPr>
        </p:nvSpPr>
        <p:spPr>
          <a:solidFill>
            <a:srgbClr val="FFFFFF"/>
          </a:solidFill>
          <a:ln>
            <a:noFill/>
          </a:ln>
        </p:spPr>
        <p:txBody>
          <a:bodyPr lIns="93748" tIns="46875" rIns="93748" bIns="46875"/>
          <a:lstStyle/>
          <a:p>
            <a:pPr eaLnBrk="1" hangingPunct="1"/>
            <a:r>
              <a:rPr lang="en-US" smtClean="0">
                <a:latin typeface="Times New Roman" pitchFamily="18" charset="0"/>
              </a:rPr>
              <a:t>For lubrication intervals always reference your electric motor owner’s manual instead of this table. However, if manufacturer’s lubrication information is unavailable this table may provide some guidance.</a:t>
            </a: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1" name="Rectangle 2"/>
          <p:cNvSpPr>
            <a:spLocks noGrp="1" noRot="1" noChangeAspect="1" noChangeArrowheads="1" noTextEdit="1"/>
          </p:cNvSpPr>
          <p:nvPr>
            <p:ph type="sldImg"/>
          </p:nvPr>
        </p:nvSpPr>
        <p:spPr>
          <a:xfrm>
            <a:off x="1257300" y="514350"/>
            <a:ext cx="4800600" cy="3600450"/>
          </a:xfrm>
          <a:prstGeom prst="rect">
            <a:avLst/>
          </a:prstGeom>
          <a:ln/>
        </p:spPr>
      </p:sp>
      <p:sp>
        <p:nvSpPr>
          <p:cNvPr id="151556" name="Rectangle 3"/>
          <p:cNvSpPr>
            <a:spLocks noGrp="1" noChangeArrowheads="1"/>
          </p:cNvSpPr>
          <p:nvPr>
            <p:ph type="body" idx="1"/>
          </p:nvPr>
        </p:nvSpPr>
        <p:spPr>
          <a:xfrm>
            <a:off x="682414" y="4114800"/>
            <a:ext cx="6251786" cy="5257800"/>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r>
              <a:rPr lang="en-US" dirty="0" smtClean="0"/>
              <a:t>Electrical failure covers issues that, to diagnose, will require an electrician or qualified electrical technician. Working with live power is necessary to monitor an operating electric motor and is extremely dangerous (reference NFPA 70E). That being said, we can discuss the six bullet points here:</a:t>
            </a:r>
          </a:p>
          <a:p>
            <a:pPr marL="180708" indent="-180708">
              <a:buFont typeface="Arial" pitchFamily="34" charset="0"/>
              <a:buChar char="•"/>
              <a:defRPr/>
            </a:pPr>
            <a:r>
              <a:rPr lang="en-US" b="1" dirty="0" smtClean="0"/>
              <a:t>Excessive loading</a:t>
            </a:r>
            <a:r>
              <a:rPr lang="en-US" dirty="0" smtClean="0"/>
              <a:t> would be indicated by amperage readings exceeding the nameplate full load amps. Amperage is accurate at full load but only an indicator if not at full load.</a:t>
            </a:r>
          </a:p>
          <a:p>
            <a:pPr marL="180708" indent="-180708">
              <a:buFont typeface="Arial" pitchFamily="34" charset="0"/>
              <a:buChar char="•"/>
              <a:defRPr/>
            </a:pPr>
            <a:r>
              <a:rPr lang="en-US" b="1" dirty="0" smtClean="0"/>
              <a:t>Single phasing </a:t>
            </a:r>
            <a:r>
              <a:rPr lang="en-US" dirty="0" smtClean="0"/>
              <a:t>is a term that indicates one leg of a three phase circuit has been interrupted while the other two remain energized. As pictured, it gives a pattern of two discolored coil groups and one unaffected group. Therefore, two of the three phases were powered and one de-energized.</a:t>
            </a:r>
          </a:p>
          <a:p>
            <a:pPr marL="180708" indent="-180708">
              <a:buFont typeface="Arial" pitchFamily="34" charset="0"/>
              <a:buChar char="•"/>
              <a:defRPr/>
            </a:pPr>
            <a:r>
              <a:rPr lang="en-US" b="1" dirty="0" smtClean="0"/>
              <a:t>Low or high voltage </a:t>
            </a:r>
            <a:r>
              <a:rPr lang="en-US" dirty="0" smtClean="0"/>
              <a:t>is voltage that is outside plus or minus 10 percent of nameplate voltage</a:t>
            </a:r>
          </a:p>
          <a:p>
            <a:pPr marL="180708" indent="-180708">
              <a:buFont typeface="Arial" pitchFamily="34" charset="0"/>
              <a:buChar char="•"/>
              <a:defRPr/>
            </a:pPr>
            <a:r>
              <a:rPr lang="en-US" b="1" dirty="0" smtClean="0"/>
              <a:t>Unbalanced voltage </a:t>
            </a:r>
            <a:r>
              <a:rPr lang="en-US" dirty="0" smtClean="0"/>
              <a:t>is voltage that exceeds an unbalance of 1 percent. See the Unbalanced Voltage Formula on Reference page 76.</a:t>
            </a:r>
          </a:p>
          <a:p>
            <a:pPr marL="180708" indent="-180708">
              <a:buFont typeface="Arial" pitchFamily="34" charset="0"/>
              <a:buChar char="•"/>
              <a:defRPr/>
            </a:pPr>
            <a:r>
              <a:rPr lang="en-US" b="1" dirty="0" smtClean="0"/>
              <a:t>Voltage spike </a:t>
            </a:r>
            <a:r>
              <a:rPr lang="en-US" dirty="0" smtClean="0"/>
              <a:t>can occur if power is disconnected and reconnected quickly. For example, if a power line is hit by a car and the utility switch gear redirects power to keep the system operating, this could cause a spike. When a pulse width modulated VFD is switching, 2,500 times per second to manufacture a power wave form, each time it switches there is a potential for a voltage spike.</a:t>
            </a:r>
          </a:p>
          <a:p>
            <a:pPr marL="180708" indent="-180708">
              <a:buFont typeface="Arial" pitchFamily="34" charset="0"/>
              <a:buChar char="•"/>
              <a:defRPr/>
            </a:pPr>
            <a:r>
              <a:rPr lang="en-US" b="1" dirty="0" smtClean="0"/>
              <a:t>Old age: M</a:t>
            </a:r>
            <a:r>
              <a:rPr lang="en-US" dirty="0" smtClean="0"/>
              <a:t>any of the insulation components in a motor winding are susceptible to oxidization. Given time the atmosphere will eventually degrade the insulation system, even if it’s just sitting on a temperature controlled shelf.</a:t>
            </a: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5" name="Rectangle 2"/>
          <p:cNvSpPr>
            <a:spLocks noGrp="1" noRot="1" noChangeAspect="1" noChangeArrowheads="1" noTextEdit="1"/>
          </p:cNvSpPr>
          <p:nvPr>
            <p:ph type="sldImg"/>
          </p:nvPr>
        </p:nvSpPr>
        <p:spPr>
          <a:xfrm>
            <a:off x="1257300" y="719138"/>
            <a:ext cx="4800600" cy="3600450"/>
          </a:xfrm>
          <a:prstGeom prst="rect">
            <a:avLst/>
          </a:prstGeom>
          <a:ln/>
        </p:spPr>
      </p:sp>
      <p:sp>
        <p:nvSpPr>
          <p:cNvPr id="1515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cs typeface="Times New Roman" pitchFamily="18" charset="0"/>
              </a:rPr>
              <a:t>When motors fail and it is time to remove and replace them, alignment is critical. Misalignment will cause motor bearings to fail faster than you can imagine. Additionally, misalignment causes vibration, noise, coupling failure, and bearings to overheat and/or fail. Before reinstalling a motor, always check the underside of the motor’s mounting feet to be sure </a:t>
            </a:r>
            <a:r>
              <a:rPr lang="en-US" dirty="0" smtClean="0"/>
              <a:t>there is </a:t>
            </a:r>
            <a:r>
              <a:rPr lang="en-US" dirty="0" smtClean="0">
                <a:cs typeface="Times New Roman" pitchFamily="18" charset="0"/>
              </a:rPr>
              <a:t> no foreign object(s) or material. Be sure to check the mounting surfaces for cracks or loose support structure. When aligning two shafts, use laser alignment tools or at least a dial indicator. Remember, alignment is a three dimensional proposition, although sometimes it seems like more.</a:t>
            </a:r>
          </a:p>
          <a:p>
            <a:r>
              <a:rPr lang="en-US" dirty="0" smtClean="0">
                <a:cs typeface="Times New Roman" pitchFamily="18" charset="0"/>
              </a:rPr>
              <a:t>If alignment is accurate couplings and bearings tend to last much longer. However before reusing a coupling, check it carefully for wear as drive-end motor bearings or other influences can damage the coupling during a failure event and reinstalling the damaged coupling in-turn causes bearing and again coupling failure.</a:t>
            </a:r>
          </a:p>
          <a:p>
            <a:endParaRPr lang="en-US" b="1" dirty="0" smtClean="0"/>
          </a:p>
          <a:p>
            <a:endParaRPr lang="en-US" i="1" dirty="0" smtClean="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9" name="Rectangle 2"/>
          <p:cNvSpPr>
            <a:spLocks noGrp="1" noRot="1" noChangeAspect="1" noChangeArrowheads="1" noTextEdit="1"/>
          </p:cNvSpPr>
          <p:nvPr>
            <p:ph type="sldImg"/>
          </p:nvPr>
        </p:nvSpPr>
        <p:spPr>
          <a:xfrm>
            <a:off x="1257300" y="719138"/>
            <a:ext cx="4800600" cy="3600450"/>
          </a:xfrm>
          <a:prstGeom prst="rect">
            <a:avLst/>
          </a:prstGeom>
          <a:ln/>
        </p:spPr>
      </p:sp>
      <p:sp>
        <p:nvSpPr>
          <p:cNvPr id="1525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cs typeface="Times New Roman" pitchFamily="18" charset="0"/>
              </a:rPr>
              <a:t>When a motor is sent in for repair there are ways to insure it will be repaired and returned as reliable and efficient as it was when manufactured. First of all, the motor repair shop needs to have some time to make quality repairs. With no other jobs in front of yours, it takes at least two work days, during the workweek, to do a reasonable rewind job. So making decisions ahead of time and having spares on hand or a backup plan will help.</a:t>
            </a:r>
            <a:r>
              <a:rPr lang="en-US" dirty="0" smtClean="0"/>
              <a:t> </a:t>
            </a:r>
          </a:p>
          <a:p>
            <a:r>
              <a:rPr lang="en-US" dirty="0" smtClean="0">
                <a:cs typeface="Times New Roman" pitchFamily="18" charset="0"/>
              </a:rPr>
              <a:t>It’s a good idea to develop a personal relationship with the service center by visiting and looking over the shop. In addition, a repair specification along with information about the motor to be repaired should be provided. Included in your packet is a Motor Repairing Specification for your convenience. This specification was originally developed by the Northwest Energy Efficiency Alliance (NEEA) and is updated and maintained by the Green Motors Practices Group (GMPG), commissioned by the Bonneville Power Administration (BPA). GMPG is a non-profit organization whose Board of Directors is comprised of motor service center executives, the Group provides utility motor rewind incentive administration and 3</a:t>
            </a:r>
            <a:r>
              <a:rPr lang="en-US" baseline="30000" dirty="0" smtClean="0">
                <a:cs typeface="Times New Roman" pitchFamily="18" charset="0"/>
              </a:rPr>
              <a:t>rd</a:t>
            </a:r>
            <a:r>
              <a:rPr lang="en-US" dirty="0" smtClean="0">
                <a:cs typeface="Times New Roman" pitchFamily="18" charset="0"/>
              </a:rPr>
              <a:t> party motor service center process training and review. </a:t>
            </a:r>
          </a:p>
          <a:p>
            <a:r>
              <a:rPr lang="en-US" dirty="0" smtClean="0">
                <a:cs typeface="Times New Roman" pitchFamily="18" charset="0"/>
              </a:rPr>
              <a:t>Another, more extensive specification, is available from the Electrical Apparatus Service Association (EASA) at www.easa.com entitled EASA/ANSI AR100. If the repair facility follows either of these specifications, in all probability, you can expect the motor to come back and operate as reliably and efficiently as it was when it was first manufactured.</a:t>
            </a:r>
            <a:r>
              <a:rPr lang="en-US" dirty="0" smtClean="0"/>
              <a:t> </a:t>
            </a: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3" name="Rectangle 2050"/>
          <p:cNvSpPr>
            <a:spLocks noGrp="1" noRot="1" noChangeAspect="1" noChangeArrowheads="1" noTextEdit="1"/>
          </p:cNvSpPr>
          <p:nvPr>
            <p:ph type="sldImg"/>
          </p:nvPr>
        </p:nvSpPr>
        <p:spPr>
          <a:xfrm>
            <a:off x="1257300" y="719138"/>
            <a:ext cx="4800600" cy="3600450"/>
          </a:xfrm>
          <a:prstGeom prst="rect">
            <a:avLst/>
          </a:prstGeom>
          <a:ln/>
        </p:spPr>
      </p:sp>
      <p:sp>
        <p:nvSpPr>
          <p:cNvPr id="153604" name="Rectangle 2051"/>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cs typeface="Times New Roman" pitchFamily="18" charset="0"/>
              </a:rPr>
              <a:t>The health of the lamination’s magnetic capability can be tested using a core loss test machine. The lamination is measured, the weight is computed based on measurements, and a cable is passed through the core and electrically energized. By measuring the overall core’s watts consumed by the lamination, the watts lost in the process are determined and expressed as watts lost per pound. If the final test result increases by more than 20 percent of the first test, an efficiency loss becomes measurable. An acceptable final test of a NEMA Premium motor lamination losses per pound are normally less than 3, an </a:t>
            </a:r>
            <a:r>
              <a:rPr lang="en-US" dirty="0" err="1" smtClean="0">
                <a:cs typeface="Times New Roman" pitchFamily="18" charset="0"/>
              </a:rPr>
              <a:t>EPAct</a:t>
            </a:r>
            <a:r>
              <a:rPr lang="en-US" dirty="0" smtClean="0">
                <a:cs typeface="Times New Roman" pitchFamily="18" charset="0"/>
              </a:rPr>
              <a:t> (manufactured between 1997 and 2011) will be 4 or less and pre-</a:t>
            </a:r>
            <a:r>
              <a:rPr lang="en-US" dirty="0" err="1" smtClean="0">
                <a:cs typeface="Times New Roman" pitchFamily="18" charset="0"/>
              </a:rPr>
              <a:t>EPAct</a:t>
            </a:r>
            <a:r>
              <a:rPr lang="en-US" dirty="0" smtClean="0">
                <a:cs typeface="Times New Roman" pitchFamily="18" charset="0"/>
              </a:rPr>
              <a:t> (before 1997) less than 5. Therefore 4 watts lost per pound is becoming the accepted rewind industry go no-go threshold. If you take the time to go through one of the specifications you’ll find many other critical points, but watts loss per pound is most often overlooked by motor service centers and is an important indicator of a motor’s efficiency and reliable operation going forward.</a:t>
            </a:r>
          </a:p>
          <a:p>
            <a:endParaRPr lang="en-US" dirty="0" smtClean="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7" name="Rectangle 2"/>
          <p:cNvSpPr>
            <a:spLocks noGrp="1" noRot="1" noChangeAspect="1" noChangeArrowheads="1" noTextEdit="1"/>
          </p:cNvSpPr>
          <p:nvPr>
            <p:ph type="sldImg"/>
          </p:nvPr>
        </p:nvSpPr>
        <p:spPr>
          <a:xfrm>
            <a:off x="1257300" y="719138"/>
            <a:ext cx="4800600" cy="3600450"/>
          </a:xfrm>
          <a:prstGeom prst="rect">
            <a:avLst/>
          </a:prstGeom>
          <a:ln/>
        </p:spPr>
      </p:sp>
      <p:sp>
        <p:nvSpPr>
          <p:cNvPr id="154628" name="Rectangle 3"/>
          <p:cNvSpPr>
            <a:spLocks noGrp="1" noChangeArrowheads="1"/>
          </p:cNvSpPr>
          <p:nvPr>
            <p:ph type="body" idx="1"/>
          </p:nvPr>
        </p:nvSpPr>
        <p:spPr>
          <a:xfrm>
            <a:off x="568960" y="4560943"/>
            <a:ext cx="6014720" cy="432045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cs typeface="Times New Roman" pitchFamily="18" charset="0"/>
              </a:rPr>
              <a:t>In order to “manage motors,” the first step might be to have an idea of how many, what kind and which are critical. So an inventory of the population of motors with nameplate data, connected and stand-by really must be accomplished. When a motor fails, and they all will eventually if they are being used or not, the information needed by the repair shop, motor vendor, or your purchasing department to replace or repair the motor is on the nameplate. You can choose to collect the information from the nameplate ahead of time or when the motor fails. Provided the nameplate is still on the motor and that when it failed it didn’t burn up with the motor winding, some motors have plastic nameplates. A decision will need to be made to repair or replace. </a:t>
            </a:r>
            <a:r>
              <a:rPr lang="en-US" dirty="0" smtClean="0"/>
              <a:t>I</a:t>
            </a:r>
            <a:r>
              <a:rPr lang="en-US" dirty="0" smtClean="0">
                <a:cs typeface="Times New Roman" pitchFamily="18" charset="0"/>
              </a:rPr>
              <a:t>t is my hope that it be made ahead of time and a plan is in place as well. Haste based decisions at the time of failure generally leads to inefficient systems from poor choices and therefore more costly operations. </a:t>
            </a:r>
          </a:p>
          <a:p>
            <a:r>
              <a:rPr lang="en-US" dirty="0" smtClean="0">
                <a:cs typeface="Times New Roman" pitchFamily="18" charset="0"/>
              </a:rPr>
              <a:t> </a:t>
            </a: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Slide Image Placeholder 1"/>
          <p:cNvSpPr>
            <a:spLocks noGrp="1" noRot="1" noChangeAspect="1" noTextEdit="1"/>
          </p:cNvSpPr>
          <p:nvPr>
            <p:ph type="sldImg"/>
          </p:nvPr>
        </p:nvSpPr>
        <p:spPr>
          <a:xfrm>
            <a:off x="1257300" y="719138"/>
            <a:ext cx="4800600" cy="3600450"/>
          </a:xfrm>
          <a:prstGeom prst="rect">
            <a:avLst/>
          </a:prstGeom>
          <a:ln/>
        </p:spPr>
      </p:sp>
      <p:sp>
        <p:nvSpPr>
          <p:cNvPr id="15565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dirty="0" smtClean="0"/>
              <a:t>Point 1. </a:t>
            </a:r>
            <a:r>
              <a:rPr lang="en-US" dirty="0" smtClean="0"/>
              <a:t>It is important that someone take ownership or responsibility of the process. Absent a leader and decision maker, the best of plans most often fall short.</a:t>
            </a:r>
          </a:p>
          <a:p>
            <a:r>
              <a:rPr lang="en-US" b="1" dirty="0" smtClean="0"/>
              <a:t>Point 2. </a:t>
            </a:r>
            <a:r>
              <a:rPr lang="en-US" dirty="0" smtClean="0"/>
              <a:t>Before the process starts, define indicators that will demonstrate movement toward the identified goal. Looking for road-signs and milestones after a journey begins may or may not lead to your intended destination.</a:t>
            </a:r>
          </a:p>
          <a:p>
            <a:r>
              <a:rPr lang="en-US" b="1" dirty="0" smtClean="0"/>
              <a:t>Point 3. </a:t>
            </a:r>
            <a:r>
              <a:rPr lang="en-US" dirty="0" smtClean="0"/>
              <a:t>Work to understand what is to be improved, document steps to be taken, and determine when to implement the action(s).</a:t>
            </a:r>
          </a:p>
          <a:p>
            <a:r>
              <a:rPr lang="en-US" b="1" dirty="0" smtClean="0"/>
              <a:t>Point 4. </a:t>
            </a:r>
            <a:r>
              <a:rPr lang="en-US" dirty="0" smtClean="0"/>
              <a:t>Within the Action Plan, the identity, location, and cost of items necessary to make improvements that will positively affect performance indicators should be noted (e.g. replacement equipment, professional training, metering devices, or outsourcing professional services).</a:t>
            </a:r>
          </a:p>
          <a:p>
            <a:r>
              <a:rPr lang="en-US" b="1" dirty="0" smtClean="0"/>
              <a:t>Point 5. </a:t>
            </a:r>
            <a:r>
              <a:rPr lang="en-US" dirty="0" smtClean="0"/>
              <a:t>Before purchasing equipment, supplies, or services identify and document vendors you consider qualified. Separate the chaff from the wheat by requiring a set of reasonable cost-to-value standards and performance expectations be met.</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Image Placeholder 1"/>
          <p:cNvSpPr>
            <a:spLocks noGrp="1" noRot="1" noChangeAspect="1" noTextEdit="1"/>
          </p:cNvSpPr>
          <p:nvPr>
            <p:ph type="sldImg"/>
          </p:nvPr>
        </p:nvSpPr>
        <p:spPr>
          <a:xfrm>
            <a:off x="1257300" y="719138"/>
            <a:ext cx="4800600" cy="3600450"/>
          </a:xfrm>
          <a:prstGeom prst="rect">
            <a:avLst/>
          </a:prstGeom>
          <a:ln/>
        </p:spPr>
      </p:sp>
      <p:sp>
        <p:nvSpPr>
          <p:cNvPr id="1003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t>To better tailor today’s discussion, please let us know motor issues or topics you’d like covered. We can’t promise we’ll be able to cover everything or have all the answers, but we’d like to try and we’d like to customize </a:t>
            </a:r>
            <a:r>
              <a:rPr lang="en-US" smtClean="0"/>
              <a:t>today’s </a:t>
            </a:r>
            <a:r>
              <a:rPr lang="en-US" smtClean="0"/>
              <a:t>activities </a:t>
            </a:r>
            <a:r>
              <a:rPr lang="en-US" dirty="0" smtClean="0"/>
              <a:t>to better address your specific needs.</a:t>
            </a: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Slide Image Placeholder 1"/>
          <p:cNvSpPr>
            <a:spLocks noGrp="1" noRot="1" noChangeAspect="1" noTextEdit="1"/>
          </p:cNvSpPr>
          <p:nvPr>
            <p:ph type="sldImg"/>
          </p:nvPr>
        </p:nvSpPr>
        <p:spPr>
          <a:xfrm>
            <a:off x="1257300" y="719138"/>
            <a:ext cx="4800600" cy="3600450"/>
          </a:xfrm>
          <a:prstGeom prst="rect">
            <a:avLst/>
          </a:prstGeom>
          <a:ln/>
        </p:spPr>
      </p:sp>
      <p:sp>
        <p:nvSpPr>
          <p:cNvPr id="1566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t>A “continuous improvement” or adaptive management process is ongoing. It is the journey not the destination. Once an opportunity is identified and the plan is implemented, you’re not finished. It is necessary to check to see if the action obtained the results needed based on your key indicators. Did the result save energy, money, or improve safety or possibly the comfort of building occupants? Communication to others (i.e. supervisor(s), co-worker(s), or maybe a member of this BOC group) is important as others may benefit from your success, may be replicated or provide improvement suggestions. Then one must begin again to plan for the next improvement opportunity possibly with the same system or another. At some point you’ll need to come back and revisit systems already considered as time, people, or process changes may impact indicators and identified goals.</a:t>
            </a: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Slide Image Placeholder 1"/>
          <p:cNvSpPr>
            <a:spLocks noGrp="1" noRot="1" noChangeAspect="1" noTextEdit="1"/>
          </p:cNvSpPr>
          <p:nvPr>
            <p:ph type="sldImg"/>
          </p:nvPr>
        </p:nvSpPr>
        <p:spPr>
          <a:xfrm>
            <a:off x="1257300" y="719138"/>
            <a:ext cx="4800600" cy="3600450"/>
          </a:xfrm>
          <a:prstGeom prst="rect">
            <a:avLst/>
          </a:prstGeom>
          <a:ln/>
        </p:spPr>
      </p:sp>
      <p:sp>
        <p:nvSpPr>
          <p:cNvPr id="1576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t>Notes:</a:t>
            </a:r>
          </a:p>
          <a:p>
            <a:r>
              <a:rPr lang="en-US" dirty="0" smtClean="0"/>
              <a:t>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Slide Image Placeholder 1"/>
          <p:cNvSpPr>
            <a:spLocks noGrp="1" noRot="1" noChangeAspect="1" noTextEdit="1"/>
          </p:cNvSpPr>
          <p:nvPr>
            <p:ph type="sldImg"/>
          </p:nvPr>
        </p:nvSpPr>
        <p:spPr>
          <a:xfrm>
            <a:off x="1257300" y="719138"/>
            <a:ext cx="4800600" cy="3600450"/>
          </a:xfrm>
          <a:prstGeom prst="rect">
            <a:avLst/>
          </a:prstGeom>
          <a:ln/>
        </p:spPr>
      </p:sp>
      <p:sp>
        <p:nvSpPr>
          <p:cNvPr id="1587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t>Notes: ________________________________________________________________________________________________________________________________________________</a:t>
            </a:r>
          </a:p>
          <a:p>
            <a:endParaRPr lang="en-US" dirty="0" smtClean="0"/>
          </a:p>
          <a:p>
            <a:r>
              <a:rPr lang="en-US" dirty="0" smtClean="0"/>
              <a:t>________________________________________________________________________________________________________________________________________________</a:t>
            </a:r>
          </a:p>
          <a:p>
            <a:endParaRPr lang="en-US" dirty="0" smtClean="0"/>
          </a:p>
          <a:p>
            <a:r>
              <a:rPr lang="en-US" dirty="0" smtClean="0"/>
              <a:t>Is there anything to add to your 3x5 reminder card?</a:t>
            </a: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7" name="Rectangle 2"/>
          <p:cNvSpPr>
            <a:spLocks noGrp="1" noRot="1" noChangeAspect="1" noChangeArrowheads="1" noTextEdit="1"/>
          </p:cNvSpPr>
          <p:nvPr>
            <p:ph type="sldImg"/>
          </p:nvPr>
        </p:nvSpPr>
        <p:spPr>
          <a:xfrm>
            <a:off x="1257300" y="719138"/>
            <a:ext cx="4800600" cy="3600450"/>
          </a:xfrm>
          <a:prstGeom prst="rect">
            <a:avLst/>
          </a:prstGeom>
          <a:ln/>
        </p:spPr>
      </p:sp>
      <p:sp>
        <p:nvSpPr>
          <p:cNvPr id="1597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150000"/>
              </a:lnSpc>
            </a:pPr>
            <a:r>
              <a:rPr lang="en-US" dirty="0" smtClean="0"/>
              <a:t>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66825" y="727075"/>
            <a:ext cx="4781550" cy="3586163"/>
          </a:xfrm>
          <a:prstGeom prst="rect">
            <a:avLst/>
          </a:prstGeom>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p:cNvSpPr>
            <a:spLocks noGrp="1"/>
          </p:cNvSpPr>
          <p:nvPr>
            <p:ph type="body" sz="quarter" idx="10"/>
          </p:nvPr>
        </p:nvSpPr>
        <p:spPr/>
        <p:txBody>
          <a:bodyPr/>
          <a:lstStyle/>
          <a:p>
            <a:endParaRPr lang="en-US"/>
          </a:p>
        </p:txBody>
      </p:sp>
      <p:sp>
        <p:nvSpPr>
          <p:cNvPr id="3" name="Slide Image Placeholder 2"/>
          <p:cNvSpPr>
            <a:spLocks noGrp="1" noRot="1" noChangeAspect="1"/>
          </p:cNvSpPr>
          <p:nvPr>
            <p:ph type="sldImg"/>
          </p:nvPr>
        </p:nvSpPr>
        <p:spPr>
          <a:xfrm>
            <a:off x="1266825" y="727075"/>
            <a:ext cx="4781550" cy="3586163"/>
          </a:xfrm>
          <a:prstGeom prst="rect">
            <a:avLst/>
          </a:prstGeom>
        </p:spPr>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Slide Image Placeholder 1"/>
          <p:cNvSpPr>
            <a:spLocks noGrp="1" noRot="1" noChangeAspect="1" noTextEdit="1"/>
          </p:cNvSpPr>
          <p:nvPr>
            <p:ph type="sldImg"/>
          </p:nvPr>
        </p:nvSpPr>
        <p:spPr>
          <a:xfrm>
            <a:off x="1257300" y="719138"/>
            <a:ext cx="4800600" cy="3600450"/>
          </a:xfrm>
          <a:prstGeom prst="rect">
            <a:avLst/>
          </a:prstGeom>
          <a:ln/>
        </p:spPr>
      </p:sp>
      <p:sp>
        <p:nvSpPr>
          <p:cNvPr id="1628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t>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 </a:t>
            </a:r>
          </a:p>
          <a:p>
            <a:endParaRPr lang="en-US" dirty="0" smtClean="0"/>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3" name="Rectangle 2"/>
          <p:cNvSpPr>
            <a:spLocks noGrp="1" noRot="1" noChangeAspect="1" noChangeArrowheads="1" noTextEdit="1"/>
          </p:cNvSpPr>
          <p:nvPr>
            <p:ph type="sldImg"/>
          </p:nvPr>
        </p:nvSpPr>
        <p:spPr>
          <a:xfrm>
            <a:off x="1257300" y="719138"/>
            <a:ext cx="4800600" cy="3600450"/>
          </a:xfrm>
          <a:prstGeom prst="rect">
            <a:avLst/>
          </a:prstGeom>
          <a:ln/>
        </p:spPr>
      </p:sp>
      <p:sp>
        <p:nvSpPr>
          <p:cNvPr id="1638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t>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7" name="Rectangle 2"/>
          <p:cNvSpPr>
            <a:spLocks noGrp="1" noRot="1" noChangeAspect="1" noChangeArrowheads="1" noTextEdit="1"/>
          </p:cNvSpPr>
          <p:nvPr>
            <p:ph type="sldImg"/>
          </p:nvPr>
        </p:nvSpPr>
        <p:spPr>
          <a:xfrm>
            <a:off x="1257300" y="719138"/>
            <a:ext cx="4800600" cy="3600450"/>
          </a:xfrm>
          <a:prstGeom prst="rect">
            <a:avLst/>
          </a:prstGeom>
          <a:ln/>
        </p:spPr>
      </p:sp>
      <p:sp>
        <p:nvSpPr>
          <p:cNvPr id="1648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t>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 </a:t>
            </a:r>
          </a:p>
          <a:p>
            <a:pPr eaLnBrk="1" hangingPunct="1"/>
            <a:endParaRPr lang="en-US" dirty="0" smtClean="0"/>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1" name="Rectangle 2"/>
          <p:cNvSpPr>
            <a:spLocks noGrp="1" noRot="1" noChangeAspect="1" noChangeArrowheads="1" noTextEdit="1"/>
          </p:cNvSpPr>
          <p:nvPr>
            <p:ph type="sldImg"/>
          </p:nvPr>
        </p:nvSpPr>
        <p:spPr>
          <a:xfrm>
            <a:off x="1257300" y="719138"/>
            <a:ext cx="4800600" cy="3600450"/>
          </a:xfrm>
          <a:prstGeom prst="rect">
            <a:avLst/>
          </a:prstGeom>
          <a:ln/>
        </p:spPr>
      </p:sp>
      <p:sp>
        <p:nvSpPr>
          <p:cNvPr id="1658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t>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p>
          <a:p>
            <a:pPr eaLnBrk="1" hangingPunct="1"/>
            <a:endParaRPr lang="en-US" dirty="0"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Slide Image Placeholder 1"/>
          <p:cNvSpPr>
            <a:spLocks noGrp="1" noRot="1" noChangeAspect="1" noTextEdit="1"/>
          </p:cNvSpPr>
          <p:nvPr>
            <p:ph type="sldImg"/>
          </p:nvPr>
        </p:nvSpPr>
        <p:spPr>
          <a:xfrm>
            <a:off x="1257300" y="719138"/>
            <a:ext cx="4800600" cy="3600450"/>
          </a:xfrm>
          <a:prstGeom prst="rect">
            <a:avLst/>
          </a:prstGeom>
          <a:ln/>
        </p:spPr>
      </p:sp>
      <p:sp>
        <p:nvSpPr>
          <p:cNvPr id="101379" name="Notes Placeholder 2"/>
          <p:cNvSpPr>
            <a:spLocks noGrp="1"/>
          </p:cNvSpPr>
          <p:nvPr>
            <p:ph type="body" idx="1"/>
          </p:nvPr>
        </p:nvSpPr>
        <p:spPr>
          <a:xfrm>
            <a:off x="684107" y="4953000"/>
            <a:ext cx="5946986" cy="347786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200" kern="1200" dirty="0" smtClean="0">
                <a:solidFill>
                  <a:schemeClr val="tx1"/>
                </a:solidFill>
                <a:effectLst/>
                <a:latin typeface="Book Antiqua" pitchFamily="18" charset="0"/>
                <a:ea typeface="+mn-ea"/>
                <a:cs typeface="Times New Roman" pitchFamily="18" charset="0"/>
              </a:rPr>
              <a:t>This video can be found in the supplemental reading material available to students registered for BOC training at the following URL. Please use the password below to access it.</a:t>
            </a:r>
          </a:p>
          <a:p>
            <a:r>
              <a:rPr lang="en-US" u="sng" dirty="0"/>
              <a:t>http://</a:t>
            </a:r>
            <a:r>
              <a:rPr lang="en-US" u="sng" dirty="0" err="1"/>
              <a:t>www.theboc.info</a:t>
            </a:r>
            <a:r>
              <a:rPr lang="en-US" u="sng" dirty="0"/>
              <a:t>/student-partner-login/</a:t>
            </a:r>
            <a:r>
              <a:rPr lang="en-US" u="sng" dirty="0" err="1"/>
              <a:t>boc</a:t>
            </a:r>
            <a:r>
              <a:rPr lang="en-US" u="sng" dirty="0"/>
              <a:t>-supplemental-class-materials</a:t>
            </a:r>
            <a:endParaRPr lang="en-US" dirty="0"/>
          </a:p>
          <a:p>
            <a:r>
              <a:rPr lang="en-US" sz="1200" kern="1200" dirty="0" smtClean="0">
                <a:solidFill>
                  <a:schemeClr val="tx1"/>
                </a:solidFill>
                <a:effectLst/>
                <a:latin typeface="Book Antiqua" pitchFamily="18" charset="0"/>
                <a:ea typeface="+mn-ea"/>
                <a:cs typeface="Times New Roman" pitchFamily="18" charset="0"/>
              </a:rPr>
              <a:t>Password: </a:t>
            </a:r>
            <a:r>
              <a:rPr lang="en-US" sz="1200" kern="1200" dirty="0" err="1" smtClean="0">
                <a:solidFill>
                  <a:schemeClr val="tx1"/>
                </a:solidFill>
                <a:effectLst/>
                <a:latin typeface="Book Antiqua" pitchFamily="18" charset="0"/>
                <a:ea typeface="+mn-ea"/>
                <a:cs typeface="Times New Roman" pitchFamily="18" charset="0"/>
              </a:rPr>
              <a:t>BOCstudent</a:t>
            </a:r>
            <a:r>
              <a:rPr lang="en-US" dirty="0"/>
              <a:t/>
            </a:r>
            <a:br>
              <a:rPr lang="en-US" dirty="0"/>
            </a:br>
            <a:r>
              <a:rPr lang="en-US" dirty="0" smtClean="0"/>
              <a:t/>
            </a:r>
            <a:br>
              <a:rPr lang="en-US" dirty="0" smtClean="0"/>
            </a:br>
            <a:endParaRPr lang="en-US" dirty="0" smtClean="0"/>
          </a:p>
          <a:p>
            <a:r>
              <a:rPr lang="en-US" dirty="0" smtClean="0"/>
              <a:t>Video tutorial notes: 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Slide Image Placeholder 1"/>
          <p:cNvSpPr>
            <a:spLocks noGrp="1" noRot="1" noChangeAspect="1" noTextEdit="1"/>
          </p:cNvSpPr>
          <p:nvPr>
            <p:ph type="sldImg"/>
          </p:nvPr>
        </p:nvSpPr>
        <p:spPr>
          <a:xfrm>
            <a:off x="1257300" y="719138"/>
            <a:ext cx="4800600" cy="3600450"/>
          </a:xfrm>
          <a:prstGeom prst="rect">
            <a:avLst/>
          </a:prstGeom>
          <a:ln/>
        </p:spPr>
      </p:sp>
      <p:sp>
        <p:nvSpPr>
          <p:cNvPr id="1669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t>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9" name="Rectangle 2"/>
          <p:cNvSpPr>
            <a:spLocks noGrp="1" noRot="1" noChangeAspect="1" noChangeArrowheads="1" noTextEdit="1"/>
          </p:cNvSpPr>
          <p:nvPr>
            <p:ph type="sldImg"/>
          </p:nvPr>
        </p:nvSpPr>
        <p:spPr>
          <a:xfrm>
            <a:off x="1257300" y="719138"/>
            <a:ext cx="4800600" cy="3600450"/>
          </a:xfrm>
          <a:prstGeom prst="rect">
            <a:avLst/>
          </a:prstGeom>
          <a:ln/>
        </p:spPr>
      </p:sp>
      <p:sp>
        <p:nvSpPr>
          <p:cNvPr id="1679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t>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p>
          <a:p>
            <a:pPr eaLnBrk="1" hangingPunct="1"/>
            <a:endParaRPr lang="en-US" dirty="0" smtClean="0"/>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3" name="Rectangle 2"/>
          <p:cNvSpPr>
            <a:spLocks noGrp="1" noRot="1" noChangeAspect="1" noChangeArrowheads="1" noTextEdit="1"/>
          </p:cNvSpPr>
          <p:nvPr>
            <p:ph type="sldImg"/>
          </p:nvPr>
        </p:nvSpPr>
        <p:spPr>
          <a:xfrm>
            <a:off x="1257300" y="719138"/>
            <a:ext cx="4800600" cy="3600450"/>
          </a:xfrm>
          <a:prstGeom prst="rect">
            <a:avLst/>
          </a:prstGeom>
          <a:ln/>
        </p:spPr>
      </p:sp>
      <p:sp>
        <p:nvSpPr>
          <p:cNvPr id="1689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t>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endParaRPr lang="en-US" dirty="0" smtClean="0">
              <a:cs typeface="Times New Roman" pitchFamily="18" charset="0"/>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7" name="Rectangle 2"/>
          <p:cNvSpPr>
            <a:spLocks noGrp="1" noRot="1" noChangeAspect="1" noChangeArrowheads="1" noTextEdit="1"/>
          </p:cNvSpPr>
          <p:nvPr>
            <p:ph type="sldImg"/>
          </p:nvPr>
        </p:nvSpPr>
        <p:spPr>
          <a:xfrm>
            <a:off x="1257300" y="719138"/>
            <a:ext cx="4800600" cy="3600450"/>
          </a:xfrm>
          <a:prstGeom prst="rect">
            <a:avLst/>
          </a:prstGeom>
          <a:ln/>
        </p:spPr>
      </p:sp>
      <p:sp>
        <p:nvSpPr>
          <p:cNvPr id="1699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t>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1" name="Rectangle 2"/>
          <p:cNvSpPr>
            <a:spLocks noGrp="1" noRot="1" noChangeAspect="1" noChangeArrowheads="1" noTextEdit="1"/>
          </p:cNvSpPr>
          <p:nvPr>
            <p:ph type="sldImg"/>
          </p:nvPr>
        </p:nvSpPr>
        <p:spPr>
          <a:xfrm>
            <a:off x="1257300" y="719138"/>
            <a:ext cx="4800600" cy="3600450"/>
          </a:xfrm>
          <a:prstGeom prst="rect">
            <a:avLst/>
          </a:prstGeom>
          <a:ln/>
        </p:spPr>
      </p:sp>
      <p:sp>
        <p:nvSpPr>
          <p:cNvPr id="1710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t>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5" name="Rectangle 2"/>
          <p:cNvSpPr>
            <a:spLocks noGrp="1" noRot="1" noChangeAspect="1" noChangeArrowheads="1" noTextEdit="1"/>
          </p:cNvSpPr>
          <p:nvPr>
            <p:ph type="sldImg"/>
          </p:nvPr>
        </p:nvSpPr>
        <p:spPr>
          <a:xfrm>
            <a:off x="1257300" y="719138"/>
            <a:ext cx="4800600" cy="3600450"/>
          </a:xfrm>
          <a:prstGeom prst="rect">
            <a:avLst/>
          </a:prstGeom>
          <a:ln/>
        </p:spPr>
      </p:sp>
      <p:sp>
        <p:nvSpPr>
          <p:cNvPr id="1720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t>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9" name="Rectangle 2"/>
          <p:cNvSpPr>
            <a:spLocks noGrp="1" noRot="1" noChangeAspect="1" noChangeArrowheads="1" noTextEdit="1"/>
          </p:cNvSpPr>
          <p:nvPr>
            <p:ph type="sldImg"/>
          </p:nvPr>
        </p:nvSpPr>
        <p:spPr>
          <a:xfrm>
            <a:off x="1257300" y="719138"/>
            <a:ext cx="4800600" cy="3600450"/>
          </a:xfrm>
          <a:prstGeom prst="rect">
            <a:avLst/>
          </a:prstGeom>
          <a:ln/>
        </p:spPr>
      </p:sp>
      <p:sp>
        <p:nvSpPr>
          <p:cNvPr id="1730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t>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Slide Image Placeholder 1"/>
          <p:cNvSpPr>
            <a:spLocks noGrp="1" noRot="1" noChangeAspect="1" noTextEdit="1"/>
          </p:cNvSpPr>
          <p:nvPr>
            <p:ph type="sldImg"/>
          </p:nvPr>
        </p:nvSpPr>
        <p:spPr>
          <a:xfrm>
            <a:off x="1257300" y="719138"/>
            <a:ext cx="4800600" cy="3600450"/>
          </a:xfrm>
          <a:prstGeom prst="rect">
            <a:avLst/>
          </a:prstGeom>
          <a:ln/>
        </p:spPr>
      </p:sp>
      <p:sp>
        <p:nvSpPr>
          <p:cNvPr id="1740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t>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7" name="Rectangle 2"/>
          <p:cNvSpPr>
            <a:spLocks noGrp="1" noRot="1" noChangeAspect="1" noChangeArrowheads="1" noTextEdit="1"/>
          </p:cNvSpPr>
          <p:nvPr>
            <p:ph type="sldImg"/>
          </p:nvPr>
        </p:nvSpPr>
        <p:spPr>
          <a:xfrm>
            <a:off x="1257300" y="719138"/>
            <a:ext cx="4800600" cy="3600450"/>
          </a:xfrm>
          <a:prstGeom prst="rect">
            <a:avLst/>
          </a:prstGeom>
          <a:solidFill>
            <a:srgbClr val="FFFFFF"/>
          </a:solidFill>
          <a:ln/>
        </p:spPr>
      </p:sp>
      <p:sp>
        <p:nvSpPr>
          <p:cNvPr id="175108" name="Rectangle 3"/>
          <p:cNvSpPr>
            <a:spLocks noGrp="1" noChangeArrowheads="1"/>
          </p:cNvSpPr>
          <p:nvPr>
            <p:ph type="body" idx="1"/>
          </p:nvPr>
        </p:nvSpPr>
        <p:spPr>
          <a:solidFill>
            <a:srgbClr val="FFFFFF"/>
          </a:solidFill>
          <a:ln>
            <a:noFill/>
          </a:ln>
        </p:spPr>
        <p:txBody>
          <a:bodyPr lIns="93748" tIns="46875" rIns="93748" bIns="46875"/>
          <a:lstStyle/>
          <a:p>
            <a:pPr eaLnBrk="1" hangingPunct="1"/>
            <a:r>
              <a:rPr lang="en-US" dirty="0" smtClean="0"/>
              <a:t>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1" name="Rectangle 2"/>
          <p:cNvSpPr>
            <a:spLocks noGrp="1" noRot="1" noChangeAspect="1" noChangeArrowheads="1" noTextEdit="1"/>
          </p:cNvSpPr>
          <p:nvPr>
            <p:ph type="sldImg"/>
          </p:nvPr>
        </p:nvSpPr>
        <p:spPr>
          <a:xfrm>
            <a:off x="1257300" y="719138"/>
            <a:ext cx="4800600" cy="3600450"/>
          </a:xfrm>
          <a:prstGeom prst="rect">
            <a:avLst/>
          </a:prstGeom>
          <a:solidFill>
            <a:srgbClr val="FFFFFF"/>
          </a:solidFill>
          <a:ln/>
        </p:spPr>
      </p:sp>
      <p:sp>
        <p:nvSpPr>
          <p:cNvPr id="176132" name="Rectangle 3"/>
          <p:cNvSpPr>
            <a:spLocks noGrp="1" noChangeArrowheads="1"/>
          </p:cNvSpPr>
          <p:nvPr>
            <p:ph type="body" idx="1"/>
          </p:nvPr>
        </p:nvSpPr>
        <p:spPr>
          <a:xfrm>
            <a:off x="682414" y="4810412"/>
            <a:ext cx="5946986" cy="4318598"/>
          </a:xfrm>
          <a:solidFill>
            <a:srgbClr val="FFFFFF"/>
          </a:solidFill>
          <a:ln>
            <a:noFill/>
          </a:ln>
        </p:spPr>
        <p:txBody>
          <a:bodyPr lIns="93748" tIns="46875" rIns="93748" bIns="46875"/>
          <a:lstStyle/>
          <a:p>
            <a:pPr eaLnBrk="1" hangingPunct="1"/>
            <a:r>
              <a:rPr lang="en-US" dirty="0" smtClean="0"/>
              <a:t>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3" name="Rectangle 2"/>
          <p:cNvSpPr>
            <a:spLocks noGrp="1" noRot="1" noChangeAspect="1" noChangeArrowheads="1" noTextEdit="1"/>
          </p:cNvSpPr>
          <p:nvPr>
            <p:ph type="sldImg"/>
          </p:nvPr>
        </p:nvSpPr>
        <p:spPr>
          <a:xfrm>
            <a:off x="1257300" y="719138"/>
            <a:ext cx="4800600" cy="3600450"/>
          </a:xfrm>
          <a:prstGeom prst="rect">
            <a:avLst/>
          </a:prstGeom>
          <a:ln/>
        </p:spPr>
      </p:sp>
      <p:sp>
        <p:nvSpPr>
          <p:cNvPr id="1024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t>Ohm’s Law mathematically describes the relationship between voltage, current, and resistance(ohms). Watt’s Law is useful in sizing electrical equipment, determining resistive loads using these simple electrical calculations. As presented in the video we just watched, </a:t>
            </a:r>
            <a:r>
              <a:rPr lang="en-US" dirty="0" smtClean="0">
                <a:solidFill>
                  <a:srgbClr val="FF0000"/>
                </a:solidFill>
              </a:rPr>
              <a:t>the law</a:t>
            </a:r>
            <a:r>
              <a:rPr lang="en-US" dirty="0" smtClean="0"/>
              <a:t> applies to motors in that amperage (current) is the measurement of the flow of electrons in a completed circuit. Voltage or pressure forcing electrons to flow in a circuit (including resistance) directly affects the measurement of amperage. Resistance plays a significant part in accepting various voltages. </a:t>
            </a:r>
          </a:p>
          <a:p>
            <a:endParaRPr lang="en-US" dirty="0" smtClean="0"/>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5" name="Rectangle 2"/>
          <p:cNvSpPr>
            <a:spLocks noGrp="1" noRot="1" noChangeAspect="1" noChangeArrowheads="1" noTextEdit="1"/>
          </p:cNvSpPr>
          <p:nvPr>
            <p:ph type="sldImg"/>
          </p:nvPr>
        </p:nvSpPr>
        <p:spPr>
          <a:xfrm>
            <a:off x="1257300" y="719138"/>
            <a:ext cx="4800600" cy="3600450"/>
          </a:xfrm>
          <a:prstGeom prst="rect">
            <a:avLst/>
          </a:prstGeom>
          <a:solidFill>
            <a:srgbClr val="FFFFFF"/>
          </a:solidFill>
          <a:ln/>
        </p:spPr>
      </p:sp>
      <p:sp>
        <p:nvSpPr>
          <p:cNvPr id="177156" name="Rectangle 3"/>
          <p:cNvSpPr>
            <a:spLocks noGrp="1" noChangeArrowheads="1"/>
          </p:cNvSpPr>
          <p:nvPr>
            <p:ph type="body" idx="1"/>
          </p:nvPr>
        </p:nvSpPr>
        <p:spPr>
          <a:solidFill>
            <a:srgbClr val="FFFFFF"/>
          </a:solidFill>
          <a:ln>
            <a:noFill/>
          </a:ln>
        </p:spPr>
        <p:txBody>
          <a:bodyPr lIns="93748" tIns="46875" rIns="93748" bIns="46875"/>
          <a:lstStyle/>
          <a:p>
            <a:pPr eaLnBrk="1" hangingPunct="1"/>
            <a:r>
              <a:rPr lang="en-US" dirty="0" smtClean="0"/>
              <a:t>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9" name="Rectangle 2"/>
          <p:cNvSpPr>
            <a:spLocks noGrp="1" noRot="1" noChangeAspect="1" noChangeArrowheads="1" noTextEdit="1"/>
          </p:cNvSpPr>
          <p:nvPr>
            <p:ph type="sldImg"/>
          </p:nvPr>
        </p:nvSpPr>
        <p:spPr>
          <a:xfrm>
            <a:off x="1257300" y="719138"/>
            <a:ext cx="4800600" cy="3600450"/>
          </a:xfrm>
          <a:prstGeom prst="rect">
            <a:avLst/>
          </a:prstGeom>
          <a:solidFill>
            <a:srgbClr val="FFFFFF"/>
          </a:solidFill>
          <a:ln/>
        </p:spPr>
      </p:sp>
      <p:sp>
        <p:nvSpPr>
          <p:cNvPr id="178180" name="Rectangle 3"/>
          <p:cNvSpPr>
            <a:spLocks noGrp="1" noChangeArrowheads="1"/>
          </p:cNvSpPr>
          <p:nvPr>
            <p:ph type="body" idx="1"/>
          </p:nvPr>
        </p:nvSpPr>
        <p:spPr>
          <a:solidFill>
            <a:srgbClr val="FFFFFF"/>
          </a:solidFill>
          <a:ln>
            <a:noFill/>
          </a:ln>
        </p:spPr>
        <p:txBody>
          <a:bodyPr lIns="93748" tIns="46875" rIns="93748" bIns="46875"/>
          <a:lstStyle/>
          <a:p>
            <a:pPr eaLnBrk="1" hangingPunct="1"/>
            <a:r>
              <a:rPr lang="en-US" dirty="0" smtClean="0"/>
              <a:t>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3" name="Rectangle 2"/>
          <p:cNvSpPr>
            <a:spLocks noGrp="1" noRot="1" noChangeAspect="1" noChangeArrowheads="1" noTextEdit="1"/>
          </p:cNvSpPr>
          <p:nvPr>
            <p:ph type="sldImg"/>
          </p:nvPr>
        </p:nvSpPr>
        <p:spPr>
          <a:xfrm>
            <a:off x="1257300" y="719138"/>
            <a:ext cx="4800600" cy="3600450"/>
          </a:xfrm>
          <a:prstGeom prst="rect">
            <a:avLst/>
          </a:prstGeom>
          <a:ln/>
        </p:spPr>
      </p:sp>
      <p:sp>
        <p:nvSpPr>
          <p:cNvPr id="1792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t>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endParaRPr lang="en-US" dirty="0" smtClean="0">
              <a:latin typeface="Times New Roman" pitchFamily="18" charset="0"/>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Slide Image Placeholder 1"/>
          <p:cNvSpPr>
            <a:spLocks noGrp="1" noRot="1" noChangeAspect="1" noTextEdit="1"/>
          </p:cNvSpPr>
          <p:nvPr>
            <p:ph type="sldImg"/>
          </p:nvPr>
        </p:nvSpPr>
        <p:spPr>
          <a:xfrm>
            <a:off x="1257300" y="719138"/>
            <a:ext cx="4800600" cy="3600450"/>
          </a:xfrm>
          <a:prstGeom prst="rect">
            <a:avLst/>
          </a:prstGeom>
          <a:ln/>
        </p:spPr>
      </p:sp>
      <p:sp>
        <p:nvSpPr>
          <p:cNvPr id="1802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t>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Slide Image Placeholder 1"/>
          <p:cNvSpPr>
            <a:spLocks noGrp="1" noRot="1" noChangeAspect="1" noTextEdit="1"/>
          </p:cNvSpPr>
          <p:nvPr>
            <p:ph type="sldImg"/>
          </p:nvPr>
        </p:nvSpPr>
        <p:spPr>
          <a:xfrm>
            <a:off x="1257300" y="719138"/>
            <a:ext cx="4800600" cy="3600450"/>
          </a:xfrm>
          <a:prstGeom prst="rect">
            <a:avLst/>
          </a:prstGeom>
          <a:ln/>
        </p:spPr>
      </p:sp>
      <p:sp>
        <p:nvSpPr>
          <p:cNvPr id="18125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t>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5" name="Rectangle 2"/>
          <p:cNvSpPr>
            <a:spLocks noGrp="1" noRot="1" noChangeAspect="1" noChangeArrowheads="1" noTextEdit="1"/>
          </p:cNvSpPr>
          <p:nvPr>
            <p:ph type="sldImg"/>
          </p:nvPr>
        </p:nvSpPr>
        <p:spPr>
          <a:xfrm>
            <a:off x="1257300" y="719138"/>
            <a:ext cx="4800600" cy="3600450"/>
          </a:xfrm>
          <a:prstGeom prst="rect">
            <a:avLst/>
          </a:prstGeom>
          <a:solidFill>
            <a:srgbClr val="FFFFFF"/>
          </a:solidFill>
          <a:ln/>
        </p:spPr>
      </p:sp>
      <p:sp>
        <p:nvSpPr>
          <p:cNvPr id="182276" name="Rectangle 3"/>
          <p:cNvSpPr>
            <a:spLocks noGrp="1" noChangeArrowheads="1"/>
          </p:cNvSpPr>
          <p:nvPr>
            <p:ph type="body" idx="1"/>
          </p:nvPr>
        </p:nvSpPr>
        <p:spPr>
          <a:solidFill>
            <a:srgbClr val="FFFFFF"/>
          </a:solidFill>
          <a:ln>
            <a:noFill/>
          </a:ln>
        </p:spPr>
        <p:txBody>
          <a:bodyPr lIns="93748" tIns="46875" rIns="93748" bIns="46875"/>
          <a:lstStyle/>
          <a:p>
            <a:pPr eaLnBrk="1" hangingPunct="1"/>
            <a:r>
              <a:rPr lang="en-US" dirty="0" smtClean="0"/>
              <a:t>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Slide Image Placeholder 1"/>
          <p:cNvSpPr>
            <a:spLocks noGrp="1" noRot="1" noChangeAspect="1" noTextEdit="1"/>
          </p:cNvSpPr>
          <p:nvPr>
            <p:ph type="sldImg"/>
          </p:nvPr>
        </p:nvSpPr>
        <p:spPr>
          <a:xfrm>
            <a:off x="1257300" y="719138"/>
            <a:ext cx="4800600" cy="3600450"/>
          </a:xfrm>
          <a:prstGeom prst="rect">
            <a:avLst/>
          </a:prstGeom>
          <a:ln/>
        </p:spPr>
      </p:sp>
      <p:sp>
        <p:nvSpPr>
          <p:cNvPr id="1832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t>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Slide Image Placeholder 1"/>
          <p:cNvSpPr>
            <a:spLocks noGrp="1" noRot="1" noChangeAspect="1" noTextEdit="1"/>
          </p:cNvSpPr>
          <p:nvPr>
            <p:ph type="sldImg"/>
          </p:nvPr>
        </p:nvSpPr>
        <p:spPr>
          <a:xfrm>
            <a:off x="1257300" y="719138"/>
            <a:ext cx="4800600" cy="3600450"/>
          </a:xfrm>
          <a:prstGeom prst="rect">
            <a:avLst/>
          </a:prstGeom>
          <a:ln/>
        </p:spPr>
      </p:sp>
      <p:sp>
        <p:nvSpPr>
          <p:cNvPr id="1843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t>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Slide Image Placeholder 1"/>
          <p:cNvSpPr>
            <a:spLocks noGrp="1" noRot="1" noChangeAspect="1" noTextEdit="1"/>
          </p:cNvSpPr>
          <p:nvPr>
            <p:ph type="sldImg"/>
          </p:nvPr>
        </p:nvSpPr>
        <p:spPr>
          <a:xfrm>
            <a:off x="1257300" y="719138"/>
            <a:ext cx="4800600" cy="3600450"/>
          </a:xfrm>
          <a:prstGeom prst="rect">
            <a:avLst/>
          </a:prstGeom>
          <a:ln/>
        </p:spPr>
      </p:sp>
      <p:sp>
        <p:nvSpPr>
          <p:cNvPr id="1853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t>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Slide Image Placeholder 1"/>
          <p:cNvSpPr>
            <a:spLocks noGrp="1" noRot="1" noChangeAspect="1" noTextEdit="1"/>
          </p:cNvSpPr>
          <p:nvPr>
            <p:ph type="sldImg"/>
          </p:nvPr>
        </p:nvSpPr>
        <p:spPr>
          <a:xfrm>
            <a:off x="1257300" y="719138"/>
            <a:ext cx="4800600" cy="3600450"/>
          </a:xfrm>
          <a:prstGeom prst="rect">
            <a:avLst/>
          </a:prstGeom>
          <a:ln/>
        </p:spPr>
      </p:sp>
      <p:sp>
        <p:nvSpPr>
          <p:cNvPr id="1863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t>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7" name="Rectangle 2"/>
          <p:cNvSpPr>
            <a:spLocks noGrp="1" noRot="1" noChangeAspect="1" noChangeArrowheads="1" noTextEdit="1"/>
          </p:cNvSpPr>
          <p:nvPr>
            <p:ph type="sldImg"/>
          </p:nvPr>
        </p:nvSpPr>
        <p:spPr>
          <a:xfrm>
            <a:off x="1257300" y="719138"/>
            <a:ext cx="4800600" cy="3600450"/>
          </a:xfrm>
          <a:prstGeom prst="rect">
            <a:avLst/>
          </a:prstGeom>
          <a:ln/>
        </p:spPr>
      </p:sp>
      <p:sp>
        <p:nvSpPr>
          <p:cNvPr id="104452" name="Rectangle 3"/>
          <p:cNvSpPr>
            <a:spLocks noGrp="1" noChangeArrowheads="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r>
              <a:rPr lang="en-US" dirty="0" smtClean="0"/>
              <a:t>Simply stated, voltage is a pressure exerted on either a conductor or insulator. A good conductor allows electrons to flow with less voltage or pressure than an insulator.</a:t>
            </a:r>
          </a:p>
          <a:p>
            <a:pPr>
              <a:defRPr/>
            </a:pPr>
            <a:endParaRPr lang="en-US" dirty="0" smtClean="0"/>
          </a:p>
          <a:p>
            <a:pPr marL="536829" indent="-179492">
              <a:buFont typeface="Arial" pitchFamily="34" charset="0"/>
              <a:buChar char="•"/>
              <a:defRPr/>
            </a:pPr>
            <a:r>
              <a:rPr lang="en-US" dirty="0" smtClean="0"/>
              <a:t>Good conductors: gold; silver; copper; aluminum; steel; concrete; non-distilled water</a:t>
            </a:r>
          </a:p>
          <a:p>
            <a:pPr marL="536829" indent="-179492">
              <a:buFont typeface="Arial" pitchFamily="34" charset="0"/>
              <a:buChar char="•"/>
              <a:defRPr/>
            </a:pPr>
            <a:r>
              <a:rPr lang="en-US" dirty="0" smtClean="0"/>
              <a:t>Good insulators: plastic; glass; ceramic; rubber; wood; paper, cambric </a:t>
            </a:r>
          </a:p>
          <a:p>
            <a:pPr>
              <a:defRPr/>
            </a:pPr>
            <a:endParaRPr lang="en-US" dirty="0" smtClean="0"/>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Slide Image Placeholder 1"/>
          <p:cNvSpPr>
            <a:spLocks noGrp="1" noRot="1" noChangeAspect="1" noTextEdit="1"/>
          </p:cNvSpPr>
          <p:nvPr>
            <p:ph type="sldImg"/>
          </p:nvPr>
        </p:nvSpPr>
        <p:spPr>
          <a:xfrm>
            <a:off x="1257300" y="719138"/>
            <a:ext cx="4800600" cy="3600450"/>
          </a:xfrm>
          <a:prstGeom prst="rect">
            <a:avLst/>
          </a:prstGeom>
          <a:ln/>
        </p:spPr>
      </p:sp>
      <p:sp>
        <p:nvSpPr>
          <p:cNvPr id="1873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t>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Slide Image Placeholder 1"/>
          <p:cNvSpPr>
            <a:spLocks noGrp="1" noRot="1" noChangeAspect="1" noTextEdit="1"/>
          </p:cNvSpPr>
          <p:nvPr>
            <p:ph type="sldImg"/>
          </p:nvPr>
        </p:nvSpPr>
        <p:spPr>
          <a:xfrm>
            <a:off x="1257300" y="719138"/>
            <a:ext cx="4800600" cy="3600450"/>
          </a:xfrm>
          <a:prstGeom prst="rect">
            <a:avLst/>
          </a:prstGeom>
          <a:ln/>
        </p:spPr>
      </p:sp>
      <p:sp>
        <p:nvSpPr>
          <p:cNvPr id="1884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t>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3" name="Rectangle 2"/>
          <p:cNvSpPr>
            <a:spLocks noGrp="1" noRot="1" noChangeAspect="1" noChangeArrowheads="1" noTextEdit="1"/>
          </p:cNvSpPr>
          <p:nvPr>
            <p:ph type="sldImg"/>
          </p:nvPr>
        </p:nvSpPr>
        <p:spPr>
          <a:xfrm>
            <a:off x="1257300" y="719138"/>
            <a:ext cx="4800600" cy="3600450"/>
          </a:xfrm>
          <a:prstGeom prst="rect">
            <a:avLst/>
          </a:prstGeom>
          <a:ln/>
        </p:spPr>
      </p:sp>
      <p:sp>
        <p:nvSpPr>
          <p:cNvPr id="1894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t>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1" name="Rectangle 2"/>
          <p:cNvSpPr>
            <a:spLocks noGrp="1" noRot="1" noChangeAspect="1" noChangeArrowheads="1" noTextEdit="1"/>
          </p:cNvSpPr>
          <p:nvPr>
            <p:ph type="sldImg"/>
          </p:nvPr>
        </p:nvSpPr>
        <p:spPr>
          <a:xfrm>
            <a:off x="1257300" y="719138"/>
            <a:ext cx="4800600" cy="3600450"/>
          </a:xfrm>
          <a:prstGeom prst="rect">
            <a:avLst/>
          </a:prstGeom>
          <a:ln/>
        </p:spPr>
      </p:sp>
      <p:sp>
        <p:nvSpPr>
          <p:cNvPr id="1607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150000"/>
              </a:lnSpc>
            </a:pPr>
            <a:r>
              <a:rPr lang="en-US" dirty="0" smtClean="0"/>
              <a:t>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609601" y="685801"/>
            <a:ext cx="6019800" cy="8430866"/>
          </a:xfrm>
          <a:solidFill>
            <a:schemeClr val="bg1"/>
          </a:solidFill>
        </p:spPr>
        <p:txBody>
          <a:bodyPr/>
          <a:lstStyle/>
          <a:p>
            <a:pPr algn="ctr"/>
            <a:r>
              <a:rPr lang="en-US" sz="1300" b="1" dirty="0"/>
              <a:t>Appendix</a:t>
            </a:r>
          </a:p>
          <a:p>
            <a:r>
              <a:rPr lang="en-US" dirty="0"/>
              <a:t> </a:t>
            </a:r>
          </a:p>
          <a:p>
            <a:r>
              <a:rPr lang="en-US" dirty="0" smtClean="0"/>
              <a:t>Glossary</a:t>
            </a:r>
            <a:r>
              <a:rPr lang="en-US" dirty="0"/>
              <a:t>		</a:t>
            </a:r>
            <a:r>
              <a:rPr lang="en-US" dirty="0" smtClean="0"/>
              <a:t>			A</a:t>
            </a:r>
            <a:r>
              <a:rPr lang="en-US" dirty="0"/>
              <a:t>-1</a:t>
            </a:r>
          </a:p>
          <a:p>
            <a:r>
              <a:rPr lang="en-US" dirty="0"/>
              <a:t>Exercise </a:t>
            </a:r>
            <a:r>
              <a:rPr lang="en-US" dirty="0" smtClean="0"/>
              <a:t>Answers </a:t>
            </a:r>
            <a:r>
              <a:rPr lang="en-US" dirty="0"/>
              <a:t>		</a:t>
            </a:r>
            <a:r>
              <a:rPr lang="en-US" dirty="0" smtClean="0"/>
              <a:t>		B</a:t>
            </a:r>
            <a:r>
              <a:rPr lang="en-US" dirty="0"/>
              <a:t>-1</a:t>
            </a:r>
          </a:p>
          <a:p>
            <a:r>
              <a:rPr lang="en-US" dirty="0" smtClean="0"/>
              <a:t>Electric </a:t>
            </a:r>
            <a:r>
              <a:rPr lang="en-US" dirty="0"/>
              <a:t>Motor Repairing Specification –2012		</a:t>
            </a:r>
            <a:r>
              <a:rPr lang="en-US" dirty="0" smtClean="0"/>
              <a:t>C-1</a:t>
            </a:r>
            <a:endParaRPr lang="en-US" dirty="0"/>
          </a:p>
        </p:txBody>
      </p:sp>
    </p:spTree>
    <p:extLst>
      <p:ext uri="{BB962C8B-B14F-4D97-AF65-F5344CB8AC3E}">
        <p14:creationId xmlns:p14="http://schemas.microsoft.com/office/powerpoint/2010/main" val="1418523294"/>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9" name="Rectangle 2"/>
          <p:cNvSpPr>
            <a:spLocks noGrp="1" noRot="1" noChangeAspect="1" noChangeArrowheads="1" noTextEdit="1"/>
          </p:cNvSpPr>
          <p:nvPr>
            <p:ph type="sldImg"/>
          </p:nvPr>
        </p:nvSpPr>
        <p:spPr>
          <a:xfrm>
            <a:off x="1257300" y="719138"/>
            <a:ext cx="4800600" cy="3600450"/>
          </a:xfrm>
          <a:prstGeom prst="rect">
            <a:avLst/>
          </a:prstGeom>
          <a:ln/>
        </p:spPr>
      </p:sp>
      <p:sp>
        <p:nvSpPr>
          <p:cNvPr id="1321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latin typeface="Times New Roman" pitchFamily="18" charset="0"/>
              </a:rPr>
              <a:t>Here’s a table containing calculation results and associated costs. Did you get the same answers? Notice the insignificance of prices associated with purchase or repair of this 20 HP motor in comparison to ten year costs. If you have an older motor, is it better to buy new or rewind it?</a:t>
            </a: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7" name="Rectangle 2"/>
          <p:cNvSpPr>
            <a:spLocks noGrp="1" noRot="1" noChangeAspect="1" noChangeArrowheads="1" noTextEdit="1"/>
          </p:cNvSpPr>
          <p:nvPr>
            <p:ph type="sldImg"/>
          </p:nvPr>
        </p:nvSpPr>
        <p:spPr>
          <a:xfrm>
            <a:off x="1257300" y="719138"/>
            <a:ext cx="4800600" cy="3600450"/>
          </a:xfrm>
          <a:prstGeom prst="rect">
            <a:avLst/>
          </a:prstGeom>
          <a:ln/>
        </p:spPr>
      </p:sp>
      <p:sp>
        <p:nvSpPr>
          <p:cNvPr id="1341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latin typeface="Times New Roman" pitchFamily="18" charset="0"/>
              </a:rPr>
              <a:t>Here’s a table containing the various associated costs. At 2,400 hours, is it better to buy new or rewind? If the failed motor is </a:t>
            </a:r>
            <a:r>
              <a:rPr lang="en-US" dirty="0" err="1" smtClean="0">
                <a:latin typeface="Times New Roman" pitchFamily="18" charset="0"/>
              </a:rPr>
              <a:t>NEMA</a:t>
            </a:r>
            <a:r>
              <a:rPr lang="en-US" dirty="0" smtClean="0">
                <a:latin typeface="Times New Roman" pitchFamily="18" charset="0"/>
              </a:rPr>
              <a:t> Premium, is it better to rewind or replace it?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829581220"/>
      </p:ext>
    </p:extLst>
  </p:cSld>
  <p:clrMapOvr>
    <a:masterClrMapping/>
  </p:clrMapOvr>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02748074"/>
      </p:ext>
    </p:extLst>
  </p:cSld>
  <p:clrMapOvr>
    <a:masterClrMapping/>
  </p:clrMapOvr>
  <p:transition>
    <p:wipe dir="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19850" y="247650"/>
            <a:ext cx="2038350" cy="569595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04800" y="247650"/>
            <a:ext cx="5962650" cy="56959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30520748"/>
      </p:ext>
    </p:extLst>
  </p:cSld>
  <p:clrMapOvr>
    <a:masterClrMapping/>
  </p:clrMapOvr>
  <p:transition>
    <p:wipe dir="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304800" y="247650"/>
            <a:ext cx="8153400" cy="56959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78933154"/>
      </p:ext>
    </p:extLst>
  </p:cSld>
  <p:clrMapOvr>
    <a:masterClrMapping/>
  </p:clrMapOvr>
  <p:transition>
    <p:wipe dir="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247650"/>
            <a:ext cx="6629400" cy="9906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8288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8288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75241397"/>
      </p:ext>
    </p:extLst>
  </p:cSld>
  <p:clrMapOvr>
    <a:masterClrMapping/>
  </p:clrMapOvr>
  <p:transition>
    <p:wipe dir="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304800" y="247650"/>
            <a:ext cx="6629400" cy="9906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8288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828800"/>
            <a:ext cx="3810000" cy="4114800"/>
          </a:xfrm>
        </p:spPr>
        <p:txBody>
          <a:bodyPr/>
          <a:lstStyle/>
          <a:p>
            <a:pPr lvl="0"/>
            <a:r>
              <a:rPr lang="en-US" noProof="0" smtClean="0"/>
              <a:t>Click icon to add clip art</a:t>
            </a:r>
          </a:p>
        </p:txBody>
      </p:sp>
    </p:spTree>
    <p:extLst>
      <p:ext uri="{BB962C8B-B14F-4D97-AF65-F5344CB8AC3E}">
        <p14:creationId xmlns:p14="http://schemas.microsoft.com/office/powerpoint/2010/main" val="1705351146"/>
      </p:ext>
    </p:extLst>
  </p:cSld>
  <p:clrMapOvr>
    <a:masterClrMapping/>
  </p:clrMapOvr>
  <p:transition>
    <p:wipe dir="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247650"/>
            <a:ext cx="6629400" cy="9906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8288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828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624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13434367"/>
      </p:ext>
    </p:extLst>
  </p:cSld>
  <p:clrMapOvr>
    <a:masterClrMapping/>
  </p:clrMapOvr>
  <p:transition>
    <p:wipe dir="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247650"/>
            <a:ext cx="6629400" cy="9906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8288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828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624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877081188"/>
      </p:ext>
    </p:extLst>
  </p:cSld>
  <p:clrMapOvr>
    <a:masterClrMapping/>
  </p:clrMapOvr>
  <p:transition>
    <p:wipe dir="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29731"/>
            <a:ext cx="7772400" cy="1470422"/>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5903"/>
            <a:ext cx="6400800" cy="175319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41350836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444324226"/>
      </p:ext>
    </p:extLst>
  </p:cSld>
  <p:clrMapOvr>
    <a:masterClrMapping/>
  </p:clrMapOvr>
  <p:transition>
    <p:wipe dir="r"/>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877128342"/>
      </p:ext>
    </p:extLst>
  </p:cSld>
  <p:clrMapOvr>
    <a:masterClrMapping/>
  </p:clrMapOvr>
  <p:transition>
    <p:wipe dir="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8288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8288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44746657"/>
      </p:ext>
    </p:extLst>
  </p:cSld>
  <p:clrMapOvr>
    <a:masterClrMapping/>
  </p:clrMapOvr>
  <p:transition>
    <p:wipe dir="r"/>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8"/>
          <p:cNvSpPr>
            <a:spLocks noGrp="1" noChangeArrowheads="1"/>
          </p:cNvSpPr>
          <p:nvPr>
            <p:ph type="sldNum" sz="quarter" idx="10"/>
          </p:nvPr>
        </p:nvSpPr>
        <p:spPr>
          <a:xfrm>
            <a:off x="6629400" y="6477000"/>
            <a:ext cx="2057400" cy="228600"/>
          </a:xfrm>
          <a:prstGeom prst="rect">
            <a:avLst/>
          </a:prstGeom>
        </p:spPr>
        <p:txBody>
          <a:bodyPr/>
          <a:lstStyle>
            <a:lvl1pPr>
              <a:defRPr/>
            </a:lvl1pPr>
          </a:lstStyle>
          <a:p>
            <a:pPr>
              <a:defRPr/>
            </a:pPr>
            <a:fld id="{A6464657-BE1D-419F-A067-DBFB09898A71}" type="slidenum">
              <a:rPr lang="en-US"/>
              <a:pPr>
                <a:defRPr/>
              </a:pPr>
              <a:t>‹#›</a:t>
            </a:fld>
            <a:endParaRPr lang="en-US"/>
          </a:p>
        </p:txBody>
      </p:sp>
    </p:spTree>
    <p:extLst>
      <p:ext uri="{BB962C8B-B14F-4D97-AF65-F5344CB8AC3E}">
        <p14:creationId xmlns:p14="http://schemas.microsoft.com/office/powerpoint/2010/main" val="2664079827"/>
      </p:ext>
    </p:extLst>
  </p:cSld>
  <p:clrMapOvr>
    <a:masterClrMapping/>
  </p:clrMapOvr>
  <p:transition>
    <p:wipe dir="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Tree>
    <p:extLst>
      <p:ext uri="{BB962C8B-B14F-4D97-AF65-F5344CB8AC3E}">
        <p14:creationId xmlns:p14="http://schemas.microsoft.com/office/powerpoint/2010/main" val="1303828656"/>
      </p:ext>
    </p:extLst>
  </p:cSld>
  <p:clrMapOvr>
    <a:masterClrMapping/>
  </p:clrMapOvr>
  <p:transition>
    <p:wipe dir="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715975866"/>
      </p:ext>
    </p:extLst>
  </p:cSld>
  <p:clrMapOvr>
    <a:masterClrMapping/>
  </p:clrMapOvr>
  <p:transition>
    <p:wipe dir="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515836775"/>
      </p:ext>
    </p:extLst>
  </p:cSld>
  <p:clrMapOvr>
    <a:masterClrMapping/>
  </p:clrMapOvr>
  <p:transition>
    <p:wipe dir="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809761636"/>
      </p:ext>
    </p:extLst>
  </p:cSld>
  <p:clrMapOvr>
    <a:masterClrMapping/>
  </p:clrMapOvr>
  <p:transition>
    <p:wipe dir="r"/>
  </p:transition>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theme" Target="../theme/theme1.xml"/><Relationship Id="rId19" Type="http://schemas.openxmlformats.org/officeDocument/2006/relationships/image" Target="../media/image1.jpe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04800" y="247650"/>
            <a:ext cx="66294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85800" y="18288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p:txBody>
      </p:sp>
      <p:sp>
        <p:nvSpPr>
          <p:cNvPr id="1029" name="Line 5"/>
          <p:cNvSpPr>
            <a:spLocks noChangeShapeType="1"/>
          </p:cNvSpPr>
          <p:nvPr/>
        </p:nvSpPr>
        <p:spPr bwMode="auto">
          <a:xfrm>
            <a:off x="381000" y="1371600"/>
            <a:ext cx="8178800" cy="0"/>
          </a:xfrm>
          <a:prstGeom prst="line">
            <a:avLst/>
          </a:prstGeom>
          <a:noFill/>
          <a:ln w="50800">
            <a:solidFill>
              <a:srgbClr val="FE9B03"/>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pic>
        <p:nvPicPr>
          <p:cNvPr id="2" name="Picture 1"/>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6832600" y="224484"/>
            <a:ext cx="1727200" cy="1070916"/>
          </a:xfrm>
          <a:prstGeom prst="rect">
            <a:avLst/>
          </a:prstGeom>
        </p:spPr>
      </p:pic>
    </p:spTree>
  </p:cSld>
  <p:clrMap bg1="lt1" tx1="dk1" bg2="lt2" tx2="dk2" accent1="accent1" accent2="accent2" accent3="accent3" accent4="accent4" accent5="accent5" accent6="accent6" hlink="hlink" folHlink="folHlink"/>
  <p:sldLayoutIdLst>
    <p:sldLayoutId id="2147484017" r:id="rId1"/>
    <p:sldLayoutId id="2147484014" r:id="rId2"/>
    <p:sldLayoutId id="2147484018" r:id="rId3"/>
    <p:sldLayoutId id="2147484015" r:id="rId4"/>
    <p:sldLayoutId id="2147484019" r:id="rId5"/>
    <p:sldLayoutId id="2147484020" r:id="rId6"/>
    <p:sldLayoutId id="2147484021" r:id="rId7"/>
    <p:sldLayoutId id="2147484022" r:id="rId8"/>
    <p:sldLayoutId id="2147484023" r:id="rId9"/>
    <p:sldLayoutId id="2147484024" r:id="rId10"/>
    <p:sldLayoutId id="2147484025" r:id="rId11"/>
    <p:sldLayoutId id="2147484026" r:id="rId12"/>
    <p:sldLayoutId id="2147484027" r:id="rId13"/>
    <p:sldLayoutId id="2147484028" r:id="rId14"/>
    <p:sldLayoutId id="2147484029" r:id="rId15"/>
    <p:sldLayoutId id="2147484030" r:id="rId16"/>
    <p:sldLayoutId id="2147484031" r:id="rId17"/>
  </p:sldLayoutIdLst>
  <p:transition>
    <p:wipe dir="r"/>
  </p:transition>
  <p:timing>
    <p:tnLst>
      <p:par>
        <p:cTn id="1" dur="indefinite" restart="never" nodeType="tmRoot"/>
      </p:par>
    </p:tnLst>
  </p:timing>
  <p:hf hdr="0" ftr="0" dt="0"/>
  <p:txStyles>
    <p:titleStyle>
      <a:lvl1pPr algn="l" rtl="0" eaLnBrk="1" fontAlgn="base" hangingPunct="1">
        <a:spcBef>
          <a:spcPct val="0"/>
        </a:spcBef>
        <a:spcAft>
          <a:spcPct val="0"/>
        </a:spcAft>
        <a:defRPr sz="4000" b="1">
          <a:solidFill>
            <a:schemeClr val="tx2"/>
          </a:solidFill>
          <a:latin typeface="+mj-lt"/>
          <a:ea typeface="+mj-ea"/>
          <a:cs typeface="+mj-cs"/>
        </a:defRPr>
      </a:lvl1pPr>
      <a:lvl2pPr algn="l" rtl="0" eaLnBrk="1" fontAlgn="base" hangingPunct="1">
        <a:spcBef>
          <a:spcPct val="0"/>
        </a:spcBef>
        <a:spcAft>
          <a:spcPct val="0"/>
        </a:spcAft>
        <a:defRPr sz="4000" b="1">
          <a:solidFill>
            <a:schemeClr val="tx2"/>
          </a:solidFill>
          <a:latin typeface="Arial" pitchFamily="34" charset="0"/>
        </a:defRPr>
      </a:lvl2pPr>
      <a:lvl3pPr algn="l" rtl="0" eaLnBrk="1" fontAlgn="base" hangingPunct="1">
        <a:spcBef>
          <a:spcPct val="0"/>
        </a:spcBef>
        <a:spcAft>
          <a:spcPct val="0"/>
        </a:spcAft>
        <a:defRPr sz="4000" b="1">
          <a:solidFill>
            <a:schemeClr val="tx2"/>
          </a:solidFill>
          <a:latin typeface="Arial" pitchFamily="34" charset="0"/>
        </a:defRPr>
      </a:lvl3pPr>
      <a:lvl4pPr algn="l" rtl="0" eaLnBrk="1" fontAlgn="base" hangingPunct="1">
        <a:spcBef>
          <a:spcPct val="0"/>
        </a:spcBef>
        <a:spcAft>
          <a:spcPct val="0"/>
        </a:spcAft>
        <a:defRPr sz="4000" b="1">
          <a:solidFill>
            <a:schemeClr val="tx2"/>
          </a:solidFill>
          <a:latin typeface="Arial" pitchFamily="34" charset="0"/>
        </a:defRPr>
      </a:lvl4pPr>
      <a:lvl5pPr algn="l" rtl="0" eaLnBrk="1" fontAlgn="base" hangingPunct="1">
        <a:spcBef>
          <a:spcPct val="0"/>
        </a:spcBef>
        <a:spcAft>
          <a:spcPct val="0"/>
        </a:spcAft>
        <a:defRPr sz="4000" b="1">
          <a:solidFill>
            <a:schemeClr val="tx2"/>
          </a:solidFill>
          <a:latin typeface="Arial" pitchFamily="34" charset="0"/>
        </a:defRPr>
      </a:lvl5pPr>
      <a:lvl6pPr marL="457200" algn="l" rtl="0" eaLnBrk="1" fontAlgn="base" hangingPunct="1">
        <a:spcBef>
          <a:spcPct val="0"/>
        </a:spcBef>
        <a:spcAft>
          <a:spcPct val="0"/>
        </a:spcAft>
        <a:defRPr sz="4000" b="1">
          <a:solidFill>
            <a:schemeClr val="tx2"/>
          </a:solidFill>
          <a:latin typeface="Arial" pitchFamily="34" charset="0"/>
        </a:defRPr>
      </a:lvl6pPr>
      <a:lvl7pPr marL="914400" algn="l" rtl="0" eaLnBrk="1" fontAlgn="base" hangingPunct="1">
        <a:spcBef>
          <a:spcPct val="0"/>
        </a:spcBef>
        <a:spcAft>
          <a:spcPct val="0"/>
        </a:spcAft>
        <a:defRPr sz="4000" b="1">
          <a:solidFill>
            <a:schemeClr val="tx2"/>
          </a:solidFill>
          <a:latin typeface="Arial" pitchFamily="34" charset="0"/>
        </a:defRPr>
      </a:lvl7pPr>
      <a:lvl8pPr marL="1371600" algn="l" rtl="0" eaLnBrk="1" fontAlgn="base" hangingPunct="1">
        <a:spcBef>
          <a:spcPct val="0"/>
        </a:spcBef>
        <a:spcAft>
          <a:spcPct val="0"/>
        </a:spcAft>
        <a:defRPr sz="4000" b="1">
          <a:solidFill>
            <a:schemeClr val="tx2"/>
          </a:solidFill>
          <a:latin typeface="Arial" pitchFamily="34" charset="0"/>
        </a:defRPr>
      </a:lvl8pPr>
      <a:lvl9pPr marL="1828800" algn="l" rtl="0" eaLnBrk="1" fontAlgn="base" hangingPunct="1">
        <a:spcBef>
          <a:spcPct val="0"/>
        </a:spcBef>
        <a:spcAft>
          <a:spcPct val="0"/>
        </a:spcAft>
        <a:defRPr sz="4000" b="1">
          <a:solidFill>
            <a:schemeClr val="tx2"/>
          </a:solidFill>
          <a:latin typeface="Arial" pitchFamily="34" charset="0"/>
        </a:defRPr>
      </a:lvl9pPr>
    </p:titleStyle>
    <p:bodyStyle>
      <a:lvl1pPr marL="342900" indent="-342900" algn="l" rtl="0" eaLnBrk="1" fontAlgn="base" hangingPunct="1">
        <a:spcBef>
          <a:spcPct val="20000"/>
        </a:spcBef>
        <a:spcAft>
          <a:spcPct val="0"/>
        </a:spcAft>
        <a:defRPr sz="2800">
          <a:solidFill>
            <a:schemeClr val="tx1"/>
          </a:solidFill>
          <a:latin typeface="+mn-lt"/>
          <a:ea typeface="+mn-ea"/>
          <a:cs typeface="+mn-cs"/>
        </a:defRPr>
      </a:lvl1pPr>
      <a:lvl2pPr marL="742950" indent="-285750" algn="l" rtl="0" eaLnBrk="1" fontAlgn="base" hangingPunct="1">
        <a:spcBef>
          <a:spcPct val="20000"/>
        </a:spcBef>
        <a:spcAft>
          <a:spcPct val="0"/>
        </a:spcAft>
        <a:buClr>
          <a:schemeClr val="accent2"/>
        </a:buClr>
        <a:buSzPct val="60000"/>
        <a:buFont typeface="Monotype Sorts" charset="2"/>
        <a:buChar char="n"/>
        <a:defRPr sz="2800">
          <a:solidFill>
            <a:schemeClr val="tx1"/>
          </a:solidFill>
          <a:latin typeface="+mn-lt"/>
        </a:defRPr>
      </a:lvl2pPr>
      <a:lvl3pPr marL="1085850" indent="-228600" algn="l" rtl="0" eaLnBrk="1" fontAlgn="base" hangingPunct="1">
        <a:spcBef>
          <a:spcPct val="20000"/>
        </a:spcBef>
        <a:spcAft>
          <a:spcPct val="0"/>
        </a:spcAft>
        <a:buClr>
          <a:srgbClr val="FF0000"/>
        </a:buClr>
        <a:buSzPct val="70000"/>
        <a:buFont typeface="Monotype Sorts" charset="2"/>
        <a:buChar char="l"/>
        <a:defRPr sz="2400">
          <a:solidFill>
            <a:schemeClr val="tx1"/>
          </a:solidFill>
          <a:latin typeface="+mn-lt"/>
        </a:defRPr>
      </a:lvl3pPr>
      <a:lvl4pPr marL="1428750" indent="-228600" algn="l" rtl="0" eaLnBrk="1" fontAlgn="base" hangingPunct="1">
        <a:spcBef>
          <a:spcPct val="20000"/>
        </a:spcBef>
        <a:spcAft>
          <a:spcPct val="0"/>
        </a:spcAft>
        <a:buChar char="–"/>
        <a:defRPr sz="2000">
          <a:solidFill>
            <a:schemeClr val="tx1"/>
          </a:solidFill>
          <a:latin typeface="Times New Roman" pitchFamily="18" charset="0"/>
        </a:defRPr>
      </a:lvl4pPr>
      <a:lvl5pPr marL="1771650" indent="-228600" algn="l" rtl="0" eaLnBrk="1" fontAlgn="base" hangingPunct="1">
        <a:spcBef>
          <a:spcPct val="20000"/>
        </a:spcBef>
        <a:spcAft>
          <a:spcPct val="0"/>
        </a:spcAft>
        <a:buChar char="»"/>
        <a:defRPr sz="2000">
          <a:solidFill>
            <a:schemeClr val="tx1"/>
          </a:solidFill>
          <a:latin typeface="Times New Roman" pitchFamily="18" charset="0"/>
        </a:defRPr>
      </a:lvl5pPr>
      <a:lvl6pPr marL="2228850" indent="-228600" algn="l" rtl="0" eaLnBrk="1" fontAlgn="base" hangingPunct="1">
        <a:spcBef>
          <a:spcPct val="20000"/>
        </a:spcBef>
        <a:spcAft>
          <a:spcPct val="0"/>
        </a:spcAft>
        <a:buChar char="»"/>
        <a:defRPr sz="2000">
          <a:solidFill>
            <a:schemeClr val="tx1"/>
          </a:solidFill>
          <a:latin typeface="Times New Roman" pitchFamily="18" charset="0"/>
        </a:defRPr>
      </a:lvl6pPr>
      <a:lvl7pPr marL="2686050" indent="-228600" algn="l" rtl="0" eaLnBrk="1" fontAlgn="base" hangingPunct="1">
        <a:spcBef>
          <a:spcPct val="20000"/>
        </a:spcBef>
        <a:spcAft>
          <a:spcPct val="0"/>
        </a:spcAft>
        <a:buChar char="»"/>
        <a:defRPr sz="2000">
          <a:solidFill>
            <a:schemeClr val="tx1"/>
          </a:solidFill>
          <a:latin typeface="Times New Roman" pitchFamily="18" charset="0"/>
        </a:defRPr>
      </a:lvl7pPr>
      <a:lvl8pPr marL="3143250" indent="-228600" algn="l" rtl="0" eaLnBrk="1" fontAlgn="base" hangingPunct="1">
        <a:spcBef>
          <a:spcPct val="20000"/>
        </a:spcBef>
        <a:spcAft>
          <a:spcPct val="0"/>
        </a:spcAft>
        <a:buChar char="»"/>
        <a:defRPr sz="2000">
          <a:solidFill>
            <a:schemeClr val="tx1"/>
          </a:solidFill>
          <a:latin typeface="Times New Roman" pitchFamily="18" charset="0"/>
        </a:defRPr>
      </a:lvl8pPr>
      <a:lvl9pPr marL="3600450" indent="-228600" algn="l" rtl="0" eaLnBrk="1" fontAlgn="base" hangingPunct="1">
        <a:spcBef>
          <a:spcPct val="20000"/>
        </a:spcBef>
        <a:spcAft>
          <a:spcPct val="0"/>
        </a:spcAft>
        <a:buChar char="»"/>
        <a:defRPr sz="2000">
          <a:solidFill>
            <a:schemeClr val="tx1"/>
          </a:solidFill>
          <a:latin typeface="Times New Roman" pitchFamily="18"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xml"/><Relationship Id="rId3" Type="http://schemas.openxmlformats.org/officeDocument/2006/relationships/image" Target="../media/image7.jpeg"/></Relationships>
</file>

<file path=ppt/slides/_rels/slide13.xml.rels><?xml version="1.0" encoding="UTF-8" standalone="yes"?>
<Relationships xmlns="http://schemas.openxmlformats.org/package/2006/relationships"><Relationship Id="rId3" Type="http://schemas.openxmlformats.org/officeDocument/2006/relationships/image" Target="../media/image8.jpeg"/><Relationship Id="rId4" Type="http://schemas.openxmlformats.org/officeDocument/2006/relationships/image" Target="../media/image9.jpeg"/><Relationship Id="rId1" Type="http://schemas.openxmlformats.org/officeDocument/2006/relationships/slideLayout" Target="../slideLayouts/slideLayout7.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image" Target="../media/image10.wmf"/><Relationship Id="rId4" Type="http://schemas.openxmlformats.org/officeDocument/2006/relationships/image" Target="../media/image11.wmf"/><Relationship Id="rId1" Type="http://schemas.openxmlformats.org/officeDocument/2006/relationships/slideLayout" Target="../slideLayouts/slideLayout7.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image" Target="../media/image12.wmf"/><Relationship Id="rId4" Type="http://schemas.openxmlformats.org/officeDocument/2006/relationships/image" Target="../media/image13.wmf"/><Relationship Id="rId5" Type="http://schemas.openxmlformats.org/officeDocument/2006/relationships/image" Target="../media/image14.wmf"/><Relationship Id="rId1" Type="http://schemas.openxmlformats.org/officeDocument/2006/relationships/slideLayout" Target="../slideLayouts/slideLayout7.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image" Target="../media/image15.jpeg"/><Relationship Id="rId4" Type="http://schemas.openxmlformats.org/officeDocument/2006/relationships/image" Target="../media/image16.jpeg"/><Relationship Id="rId5" Type="http://schemas.openxmlformats.org/officeDocument/2006/relationships/image" Target="../media/image17.jpeg"/><Relationship Id="rId1" Type="http://schemas.openxmlformats.org/officeDocument/2006/relationships/slideLayout" Target="../slideLayouts/slideLayout7.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image" Target="../media/image18.wmf"/><Relationship Id="rId4" Type="http://schemas.openxmlformats.org/officeDocument/2006/relationships/image" Target="../media/image19.wmf"/><Relationship Id="rId5" Type="http://schemas.openxmlformats.org/officeDocument/2006/relationships/image" Target="../media/image20.wmf"/><Relationship Id="rId1" Type="http://schemas.openxmlformats.org/officeDocument/2006/relationships/slideLayout" Target="../slideLayouts/slideLayout7.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9.xml"/><Relationship Id="rId3" Type="http://schemas.openxmlformats.org/officeDocument/2006/relationships/image" Target="../media/image21.wm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22.wmf"/><Relationship Id="rId4" Type="http://schemas.openxmlformats.org/officeDocument/2006/relationships/image" Target="../media/image23.wmf"/><Relationship Id="rId5" Type="http://schemas.openxmlformats.org/officeDocument/2006/relationships/image" Target="../media/image24.wmf"/><Relationship Id="rId1" Type="http://schemas.openxmlformats.org/officeDocument/2006/relationships/slideLayout" Target="../slideLayouts/slideLayout7.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1.xml"/><Relationship Id="rId3" Type="http://schemas.openxmlformats.org/officeDocument/2006/relationships/image" Target="../media/image25.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2.xml"/><Relationship Id="rId3" Type="http://schemas.openxmlformats.org/officeDocument/2006/relationships/image" Target="../media/image26.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3.xml"/><Relationship Id="rId3" Type="http://schemas.openxmlformats.org/officeDocument/2006/relationships/image" Target="../media/image27.png"/></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image" Target="../media/image29.wmf"/><Relationship Id="rId1" Type="http://schemas.openxmlformats.org/officeDocument/2006/relationships/slideLayout" Target="../slideLayouts/slideLayout7.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5.xml"/><Relationship Id="rId3" Type="http://schemas.openxmlformats.org/officeDocument/2006/relationships/image" Target="../media/image30.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6.xml"/><Relationship Id="rId3" Type="http://schemas.openxmlformats.org/officeDocument/2006/relationships/image" Target="../media/image31.png"/></Relationships>
</file>

<file path=ppt/slides/_rels/slide27.xml.rels><?xml version="1.0" encoding="UTF-8" standalone="yes"?>
<Relationships xmlns="http://schemas.openxmlformats.org/package/2006/relationships"><Relationship Id="rId3" Type="http://schemas.openxmlformats.org/officeDocument/2006/relationships/image" Target="../media/image32.wmf"/><Relationship Id="rId4" Type="http://schemas.openxmlformats.org/officeDocument/2006/relationships/image" Target="../media/image33.wmf"/><Relationship Id="rId1" Type="http://schemas.openxmlformats.org/officeDocument/2006/relationships/slideLayout" Target="../slideLayouts/slideLayout7.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image" Target="../media/image34.wmf"/><Relationship Id="rId4" Type="http://schemas.openxmlformats.org/officeDocument/2006/relationships/image" Target="../media/image35.wmf"/><Relationship Id="rId5" Type="http://schemas.openxmlformats.org/officeDocument/2006/relationships/image" Target="../media/image36.wmf"/><Relationship Id="rId1" Type="http://schemas.openxmlformats.org/officeDocument/2006/relationships/slideLayout" Target="../slideLayouts/slideLayout7.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9.xml"/><Relationship Id="rId3" Type="http://schemas.openxmlformats.org/officeDocument/2006/relationships/image" Target="../media/image37.wm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image" Target="../media/image38.wmf"/><Relationship Id="rId4" Type="http://schemas.openxmlformats.org/officeDocument/2006/relationships/image" Target="../media/image39.png"/><Relationship Id="rId1" Type="http://schemas.openxmlformats.org/officeDocument/2006/relationships/slideLayout" Target="../slideLayouts/slideLayout7.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image" Target="../media/image40.wmf"/><Relationship Id="rId4" Type="http://schemas.openxmlformats.org/officeDocument/2006/relationships/image" Target="../media/image41.wmf"/><Relationship Id="rId1" Type="http://schemas.openxmlformats.org/officeDocument/2006/relationships/slideLayout" Target="../slideLayouts/slideLayout7.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3" Type="http://schemas.openxmlformats.org/officeDocument/2006/relationships/image" Target="../media/image42.wmf"/><Relationship Id="rId4" Type="http://schemas.openxmlformats.org/officeDocument/2006/relationships/image" Target="../media/image43.wmf"/><Relationship Id="rId5" Type="http://schemas.openxmlformats.org/officeDocument/2006/relationships/image" Target="../media/image44.wmf"/><Relationship Id="rId6" Type="http://schemas.openxmlformats.org/officeDocument/2006/relationships/image" Target="../media/image45.wmf"/><Relationship Id="rId7" Type="http://schemas.openxmlformats.org/officeDocument/2006/relationships/image" Target="../media/image46.wmf"/><Relationship Id="rId8" Type="http://schemas.openxmlformats.org/officeDocument/2006/relationships/image" Target="../media/image47.wmf"/><Relationship Id="rId9" Type="http://schemas.openxmlformats.org/officeDocument/2006/relationships/image" Target="../media/image48.wmf"/><Relationship Id="rId1" Type="http://schemas.openxmlformats.org/officeDocument/2006/relationships/slideLayout" Target="../slideLayouts/slideLayout7.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 Id="rId3" Type="http://schemas.openxmlformats.org/officeDocument/2006/relationships/image" Target="../media/image49.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8.xml"/><Relationship Id="rId3" Type="http://schemas.openxmlformats.org/officeDocument/2006/relationships/image" Target="../media/image50.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0.xml"/><Relationship Id="rId3" Type="http://schemas.openxmlformats.org/officeDocument/2006/relationships/image" Target="../media/image51.wmf"/></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1.xml"/><Relationship Id="rId3" Type="http://schemas.openxmlformats.org/officeDocument/2006/relationships/image" Target="../media/image52.wmf"/></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2.xml"/></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53.xml"/><Relationship Id="rId4" Type="http://schemas.openxmlformats.org/officeDocument/2006/relationships/oleObject" Target="../embeddings/Microsoft_Excel_97_-_2004_Worksheet1.xls"/><Relationship Id="rId5" Type="http://schemas.openxmlformats.org/officeDocument/2006/relationships/image" Target="../media/image53.emf"/><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54.jpeg"/><Relationship Id="rId4" Type="http://schemas.openxmlformats.org/officeDocument/2006/relationships/image" Target="../media/image55.jpeg"/><Relationship Id="rId1" Type="http://schemas.openxmlformats.org/officeDocument/2006/relationships/slideLayout" Target="../slideLayouts/slideLayout7.xml"/><Relationship Id="rId2" Type="http://schemas.openxmlformats.org/officeDocument/2006/relationships/notesSlide" Target="../notesSlides/notesSlide5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8.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3" Type="http://schemas.openxmlformats.org/officeDocument/2006/relationships/diagramData" Target="../diagrams/data1.xml"/><Relationship Id="rId4" Type="http://schemas.openxmlformats.org/officeDocument/2006/relationships/diagramLayout" Target="../diagrams/layout1.xml"/><Relationship Id="rId5" Type="http://schemas.openxmlformats.org/officeDocument/2006/relationships/diagramQuickStyle" Target="../diagrams/quickStyle1.xml"/><Relationship Id="rId6" Type="http://schemas.openxmlformats.org/officeDocument/2006/relationships/diagramColors" Target="../diagrams/colors1.xml"/><Relationship Id="rId7" Type="http://schemas.microsoft.com/office/2007/relationships/diagramDrawing" Target="../diagrams/drawing1.xml"/><Relationship Id="rId1" Type="http://schemas.openxmlformats.org/officeDocument/2006/relationships/slideLayout" Target="../slideLayouts/slideLayout6.xml"/><Relationship Id="rId2" Type="http://schemas.openxmlformats.org/officeDocument/2006/relationships/notesSlide" Target="../notesSlides/notesSlide60.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3.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4.xml"/></Relationships>
</file>

<file path=ppt/slides/_rels/slide65.xml.rels><?xml version="1.0" encoding="UTF-8" standalone="yes"?>
<Relationships xmlns="http://schemas.openxmlformats.org/package/2006/relationships"><Relationship Id="rId1" Type="http://schemas.openxmlformats.org/officeDocument/2006/relationships/tags" Target="../tags/tag2.xml"/><Relationship Id="rId2" Type="http://schemas.openxmlformats.org/officeDocument/2006/relationships/slideLayout" Target="../slideLayouts/slideLayout2.xml"/><Relationship Id="rId3" Type="http://schemas.openxmlformats.org/officeDocument/2006/relationships/notesSlide" Target="../notesSlides/notesSlide65.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6.xml"/><Relationship Id="rId3" Type="http://schemas.openxmlformats.org/officeDocument/2006/relationships/image" Target="../media/image56.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7.xml"/><Relationship Id="rId3" Type="http://schemas.openxmlformats.org/officeDocument/2006/relationships/slide" Target="slide33.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8.xml"/><Relationship Id="rId3" Type="http://schemas.openxmlformats.org/officeDocument/2006/relationships/image" Target="../media/image57.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9.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6.xml"/><Relationship Id="rId4" Type="http://schemas.openxmlformats.org/officeDocument/2006/relationships/notesSlide" Target="../notesSlides/notesSlide7.xml"/><Relationship Id="rId5" Type="http://schemas.openxmlformats.org/officeDocument/2006/relationships/image" Target="../media/image4.png"/><Relationship Id="rId1" Type="http://schemas.microsoft.com/office/2007/relationships/media" Target="../media/media1.mp4"/><Relationship Id="rId2" Type="http://schemas.openxmlformats.org/officeDocument/2006/relationships/video" Target="../media/media1.mp4"/></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0.xml"/><Relationship Id="rId3" Type="http://schemas.openxmlformats.org/officeDocument/2006/relationships/chart" Target="../charts/chart1.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1.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3.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4.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5.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6.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7.xml"/><Relationship Id="rId3" Type="http://schemas.openxmlformats.org/officeDocument/2006/relationships/image" Target="../media/image58.jpe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8.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0.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1.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2.xml"/><Relationship Id="rId3" Type="http://schemas.openxmlformats.org/officeDocument/2006/relationships/image" Target="../media/image59.jpe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83.xml"/><Relationship Id="rId3" Type="http://schemas.openxmlformats.org/officeDocument/2006/relationships/chart" Target="../charts/char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84.xml"/><Relationship Id="rId3" Type="http://schemas.openxmlformats.org/officeDocument/2006/relationships/chart" Target="../charts/chart3.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5.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86.xml"/></Relationships>
</file>

<file path=ppt/slides/_rels/slide87.xml.rels><?xml version="1.0" encoding="UTF-8" standalone="yes"?>
<Relationships xmlns="http://schemas.openxmlformats.org/package/2006/relationships"><Relationship Id="rId3" Type="http://schemas.openxmlformats.org/officeDocument/2006/relationships/image" Target="../media/image60.jpeg"/><Relationship Id="rId4" Type="http://schemas.openxmlformats.org/officeDocument/2006/relationships/image" Target="../media/image61.jpeg"/><Relationship Id="rId5" Type="http://schemas.openxmlformats.org/officeDocument/2006/relationships/image" Target="../media/image62.jpeg"/><Relationship Id="rId1" Type="http://schemas.openxmlformats.org/officeDocument/2006/relationships/slideLayout" Target="../slideLayouts/slideLayout6.xml"/><Relationship Id="rId2" Type="http://schemas.openxmlformats.org/officeDocument/2006/relationships/notesSlide" Target="../notesSlides/notesSlide87.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88.xml"/><Relationship Id="rId3" Type="http://schemas.openxmlformats.org/officeDocument/2006/relationships/image" Target="../media/image63.jpe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9.xml"/></Relationships>
</file>

<file path=ppt/slides/_rels/slide9.xml.rels><?xml version="1.0" encoding="UTF-8" standalone="yes"?>
<Relationships xmlns="http://schemas.openxmlformats.org/package/2006/relationships"><Relationship Id="rId3" Type="http://schemas.openxmlformats.org/officeDocument/2006/relationships/image" Target="../media/image5.wmf"/><Relationship Id="rId4" Type="http://schemas.openxmlformats.org/officeDocument/2006/relationships/image" Target="../media/image6.wmf"/><Relationship Id="rId1" Type="http://schemas.openxmlformats.org/officeDocument/2006/relationships/slideLayout" Target="../slideLayouts/slideLayout7.xml"/><Relationship Id="rId2" Type="http://schemas.openxmlformats.org/officeDocument/2006/relationships/notesSlide" Target="../notesSlides/notesSlide9.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90.xml"/><Relationship Id="rId3" Type="http://schemas.openxmlformats.org/officeDocument/2006/relationships/image" Target="../media/image64.jpe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91.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3.xml"/><Relationship Id="rId3" Type="http://schemas.openxmlformats.org/officeDocument/2006/relationships/image" Target="../media/image65.wmf"/></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4.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5.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6.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3" name="Picture 1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55723" cy="281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386" name="Rectangle 2"/>
          <p:cNvSpPr>
            <a:spLocks noGrp="1" noChangeArrowheads="1"/>
          </p:cNvSpPr>
          <p:nvPr>
            <p:ph type="title"/>
          </p:nvPr>
        </p:nvSpPr>
        <p:spPr>
          <a:xfrm>
            <a:off x="997706" y="3048000"/>
            <a:ext cx="7003294" cy="990600"/>
          </a:xfrm>
        </p:spPr>
        <p:txBody>
          <a:bodyPr/>
          <a:lstStyle/>
          <a:p>
            <a:pPr algn="ctr"/>
            <a:r>
              <a:rPr lang="en-US" dirty="0" smtClean="0">
                <a:solidFill>
                  <a:schemeClr val="tx1"/>
                </a:solidFill>
              </a:rPr>
              <a:t>BOC 2011 </a:t>
            </a:r>
            <a:br>
              <a:rPr lang="en-US" dirty="0" smtClean="0">
                <a:solidFill>
                  <a:schemeClr val="tx1"/>
                </a:solidFill>
              </a:rPr>
            </a:br>
            <a:r>
              <a:rPr lang="en-US" dirty="0" smtClean="0"/>
              <a:t>Motors in Facilities</a:t>
            </a:r>
            <a:br>
              <a:rPr lang="en-US" dirty="0" smtClean="0"/>
            </a:br>
            <a:r>
              <a:rPr lang="en-US" sz="2000" dirty="0" smtClean="0"/>
              <a:t>Edition 1.00</a:t>
            </a:r>
            <a:endParaRPr lang="en-US" sz="1800" dirty="0" smtClean="0">
              <a:solidFill>
                <a:schemeClr val="tx1"/>
              </a:solidFill>
            </a:endParaRPr>
          </a:p>
        </p:txBody>
      </p:sp>
      <p:sp>
        <p:nvSpPr>
          <p:cNvPr id="3" name="Rectangle 2"/>
          <p:cNvSpPr/>
          <p:nvPr/>
        </p:nvSpPr>
        <p:spPr>
          <a:xfrm>
            <a:off x="1066800" y="4648200"/>
            <a:ext cx="7239000" cy="1938992"/>
          </a:xfrm>
          <a:prstGeom prst="rect">
            <a:avLst/>
          </a:prstGeom>
        </p:spPr>
        <p:txBody>
          <a:bodyPr wrap="square">
            <a:spAutoFit/>
          </a:bodyPr>
          <a:lstStyle/>
          <a:p>
            <a:pPr algn="ctr">
              <a:defRPr/>
            </a:pPr>
            <a:r>
              <a:rPr lang="en-US" b="1" kern="0" dirty="0">
                <a:solidFill>
                  <a:schemeClr val="tx2"/>
                </a:solidFill>
                <a:latin typeface="+mj-lt"/>
                <a:cs typeface="ＭＳ Ｐゴシック" pitchFamily="48" charset="-128"/>
              </a:rPr>
              <a:t>Month Day, Year</a:t>
            </a:r>
            <a:br>
              <a:rPr lang="en-US" b="1" kern="0" dirty="0">
                <a:solidFill>
                  <a:schemeClr val="tx2"/>
                </a:solidFill>
                <a:latin typeface="+mj-lt"/>
                <a:cs typeface="ＭＳ Ｐゴシック" pitchFamily="48" charset="-128"/>
              </a:rPr>
            </a:br>
            <a:r>
              <a:rPr lang="en-US" b="1" kern="0" dirty="0">
                <a:solidFill>
                  <a:schemeClr val="tx2"/>
                </a:solidFill>
                <a:latin typeface="+mj-lt"/>
                <a:cs typeface="ＭＳ Ｐゴシック" pitchFamily="48" charset="-128"/>
              </a:rPr>
              <a:t>Instructor Name, Position</a:t>
            </a:r>
          </a:p>
          <a:p>
            <a:pPr algn="ctr">
              <a:defRPr/>
            </a:pPr>
            <a:r>
              <a:rPr lang="en-US" b="1" kern="0" dirty="0">
                <a:solidFill>
                  <a:schemeClr val="tx2"/>
                </a:solidFill>
                <a:latin typeface="+mj-lt"/>
                <a:cs typeface="ＭＳ Ｐゴシック" pitchFamily="48" charset="-128"/>
              </a:rPr>
              <a:t>Instructor Company</a:t>
            </a:r>
          </a:p>
          <a:p>
            <a:pPr algn="ctr">
              <a:defRPr/>
            </a:pPr>
            <a:r>
              <a:rPr lang="en-US" b="1" kern="0" dirty="0">
                <a:solidFill>
                  <a:schemeClr val="tx2"/>
                </a:solidFill>
                <a:latin typeface="+mj-lt"/>
                <a:cs typeface="ＭＳ Ｐゴシック" pitchFamily="48" charset="-128"/>
              </a:rPr>
              <a:t>Phone</a:t>
            </a:r>
            <a:br>
              <a:rPr lang="en-US" b="1" kern="0" dirty="0">
                <a:solidFill>
                  <a:schemeClr val="tx2"/>
                </a:solidFill>
                <a:latin typeface="+mj-lt"/>
                <a:cs typeface="ＭＳ Ｐゴシック" pitchFamily="48" charset="-128"/>
              </a:rPr>
            </a:br>
            <a:r>
              <a:rPr lang="en-US" b="1" kern="0" dirty="0">
                <a:solidFill>
                  <a:schemeClr val="tx2"/>
                </a:solidFill>
                <a:latin typeface="+mj-lt"/>
                <a:cs typeface="ＭＳ Ｐゴシック" pitchFamily="48" charset="-128"/>
              </a:rPr>
              <a:t>Name@email.com</a:t>
            </a:r>
          </a:p>
        </p:txBody>
      </p:sp>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304800" y="228600"/>
            <a:ext cx="6629400" cy="990600"/>
          </a:xfrm>
        </p:spPr>
        <p:txBody>
          <a:bodyPr/>
          <a:lstStyle/>
          <a:p>
            <a:pPr eaLnBrk="1" hangingPunct="1"/>
            <a:r>
              <a:rPr lang="en-US" sz="3600" dirty="0" smtClean="0">
                <a:solidFill>
                  <a:schemeClr val="tx1"/>
                </a:solidFill>
              </a:rPr>
              <a:t>Ohm’s Law: </a:t>
            </a:r>
            <a:br>
              <a:rPr lang="en-US" sz="3600" dirty="0" smtClean="0">
                <a:solidFill>
                  <a:schemeClr val="tx1"/>
                </a:solidFill>
              </a:rPr>
            </a:br>
            <a:r>
              <a:rPr lang="en-US" sz="2800" dirty="0" smtClean="0">
                <a:solidFill>
                  <a:schemeClr val="tx1"/>
                </a:solidFill>
              </a:rPr>
              <a:t>Voltage = Resistance x Current</a:t>
            </a:r>
          </a:p>
        </p:txBody>
      </p:sp>
      <p:sp>
        <p:nvSpPr>
          <p:cNvPr id="9219" name="Line 3"/>
          <p:cNvSpPr>
            <a:spLocks noChangeShapeType="1"/>
          </p:cNvSpPr>
          <p:nvPr/>
        </p:nvSpPr>
        <p:spPr bwMode="auto">
          <a:xfrm flipV="1">
            <a:off x="533400" y="4572000"/>
            <a:ext cx="2971800" cy="83820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sp>
        <p:nvSpPr>
          <p:cNvPr id="9220" name="AutoShape 4"/>
          <p:cNvSpPr>
            <a:spLocks noChangeArrowheads="1"/>
          </p:cNvSpPr>
          <p:nvPr/>
        </p:nvSpPr>
        <p:spPr bwMode="auto">
          <a:xfrm>
            <a:off x="1905000" y="4876800"/>
            <a:ext cx="1295400" cy="457200"/>
          </a:xfrm>
          <a:prstGeom prst="triangle">
            <a:avLst>
              <a:gd name="adj" fmla="val 50000"/>
            </a:avLst>
          </a:prstGeom>
          <a:solidFill>
            <a:schemeClr val="bg2"/>
          </a:solidFill>
          <a:ln w="9525">
            <a:solidFill>
              <a:schemeClr val="tx1"/>
            </a:solidFill>
            <a:miter lim="800000"/>
            <a:headEnd/>
            <a:tailEnd/>
          </a:ln>
        </p:spPr>
        <p:txBody>
          <a:bodyPr wrap="none" anchor="ctr"/>
          <a:lstStyle/>
          <a:p>
            <a:endParaRPr lang="en-US">
              <a:solidFill>
                <a:srgbClr val="000000"/>
              </a:solidFill>
            </a:endParaRPr>
          </a:p>
        </p:txBody>
      </p:sp>
      <p:sp>
        <p:nvSpPr>
          <p:cNvPr id="9221" name="AutoShape 7"/>
          <p:cNvSpPr>
            <a:spLocks noChangeArrowheads="1"/>
          </p:cNvSpPr>
          <p:nvPr/>
        </p:nvSpPr>
        <p:spPr bwMode="auto">
          <a:xfrm>
            <a:off x="762000" y="4343400"/>
            <a:ext cx="304800" cy="609600"/>
          </a:xfrm>
          <a:prstGeom prst="downArrow">
            <a:avLst>
              <a:gd name="adj1" fmla="val 50000"/>
              <a:gd name="adj2" fmla="val 50000"/>
            </a:avLst>
          </a:prstGeom>
          <a:solidFill>
            <a:schemeClr val="accent2"/>
          </a:solidFill>
          <a:ln w="9525">
            <a:solidFill>
              <a:schemeClr val="tx1"/>
            </a:solidFill>
            <a:miter lim="800000"/>
            <a:headEnd/>
            <a:tailEnd/>
          </a:ln>
        </p:spPr>
        <p:txBody>
          <a:bodyPr wrap="none" anchor="ctr"/>
          <a:lstStyle/>
          <a:p>
            <a:endParaRPr lang="en-US">
              <a:solidFill>
                <a:srgbClr val="000000"/>
              </a:solidFill>
            </a:endParaRPr>
          </a:p>
        </p:txBody>
      </p:sp>
      <p:sp>
        <p:nvSpPr>
          <p:cNvPr id="9222" name="Line 8"/>
          <p:cNvSpPr>
            <a:spLocks noChangeShapeType="1"/>
          </p:cNvSpPr>
          <p:nvPr/>
        </p:nvSpPr>
        <p:spPr bwMode="auto">
          <a:xfrm flipV="1">
            <a:off x="2133600" y="2562225"/>
            <a:ext cx="4572000" cy="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sp>
        <p:nvSpPr>
          <p:cNvPr id="9223" name="AutoShape 10"/>
          <p:cNvSpPr>
            <a:spLocks noChangeArrowheads="1"/>
          </p:cNvSpPr>
          <p:nvPr/>
        </p:nvSpPr>
        <p:spPr bwMode="auto">
          <a:xfrm>
            <a:off x="3276600" y="4724400"/>
            <a:ext cx="304800" cy="609600"/>
          </a:xfrm>
          <a:prstGeom prst="upArrow">
            <a:avLst>
              <a:gd name="adj1" fmla="val 50000"/>
              <a:gd name="adj2" fmla="val 50000"/>
            </a:avLst>
          </a:prstGeom>
          <a:solidFill>
            <a:schemeClr val="accent2"/>
          </a:solidFill>
          <a:ln w="9525">
            <a:solidFill>
              <a:schemeClr val="tx1"/>
            </a:solidFill>
            <a:miter lim="800000"/>
            <a:headEnd/>
            <a:tailEnd/>
          </a:ln>
        </p:spPr>
        <p:txBody>
          <a:bodyPr wrap="none" anchor="ctr"/>
          <a:lstStyle/>
          <a:p>
            <a:endParaRPr lang="en-US">
              <a:solidFill>
                <a:srgbClr val="000000"/>
              </a:solidFill>
            </a:endParaRPr>
          </a:p>
        </p:txBody>
      </p:sp>
      <p:sp>
        <p:nvSpPr>
          <p:cNvPr id="9224" name="AutoShape 11"/>
          <p:cNvSpPr>
            <a:spLocks noChangeArrowheads="1"/>
          </p:cNvSpPr>
          <p:nvPr/>
        </p:nvSpPr>
        <p:spPr bwMode="auto">
          <a:xfrm>
            <a:off x="3733800" y="2590800"/>
            <a:ext cx="1295400" cy="457200"/>
          </a:xfrm>
          <a:prstGeom prst="triangle">
            <a:avLst>
              <a:gd name="adj" fmla="val 50000"/>
            </a:avLst>
          </a:prstGeom>
          <a:solidFill>
            <a:schemeClr val="bg2"/>
          </a:solidFill>
          <a:ln w="9525">
            <a:solidFill>
              <a:schemeClr val="tx1"/>
            </a:solidFill>
            <a:miter lim="800000"/>
            <a:headEnd/>
            <a:tailEnd/>
          </a:ln>
        </p:spPr>
        <p:txBody>
          <a:bodyPr wrap="none" anchor="ctr"/>
          <a:lstStyle/>
          <a:p>
            <a:endParaRPr lang="en-US">
              <a:solidFill>
                <a:srgbClr val="000000"/>
              </a:solidFill>
            </a:endParaRPr>
          </a:p>
        </p:txBody>
      </p:sp>
      <p:sp>
        <p:nvSpPr>
          <p:cNvPr id="9225" name="Line 13"/>
          <p:cNvSpPr>
            <a:spLocks noChangeShapeType="1"/>
          </p:cNvSpPr>
          <p:nvPr/>
        </p:nvSpPr>
        <p:spPr bwMode="auto">
          <a:xfrm>
            <a:off x="5257800" y="4572000"/>
            <a:ext cx="2971800" cy="68580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sp>
        <p:nvSpPr>
          <p:cNvPr id="9226" name="AutoShape 14"/>
          <p:cNvSpPr>
            <a:spLocks noChangeArrowheads="1"/>
          </p:cNvSpPr>
          <p:nvPr/>
        </p:nvSpPr>
        <p:spPr bwMode="auto">
          <a:xfrm>
            <a:off x="5715000" y="4876800"/>
            <a:ext cx="1295400" cy="457200"/>
          </a:xfrm>
          <a:prstGeom prst="triangle">
            <a:avLst>
              <a:gd name="adj" fmla="val 50000"/>
            </a:avLst>
          </a:prstGeom>
          <a:solidFill>
            <a:schemeClr val="bg2"/>
          </a:solidFill>
          <a:ln w="9525">
            <a:solidFill>
              <a:schemeClr val="tx1"/>
            </a:solidFill>
            <a:miter lim="800000"/>
            <a:headEnd/>
            <a:tailEnd/>
          </a:ln>
        </p:spPr>
        <p:txBody>
          <a:bodyPr wrap="none" anchor="ctr"/>
          <a:lstStyle/>
          <a:p>
            <a:endParaRPr lang="en-US">
              <a:solidFill>
                <a:srgbClr val="000000"/>
              </a:solidFill>
            </a:endParaRPr>
          </a:p>
        </p:txBody>
      </p:sp>
      <p:sp>
        <p:nvSpPr>
          <p:cNvPr id="9227" name="AutoShape 17"/>
          <p:cNvSpPr>
            <a:spLocks noChangeArrowheads="1"/>
          </p:cNvSpPr>
          <p:nvPr/>
        </p:nvSpPr>
        <p:spPr bwMode="auto">
          <a:xfrm>
            <a:off x="7924800" y="4267200"/>
            <a:ext cx="304800" cy="609600"/>
          </a:xfrm>
          <a:prstGeom prst="downArrow">
            <a:avLst>
              <a:gd name="adj1" fmla="val 50000"/>
              <a:gd name="adj2" fmla="val 50000"/>
            </a:avLst>
          </a:prstGeom>
          <a:solidFill>
            <a:schemeClr val="accent2"/>
          </a:solidFill>
          <a:ln w="9525">
            <a:solidFill>
              <a:schemeClr val="tx1"/>
            </a:solidFill>
            <a:miter lim="800000"/>
            <a:headEnd/>
            <a:tailEnd/>
          </a:ln>
        </p:spPr>
        <p:txBody>
          <a:bodyPr wrap="none" anchor="ctr"/>
          <a:lstStyle/>
          <a:p>
            <a:endParaRPr lang="en-US">
              <a:solidFill>
                <a:srgbClr val="000000"/>
              </a:solidFill>
            </a:endParaRPr>
          </a:p>
        </p:txBody>
      </p:sp>
      <p:sp>
        <p:nvSpPr>
          <p:cNvPr id="9228" name="AutoShape 18"/>
          <p:cNvSpPr>
            <a:spLocks noChangeArrowheads="1"/>
          </p:cNvSpPr>
          <p:nvPr/>
        </p:nvSpPr>
        <p:spPr bwMode="auto">
          <a:xfrm>
            <a:off x="5181600" y="4724400"/>
            <a:ext cx="304800" cy="609600"/>
          </a:xfrm>
          <a:prstGeom prst="upArrow">
            <a:avLst>
              <a:gd name="adj1" fmla="val 50000"/>
              <a:gd name="adj2" fmla="val 50000"/>
            </a:avLst>
          </a:prstGeom>
          <a:solidFill>
            <a:schemeClr val="accent2"/>
          </a:solidFill>
          <a:ln w="9525">
            <a:solidFill>
              <a:schemeClr val="tx1"/>
            </a:solidFill>
            <a:miter lim="800000"/>
            <a:headEnd/>
            <a:tailEnd/>
          </a:ln>
        </p:spPr>
        <p:txBody>
          <a:bodyPr wrap="none" anchor="ctr"/>
          <a:lstStyle/>
          <a:p>
            <a:endParaRPr lang="en-US">
              <a:solidFill>
                <a:srgbClr val="000000"/>
              </a:solidFill>
            </a:endParaRPr>
          </a:p>
        </p:txBody>
      </p:sp>
      <p:sp>
        <p:nvSpPr>
          <p:cNvPr id="9229" name="AutoShape 22"/>
          <p:cNvSpPr>
            <a:spLocks noChangeArrowheads="1"/>
          </p:cNvSpPr>
          <p:nvPr/>
        </p:nvSpPr>
        <p:spPr bwMode="auto">
          <a:xfrm rot="5400000">
            <a:off x="2362200" y="5638800"/>
            <a:ext cx="304800" cy="609600"/>
          </a:xfrm>
          <a:prstGeom prst="upArrow">
            <a:avLst>
              <a:gd name="adj1" fmla="val 50000"/>
              <a:gd name="adj2" fmla="val 50000"/>
            </a:avLst>
          </a:prstGeom>
          <a:solidFill>
            <a:schemeClr val="accent2"/>
          </a:solidFill>
          <a:ln w="9525">
            <a:solidFill>
              <a:schemeClr val="tx1"/>
            </a:solidFill>
            <a:miter lim="800000"/>
            <a:headEnd/>
            <a:tailEnd/>
          </a:ln>
        </p:spPr>
        <p:txBody>
          <a:bodyPr wrap="none" anchor="ctr"/>
          <a:lstStyle/>
          <a:p>
            <a:endParaRPr lang="en-US">
              <a:solidFill>
                <a:srgbClr val="000000"/>
              </a:solidFill>
            </a:endParaRPr>
          </a:p>
        </p:txBody>
      </p:sp>
      <p:sp>
        <p:nvSpPr>
          <p:cNvPr id="9230" name="AutoShape 23"/>
          <p:cNvSpPr>
            <a:spLocks noChangeArrowheads="1"/>
          </p:cNvSpPr>
          <p:nvPr/>
        </p:nvSpPr>
        <p:spPr bwMode="auto">
          <a:xfrm rot="-5400000">
            <a:off x="6172200" y="5638800"/>
            <a:ext cx="304800" cy="609600"/>
          </a:xfrm>
          <a:prstGeom prst="upArrow">
            <a:avLst>
              <a:gd name="adj1" fmla="val 50000"/>
              <a:gd name="adj2" fmla="val 50000"/>
            </a:avLst>
          </a:prstGeom>
          <a:solidFill>
            <a:schemeClr val="accent2"/>
          </a:solidFill>
          <a:ln w="9525">
            <a:solidFill>
              <a:schemeClr val="tx1"/>
            </a:solidFill>
            <a:miter lim="800000"/>
            <a:headEnd/>
            <a:tailEnd/>
          </a:ln>
        </p:spPr>
        <p:txBody>
          <a:bodyPr wrap="none" anchor="ctr"/>
          <a:lstStyle/>
          <a:p>
            <a:endParaRPr lang="en-US">
              <a:solidFill>
                <a:srgbClr val="000000"/>
              </a:solidFill>
            </a:endParaRPr>
          </a:p>
        </p:txBody>
      </p:sp>
      <p:sp>
        <p:nvSpPr>
          <p:cNvPr id="9231" name="Text Box 27"/>
          <p:cNvSpPr txBox="1">
            <a:spLocks noChangeArrowheads="1"/>
          </p:cNvSpPr>
          <p:nvPr/>
        </p:nvSpPr>
        <p:spPr bwMode="auto">
          <a:xfrm>
            <a:off x="2162307" y="2193925"/>
            <a:ext cx="126669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r>
              <a:rPr lang="en-US" sz="1600" b="1" dirty="0" smtClean="0">
                <a:solidFill>
                  <a:srgbClr val="000000"/>
                </a:solidFill>
                <a:latin typeface="Arial" charset="0"/>
              </a:rPr>
              <a:t>Resistance</a:t>
            </a:r>
            <a:endParaRPr lang="en-US" sz="1600" b="1" dirty="0">
              <a:solidFill>
                <a:srgbClr val="000000"/>
              </a:solidFill>
              <a:latin typeface="Arial" charset="0"/>
            </a:endParaRPr>
          </a:p>
        </p:txBody>
      </p:sp>
      <p:sp>
        <p:nvSpPr>
          <p:cNvPr id="9232" name="Text Box 29"/>
          <p:cNvSpPr txBox="1">
            <a:spLocks noChangeArrowheads="1"/>
          </p:cNvSpPr>
          <p:nvPr/>
        </p:nvSpPr>
        <p:spPr bwMode="auto">
          <a:xfrm>
            <a:off x="5960660" y="2190211"/>
            <a:ext cx="75373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r>
              <a:rPr lang="en-US" sz="1600" b="1" dirty="0" smtClean="0">
                <a:solidFill>
                  <a:srgbClr val="000000"/>
                </a:solidFill>
                <a:latin typeface="Arial" charset="0"/>
              </a:rPr>
              <a:t>Amps</a:t>
            </a:r>
            <a:endParaRPr lang="en-US" sz="1600" b="1" dirty="0">
              <a:solidFill>
                <a:srgbClr val="000000"/>
              </a:solidFill>
              <a:latin typeface="Arial" charset="0"/>
            </a:endParaRPr>
          </a:p>
        </p:txBody>
      </p:sp>
      <p:sp>
        <p:nvSpPr>
          <p:cNvPr id="9233" name="Text Box 30"/>
          <p:cNvSpPr txBox="1">
            <a:spLocks noChangeArrowheads="1"/>
          </p:cNvSpPr>
          <p:nvPr/>
        </p:nvSpPr>
        <p:spPr bwMode="auto">
          <a:xfrm rot="-1042079">
            <a:off x="458487" y="4890305"/>
            <a:ext cx="126669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r>
              <a:rPr lang="en-US" sz="1600" b="1" dirty="0" smtClean="0">
                <a:solidFill>
                  <a:srgbClr val="000000"/>
                </a:solidFill>
                <a:latin typeface="Arial" charset="0"/>
              </a:rPr>
              <a:t>Resistance</a:t>
            </a:r>
            <a:endParaRPr lang="en-US" sz="1600" b="1" dirty="0">
              <a:solidFill>
                <a:srgbClr val="000000"/>
              </a:solidFill>
              <a:latin typeface="Arial" charset="0"/>
            </a:endParaRPr>
          </a:p>
        </p:txBody>
      </p:sp>
      <p:sp>
        <p:nvSpPr>
          <p:cNvPr id="9234" name="Text Box 31"/>
          <p:cNvSpPr txBox="1">
            <a:spLocks noChangeArrowheads="1"/>
          </p:cNvSpPr>
          <p:nvPr/>
        </p:nvSpPr>
        <p:spPr bwMode="auto">
          <a:xfrm rot="-992504">
            <a:off x="2748922" y="4266198"/>
            <a:ext cx="75373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r>
              <a:rPr lang="en-US" sz="1600" b="1" dirty="0" smtClean="0">
                <a:solidFill>
                  <a:srgbClr val="000000"/>
                </a:solidFill>
                <a:latin typeface="Arial" charset="0"/>
              </a:rPr>
              <a:t>Amps</a:t>
            </a:r>
            <a:endParaRPr lang="en-US" sz="1600" b="1" dirty="0">
              <a:solidFill>
                <a:srgbClr val="000000"/>
              </a:solidFill>
              <a:latin typeface="Arial" charset="0"/>
            </a:endParaRPr>
          </a:p>
        </p:txBody>
      </p:sp>
      <p:sp>
        <p:nvSpPr>
          <p:cNvPr id="9235" name="Text Box 32"/>
          <p:cNvSpPr txBox="1">
            <a:spLocks noChangeArrowheads="1"/>
          </p:cNvSpPr>
          <p:nvPr/>
        </p:nvSpPr>
        <p:spPr bwMode="auto">
          <a:xfrm rot="620538">
            <a:off x="5342377" y="4294444"/>
            <a:ext cx="126669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r>
              <a:rPr lang="en-US" sz="1600" b="1" dirty="0" smtClean="0">
                <a:solidFill>
                  <a:srgbClr val="000000"/>
                </a:solidFill>
                <a:latin typeface="Arial" charset="0"/>
              </a:rPr>
              <a:t>Resistance</a:t>
            </a:r>
            <a:endParaRPr lang="en-US" sz="1600" b="1" dirty="0">
              <a:solidFill>
                <a:srgbClr val="000000"/>
              </a:solidFill>
              <a:latin typeface="Arial" charset="0"/>
            </a:endParaRPr>
          </a:p>
        </p:txBody>
      </p:sp>
      <p:sp>
        <p:nvSpPr>
          <p:cNvPr id="9236" name="Text Box 33"/>
          <p:cNvSpPr txBox="1">
            <a:spLocks noChangeArrowheads="1"/>
          </p:cNvSpPr>
          <p:nvPr/>
        </p:nvSpPr>
        <p:spPr bwMode="auto">
          <a:xfrm rot="847871">
            <a:off x="7625722" y="4844048"/>
            <a:ext cx="75373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r>
              <a:rPr lang="en-US" sz="1600" b="1" dirty="0" smtClean="0">
                <a:solidFill>
                  <a:srgbClr val="000000"/>
                </a:solidFill>
                <a:latin typeface="Arial" charset="0"/>
              </a:rPr>
              <a:t>Amps</a:t>
            </a:r>
            <a:endParaRPr lang="en-US" sz="1600" b="1" dirty="0">
              <a:solidFill>
                <a:srgbClr val="000000"/>
              </a:solidFill>
              <a:latin typeface="Arial" charset="0"/>
            </a:endParaRPr>
          </a:p>
        </p:txBody>
      </p:sp>
      <p:sp>
        <p:nvSpPr>
          <p:cNvPr id="9237" name="Text Box 34"/>
          <p:cNvSpPr txBox="1">
            <a:spLocks noChangeArrowheads="1"/>
          </p:cNvSpPr>
          <p:nvPr/>
        </p:nvSpPr>
        <p:spPr bwMode="auto">
          <a:xfrm>
            <a:off x="3756479" y="3119735"/>
            <a:ext cx="127272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r>
              <a:rPr lang="en-US" b="1" dirty="0" smtClean="0">
                <a:solidFill>
                  <a:srgbClr val="000000"/>
                </a:solidFill>
                <a:latin typeface="Arial"/>
              </a:rPr>
              <a:t>Voltage</a:t>
            </a:r>
            <a:endParaRPr lang="en-US" b="1" dirty="0">
              <a:solidFill>
                <a:srgbClr val="000000"/>
              </a:solidFill>
              <a:latin typeface="Arial"/>
            </a:endParaRPr>
          </a:p>
        </p:txBody>
      </p:sp>
      <p:sp>
        <p:nvSpPr>
          <p:cNvPr id="9238" name="Text Box 35"/>
          <p:cNvSpPr txBox="1">
            <a:spLocks noChangeArrowheads="1"/>
          </p:cNvSpPr>
          <p:nvPr/>
        </p:nvSpPr>
        <p:spPr bwMode="auto">
          <a:xfrm>
            <a:off x="5688239" y="5405735"/>
            <a:ext cx="127272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r>
              <a:rPr lang="en-US" b="1" dirty="0" smtClean="0">
                <a:solidFill>
                  <a:srgbClr val="000000"/>
                </a:solidFill>
                <a:latin typeface="Arial"/>
              </a:rPr>
              <a:t>Voltage</a:t>
            </a:r>
            <a:endParaRPr lang="en-US" b="1" dirty="0">
              <a:solidFill>
                <a:srgbClr val="000000"/>
              </a:solidFill>
              <a:latin typeface="Arial"/>
            </a:endParaRPr>
          </a:p>
        </p:txBody>
      </p:sp>
      <p:sp>
        <p:nvSpPr>
          <p:cNvPr id="9239" name="Text Box 36"/>
          <p:cNvSpPr txBox="1">
            <a:spLocks noChangeArrowheads="1"/>
          </p:cNvSpPr>
          <p:nvPr/>
        </p:nvSpPr>
        <p:spPr bwMode="auto">
          <a:xfrm>
            <a:off x="1905000" y="5329535"/>
            <a:ext cx="127272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r>
              <a:rPr lang="en-US" b="1" dirty="0" smtClean="0">
                <a:solidFill>
                  <a:srgbClr val="000000"/>
                </a:solidFill>
                <a:latin typeface="Arial"/>
              </a:rPr>
              <a:t>Voltage</a:t>
            </a:r>
            <a:endParaRPr lang="en-US" b="1" dirty="0">
              <a:solidFill>
                <a:srgbClr val="000000"/>
              </a:solidFill>
              <a:latin typeface="Arial"/>
            </a:endParaRPr>
          </a:p>
        </p:txBody>
      </p:sp>
    </p:spTree>
    <p:extLst>
      <p:ext uri="{BB962C8B-B14F-4D97-AF65-F5344CB8AC3E}">
        <p14:creationId xmlns:p14="http://schemas.microsoft.com/office/powerpoint/2010/main" val="2512617744"/>
      </p:ext>
    </p:extLst>
  </p:cSld>
  <p:clrMapOvr>
    <a:masterClrMapping/>
  </p:clrMapOvr>
  <p:transition>
    <p:wipe dir="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304800" y="228600"/>
            <a:ext cx="6629400" cy="990600"/>
          </a:xfrm>
        </p:spPr>
        <p:txBody>
          <a:bodyPr/>
          <a:lstStyle/>
          <a:p>
            <a:pPr eaLnBrk="1" hangingPunct="1"/>
            <a:r>
              <a:rPr lang="en-US" sz="3600" dirty="0" smtClean="0">
                <a:solidFill>
                  <a:schemeClr val="tx1"/>
                </a:solidFill>
              </a:rPr>
              <a:t>Ohm’s Law: </a:t>
            </a:r>
            <a:br>
              <a:rPr lang="en-US" sz="3600" dirty="0" smtClean="0">
                <a:solidFill>
                  <a:schemeClr val="tx1"/>
                </a:solidFill>
              </a:rPr>
            </a:br>
            <a:r>
              <a:rPr lang="en-US" sz="3600" dirty="0" smtClean="0">
                <a:solidFill>
                  <a:schemeClr val="tx1"/>
                </a:solidFill>
              </a:rPr>
              <a:t>Resistance versus Induction</a:t>
            </a:r>
          </a:p>
        </p:txBody>
      </p:sp>
      <p:sp>
        <p:nvSpPr>
          <p:cNvPr id="9222" name="Line 8"/>
          <p:cNvSpPr>
            <a:spLocks noChangeShapeType="1"/>
          </p:cNvSpPr>
          <p:nvPr/>
        </p:nvSpPr>
        <p:spPr bwMode="auto">
          <a:xfrm flipV="1">
            <a:off x="2224087" y="2197100"/>
            <a:ext cx="4572000" cy="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224" name="AutoShape 11"/>
          <p:cNvSpPr>
            <a:spLocks noChangeArrowheads="1"/>
          </p:cNvSpPr>
          <p:nvPr/>
        </p:nvSpPr>
        <p:spPr bwMode="auto">
          <a:xfrm>
            <a:off x="3824287" y="2225675"/>
            <a:ext cx="1295400" cy="457200"/>
          </a:xfrm>
          <a:prstGeom prst="triangle">
            <a:avLst>
              <a:gd name="adj" fmla="val 50000"/>
            </a:avLst>
          </a:prstGeom>
          <a:solidFill>
            <a:schemeClr val="bg2"/>
          </a:solidFill>
          <a:ln w="9525">
            <a:solidFill>
              <a:schemeClr val="tx1"/>
            </a:solidFill>
            <a:miter lim="800000"/>
            <a:headEnd/>
            <a:tailEnd/>
          </a:ln>
        </p:spPr>
        <p:txBody>
          <a:bodyPr wrap="none" anchor="ctr"/>
          <a:lstStyle/>
          <a:p>
            <a:endParaRPr lang="en-US"/>
          </a:p>
        </p:txBody>
      </p:sp>
      <p:sp>
        <p:nvSpPr>
          <p:cNvPr id="9231" name="Text Box 27"/>
          <p:cNvSpPr txBox="1">
            <a:spLocks noChangeArrowheads="1"/>
          </p:cNvSpPr>
          <p:nvPr/>
        </p:nvSpPr>
        <p:spPr bwMode="auto">
          <a:xfrm>
            <a:off x="2133600" y="1851025"/>
            <a:ext cx="153920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r>
              <a:rPr lang="en-US" sz="2000" b="1" dirty="0" smtClean="0">
                <a:latin typeface="Arial" charset="0"/>
              </a:rPr>
              <a:t>Resistance</a:t>
            </a:r>
            <a:endParaRPr lang="en-US" sz="2000" b="1" dirty="0">
              <a:latin typeface="Arial" charset="0"/>
            </a:endParaRPr>
          </a:p>
        </p:txBody>
      </p:sp>
      <p:sp>
        <p:nvSpPr>
          <p:cNvPr id="9232" name="Text Box 29"/>
          <p:cNvSpPr txBox="1">
            <a:spLocks noChangeArrowheads="1"/>
          </p:cNvSpPr>
          <p:nvPr/>
        </p:nvSpPr>
        <p:spPr bwMode="auto">
          <a:xfrm>
            <a:off x="5942012" y="1828800"/>
            <a:ext cx="898003" cy="40011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r>
              <a:rPr lang="en-US" sz="2000" b="1" dirty="0" smtClean="0">
                <a:solidFill>
                  <a:schemeClr val="accent5">
                    <a:lumMod val="50000"/>
                  </a:schemeClr>
                </a:solidFill>
                <a:latin typeface="Arial" charset="0"/>
              </a:rPr>
              <a:t>Amps</a:t>
            </a:r>
            <a:endParaRPr lang="en-US" sz="2000" b="1" dirty="0">
              <a:solidFill>
                <a:schemeClr val="accent5">
                  <a:lumMod val="50000"/>
                </a:schemeClr>
              </a:solidFill>
              <a:latin typeface="Arial" charset="0"/>
            </a:endParaRPr>
          </a:p>
        </p:txBody>
      </p:sp>
      <p:sp>
        <p:nvSpPr>
          <p:cNvPr id="9237" name="Text Box 34"/>
          <p:cNvSpPr txBox="1">
            <a:spLocks noChangeArrowheads="1"/>
          </p:cNvSpPr>
          <p:nvPr/>
        </p:nvSpPr>
        <p:spPr bwMode="auto">
          <a:xfrm>
            <a:off x="3886200" y="2754610"/>
            <a:ext cx="127272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r>
              <a:rPr lang="en-US" b="1" dirty="0" smtClean="0">
                <a:latin typeface="+mj-lt"/>
              </a:rPr>
              <a:t>Voltage</a:t>
            </a:r>
            <a:endParaRPr lang="en-US" b="1" dirty="0">
              <a:latin typeface="+mj-lt"/>
            </a:endParaRPr>
          </a:p>
        </p:txBody>
      </p:sp>
      <p:sp>
        <p:nvSpPr>
          <p:cNvPr id="24" name="Line 8"/>
          <p:cNvSpPr>
            <a:spLocks noChangeShapeType="1"/>
          </p:cNvSpPr>
          <p:nvPr/>
        </p:nvSpPr>
        <p:spPr bwMode="auto">
          <a:xfrm flipV="1">
            <a:off x="2286000" y="5076825"/>
            <a:ext cx="4572000" cy="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 name="AutoShape 11"/>
          <p:cNvSpPr>
            <a:spLocks noChangeArrowheads="1"/>
          </p:cNvSpPr>
          <p:nvPr/>
        </p:nvSpPr>
        <p:spPr bwMode="auto">
          <a:xfrm>
            <a:off x="3886200" y="5105400"/>
            <a:ext cx="1295400" cy="457200"/>
          </a:xfrm>
          <a:prstGeom prst="triangle">
            <a:avLst>
              <a:gd name="adj" fmla="val 50000"/>
            </a:avLst>
          </a:prstGeom>
          <a:solidFill>
            <a:schemeClr val="bg2"/>
          </a:solidFill>
          <a:ln w="9525">
            <a:solidFill>
              <a:schemeClr val="tx1"/>
            </a:solidFill>
            <a:miter lim="800000"/>
            <a:headEnd/>
            <a:tailEnd/>
          </a:ln>
        </p:spPr>
        <p:txBody>
          <a:bodyPr wrap="none" anchor="ctr"/>
          <a:lstStyle/>
          <a:p>
            <a:endParaRPr lang="en-US"/>
          </a:p>
        </p:txBody>
      </p:sp>
      <p:sp>
        <p:nvSpPr>
          <p:cNvPr id="26" name="Text Box 27"/>
          <p:cNvSpPr txBox="1">
            <a:spLocks noChangeArrowheads="1"/>
          </p:cNvSpPr>
          <p:nvPr/>
        </p:nvSpPr>
        <p:spPr bwMode="auto">
          <a:xfrm>
            <a:off x="2195513" y="4730750"/>
            <a:ext cx="109215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r>
              <a:rPr lang="en-US" sz="2000" b="1" dirty="0">
                <a:solidFill>
                  <a:srgbClr val="0000FF"/>
                </a:solidFill>
                <a:latin typeface="Arial" charset="0"/>
              </a:rPr>
              <a:t>Voltage</a:t>
            </a:r>
          </a:p>
        </p:txBody>
      </p:sp>
      <p:sp>
        <p:nvSpPr>
          <p:cNvPr id="27" name="Text Box 29"/>
          <p:cNvSpPr txBox="1">
            <a:spLocks noChangeArrowheads="1"/>
          </p:cNvSpPr>
          <p:nvPr/>
        </p:nvSpPr>
        <p:spPr bwMode="auto">
          <a:xfrm>
            <a:off x="6003925" y="4708525"/>
            <a:ext cx="89800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r>
              <a:rPr lang="en-US" sz="2000" b="1" dirty="0" smtClean="0">
                <a:solidFill>
                  <a:schemeClr val="accent5">
                    <a:lumMod val="50000"/>
                  </a:schemeClr>
                </a:solidFill>
                <a:latin typeface="Arial" charset="0"/>
              </a:rPr>
              <a:t>Amps</a:t>
            </a:r>
            <a:endParaRPr lang="en-US" sz="2000" b="1" dirty="0">
              <a:solidFill>
                <a:schemeClr val="accent5">
                  <a:lumMod val="50000"/>
                </a:schemeClr>
              </a:solidFill>
              <a:latin typeface="Arial" charset="0"/>
            </a:endParaRPr>
          </a:p>
        </p:txBody>
      </p:sp>
      <p:sp>
        <p:nvSpPr>
          <p:cNvPr id="28" name="Text Box 34"/>
          <p:cNvSpPr txBox="1">
            <a:spLocks noChangeArrowheads="1"/>
          </p:cNvSpPr>
          <p:nvPr/>
        </p:nvSpPr>
        <p:spPr bwMode="auto">
          <a:xfrm>
            <a:off x="3657600" y="5634335"/>
            <a:ext cx="181171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r>
              <a:rPr lang="en-US" b="1" dirty="0">
                <a:solidFill>
                  <a:srgbClr val="0000FF"/>
                </a:solidFill>
                <a:latin typeface="+mj-lt"/>
              </a:rPr>
              <a:t>Resistance</a:t>
            </a:r>
          </a:p>
        </p:txBody>
      </p:sp>
      <p:sp>
        <p:nvSpPr>
          <p:cNvPr id="31" name="TextBox 30"/>
          <p:cNvSpPr txBox="1"/>
          <p:nvPr/>
        </p:nvSpPr>
        <p:spPr>
          <a:xfrm>
            <a:off x="1351581" y="3348334"/>
            <a:ext cx="6896440" cy="461665"/>
          </a:xfrm>
          <a:prstGeom prst="rect">
            <a:avLst/>
          </a:prstGeom>
          <a:noFill/>
        </p:spPr>
        <p:txBody>
          <a:bodyPr wrap="none" rtlCol="0">
            <a:spAutoFit/>
          </a:bodyPr>
          <a:lstStyle/>
          <a:p>
            <a:r>
              <a:rPr lang="en-US" sz="2400" dirty="0" smtClean="0">
                <a:latin typeface="+mj-lt"/>
              </a:rPr>
              <a:t>Figure 1. DC and/or resistive seesaw relationship</a:t>
            </a:r>
            <a:endParaRPr lang="en-US" sz="2400" dirty="0">
              <a:latin typeface="+mj-lt"/>
            </a:endParaRPr>
          </a:p>
        </p:txBody>
      </p:sp>
      <p:sp>
        <p:nvSpPr>
          <p:cNvPr id="32" name="TextBox 31"/>
          <p:cNvSpPr txBox="1"/>
          <p:nvPr/>
        </p:nvSpPr>
        <p:spPr>
          <a:xfrm>
            <a:off x="1831987" y="6096000"/>
            <a:ext cx="5989781" cy="461665"/>
          </a:xfrm>
          <a:prstGeom prst="rect">
            <a:avLst/>
          </a:prstGeom>
          <a:noFill/>
        </p:spPr>
        <p:txBody>
          <a:bodyPr wrap="none" rtlCol="0">
            <a:spAutoFit/>
          </a:bodyPr>
          <a:lstStyle/>
          <a:p>
            <a:r>
              <a:rPr lang="en-US" sz="2400" dirty="0" smtClean="0">
                <a:latin typeface="+mj-lt"/>
              </a:rPr>
              <a:t>Figure 2. AC inductive seesaw relationship</a:t>
            </a:r>
            <a:endParaRPr lang="en-US" sz="2400" dirty="0">
              <a:latin typeface="+mj-lt"/>
            </a:endParaRPr>
          </a:p>
        </p:txBody>
      </p:sp>
      <p:cxnSp>
        <p:nvCxnSpPr>
          <p:cNvPr id="5" name="Straight Connector 4"/>
          <p:cNvCxnSpPr/>
          <p:nvPr/>
        </p:nvCxnSpPr>
        <p:spPr bwMode="auto">
          <a:xfrm>
            <a:off x="1219200" y="4191000"/>
            <a:ext cx="6858000" cy="0"/>
          </a:xfrm>
          <a:prstGeom prst="line">
            <a:avLst/>
          </a:prstGeom>
          <a:solidFill>
            <a:schemeClr val="accent1"/>
          </a:solidFill>
          <a:ln w="28575" cap="flat" cmpd="sng" algn="ctr">
            <a:solidFill>
              <a:srgbClr val="FFC000"/>
            </a:solidFill>
            <a:prstDash val="dashDot"/>
            <a:round/>
            <a:headEnd type="none" w="med" len="med"/>
            <a:tailEnd type="none" w="med" len="med"/>
          </a:ln>
          <a:effectLst/>
        </p:spPr>
      </p:cxnSp>
    </p:spTree>
    <p:extLst>
      <p:ext uri="{BB962C8B-B14F-4D97-AF65-F5344CB8AC3E}">
        <p14:creationId xmlns:p14="http://schemas.microsoft.com/office/powerpoint/2010/main" val="1248584220"/>
      </p:ext>
    </p:extLst>
  </p:cSld>
  <p:clrMapOvr>
    <a:masterClrMapping/>
  </p:clrMapOvr>
  <p:transition>
    <p:wipe dir="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ext Box 1026"/>
          <p:cNvSpPr txBox="1">
            <a:spLocks noChangeArrowheads="1"/>
          </p:cNvSpPr>
          <p:nvPr/>
        </p:nvSpPr>
        <p:spPr bwMode="auto">
          <a:xfrm>
            <a:off x="304800" y="457200"/>
            <a:ext cx="6179897" cy="66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lnSpc>
                <a:spcPct val="85000"/>
              </a:lnSpc>
            </a:pPr>
            <a:r>
              <a:rPr lang="en-US" sz="4400" b="1" dirty="0">
                <a:latin typeface="Arial" charset="0"/>
              </a:rPr>
              <a:t>Electrical Field Forces</a:t>
            </a:r>
          </a:p>
        </p:txBody>
      </p:sp>
      <p:sp>
        <p:nvSpPr>
          <p:cNvPr id="10243" name="AutoShape 4"/>
          <p:cNvSpPr>
            <a:spLocks noChangeArrowheads="1"/>
          </p:cNvSpPr>
          <p:nvPr/>
        </p:nvSpPr>
        <p:spPr bwMode="auto">
          <a:xfrm>
            <a:off x="2971800" y="5100638"/>
            <a:ext cx="457200" cy="533400"/>
          </a:xfrm>
          <a:custGeom>
            <a:avLst/>
            <a:gdLst>
              <a:gd name="T0" fmla="*/ 2147483647 w 21600"/>
              <a:gd name="T1" fmla="*/ 0 h 21600"/>
              <a:gd name="T2" fmla="*/ 2147483647 w 21600"/>
              <a:gd name="T3" fmla="*/ 2147483647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2147483647 w 21600"/>
              <a:gd name="T13" fmla="*/ 2147483647 h 21600"/>
              <a:gd name="T14" fmla="*/ 2147483647 w 21600"/>
              <a:gd name="T15" fmla="*/ 2147483647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chemeClr val="bg1"/>
          </a:solidFill>
          <a:ln w="9525">
            <a:solidFill>
              <a:schemeClr val="tx1"/>
            </a:solidFill>
            <a:round/>
            <a:headEnd/>
            <a:tailEnd/>
          </a:ln>
        </p:spPr>
        <p:txBody>
          <a:bodyPr wrap="none" lIns="82058" tIns="41029" rIns="82058" bIns="41029" anchor="ctr"/>
          <a:lstStyle/>
          <a:p>
            <a:endParaRPr lang="en-US"/>
          </a:p>
        </p:txBody>
      </p:sp>
      <p:sp>
        <p:nvSpPr>
          <p:cNvPr id="10244" name="AutoShape 5"/>
          <p:cNvSpPr>
            <a:spLocks noChangeArrowheads="1"/>
          </p:cNvSpPr>
          <p:nvPr/>
        </p:nvSpPr>
        <p:spPr bwMode="auto">
          <a:xfrm>
            <a:off x="2590800" y="4795838"/>
            <a:ext cx="1219200" cy="1143000"/>
          </a:xfrm>
          <a:custGeom>
            <a:avLst/>
            <a:gdLst>
              <a:gd name="T0" fmla="*/ 2147483647 w 21600"/>
              <a:gd name="T1" fmla="*/ 0 h 21600"/>
              <a:gd name="T2" fmla="*/ 2147483647 w 21600"/>
              <a:gd name="T3" fmla="*/ 2147483647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2147483647 w 21600"/>
              <a:gd name="T13" fmla="*/ 2147483647 h 21600"/>
              <a:gd name="T14" fmla="*/ 2147483647 w 21600"/>
              <a:gd name="T15" fmla="*/ 2147483647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2650" y="10800"/>
                </a:moveTo>
                <a:cubicBezTo>
                  <a:pt x="2650" y="15301"/>
                  <a:pt x="6299" y="18950"/>
                  <a:pt x="10800" y="18950"/>
                </a:cubicBezTo>
                <a:cubicBezTo>
                  <a:pt x="15301" y="18950"/>
                  <a:pt x="18950" y="15301"/>
                  <a:pt x="18950" y="10800"/>
                </a:cubicBezTo>
                <a:cubicBezTo>
                  <a:pt x="18950" y="6299"/>
                  <a:pt x="15301" y="2650"/>
                  <a:pt x="10800" y="2650"/>
                </a:cubicBezTo>
                <a:cubicBezTo>
                  <a:pt x="6299" y="2650"/>
                  <a:pt x="2650" y="6299"/>
                  <a:pt x="2650" y="10800"/>
                </a:cubicBezTo>
                <a:close/>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lIns="91429" tIns="45714" rIns="91429" bIns="45714" anchor="ctr"/>
          <a:lstStyle/>
          <a:p>
            <a:endParaRPr lang="en-US"/>
          </a:p>
        </p:txBody>
      </p:sp>
      <p:sp>
        <p:nvSpPr>
          <p:cNvPr id="10245" name="Oval 6"/>
          <p:cNvSpPr>
            <a:spLocks noChangeArrowheads="1"/>
          </p:cNvSpPr>
          <p:nvPr/>
        </p:nvSpPr>
        <p:spPr bwMode="auto">
          <a:xfrm>
            <a:off x="2286000" y="6015038"/>
            <a:ext cx="304800" cy="304800"/>
          </a:xfrm>
          <a:prstGeom prst="ellipse">
            <a:avLst/>
          </a:prstGeom>
          <a:solidFill>
            <a:srgbClr val="FF9900"/>
          </a:solidFill>
          <a:ln w="9525">
            <a:round/>
            <a:headEnd/>
            <a:tailEnd/>
          </a:ln>
          <a:scene3d>
            <a:camera prst="legacyPerspectiveTopRight"/>
            <a:lightRig rig="legacyFlat3" dir="b"/>
          </a:scene3d>
          <a:sp3d extrusionH="121893000" prstMaterial="legacyMatte">
            <a:bevelT w="13500" h="13500" prst="angle"/>
            <a:bevelB w="13500" h="13500" prst="angle"/>
            <a:extrusionClr>
              <a:srgbClr val="FF9900"/>
            </a:extrusionClr>
          </a:sp3d>
        </p:spPr>
        <p:txBody>
          <a:bodyPr wrap="none" lIns="82058" tIns="41029" rIns="82058" bIns="41029" anchor="ctr">
            <a:flatTx/>
          </a:bodyPr>
          <a:lstStyle/>
          <a:p>
            <a:endParaRPr lang="en-US"/>
          </a:p>
        </p:txBody>
      </p:sp>
      <p:sp>
        <p:nvSpPr>
          <p:cNvPr id="10246" name="Freeform 7"/>
          <p:cNvSpPr>
            <a:spLocks/>
          </p:cNvSpPr>
          <p:nvPr/>
        </p:nvSpPr>
        <p:spPr bwMode="auto">
          <a:xfrm>
            <a:off x="3236913" y="5256213"/>
            <a:ext cx="73025" cy="101600"/>
          </a:xfrm>
          <a:custGeom>
            <a:avLst/>
            <a:gdLst>
              <a:gd name="T0" fmla="*/ 0 w 46"/>
              <a:gd name="T1" fmla="*/ 0 h 64"/>
              <a:gd name="T2" fmla="*/ 2147483647 w 46"/>
              <a:gd name="T3" fmla="*/ 2147483647 h 64"/>
              <a:gd name="T4" fmla="*/ 2147483647 w 46"/>
              <a:gd name="T5" fmla="*/ 2147483647 h 64"/>
              <a:gd name="T6" fmla="*/ 0 60000 65536"/>
              <a:gd name="T7" fmla="*/ 0 60000 65536"/>
              <a:gd name="T8" fmla="*/ 0 60000 65536"/>
              <a:gd name="T9" fmla="*/ 0 w 46"/>
              <a:gd name="T10" fmla="*/ 0 h 64"/>
              <a:gd name="T11" fmla="*/ 46 w 46"/>
              <a:gd name="T12" fmla="*/ 64 h 64"/>
            </a:gdLst>
            <a:ahLst/>
            <a:cxnLst>
              <a:cxn ang="T6">
                <a:pos x="T0" y="T1"/>
              </a:cxn>
              <a:cxn ang="T7">
                <a:pos x="T2" y="T3"/>
              </a:cxn>
              <a:cxn ang="T8">
                <a:pos x="T4" y="T5"/>
              </a:cxn>
            </a:cxnLst>
            <a:rect l="T9" t="T10" r="T11" b="T12"/>
            <a:pathLst>
              <a:path w="46" h="64">
                <a:moveTo>
                  <a:pt x="0" y="0"/>
                </a:moveTo>
                <a:cubicBezTo>
                  <a:pt x="37" y="12"/>
                  <a:pt x="23" y="0"/>
                  <a:pt x="36" y="37"/>
                </a:cubicBezTo>
                <a:cubicBezTo>
                  <a:pt x="39" y="46"/>
                  <a:pt x="46" y="64"/>
                  <a:pt x="46" y="64"/>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lIns="82058" tIns="41029" rIns="82058" bIns="41029"/>
          <a:lstStyle/>
          <a:p>
            <a:endParaRPr lang="en-US"/>
          </a:p>
        </p:txBody>
      </p:sp>
      <p:sp>
        <p:nvSpPr>
          <p:cNvPr id="10247" name="Freeform 8"/>
          <p:cNvSpPr>
            <a:spLocks/>
          </p:cNvSpPr>
          <p:nvPr/>
        </p:nvSpPr>
        <p:spPr bwMode="auto">
          <a:xfrm>
            <a:off x="3497263" y="5038725"/>
            <a:ext cx="130175" cy="130175"/>
          </a:xfrm>
          <a:custGeom>
            <a:avLst/>
            <a:gdLst>
              <a:gd name="T0" fmla="*/ 0 w 82"/>
              <a:gd name="T1" fmla="*/ 0 h 82"/>
              <a:gd name="T2" fmla="*/ 0 w 82"/>
              <a:gd name="T3" fmla="*/ 0 h 82"/>
              <a:gd name="T4" fmla="*/ 0 60000 65536"/>
              <a:gd name="T5" fmla="*/ 0 60000 65536"/>
              <a:gd name="T6" fmla="*/ 0 w 82"/>
              <a:gd name="T7" fmla="*/ 0 h 82"/>
              <a:gd name="T8" fmla="*/ 82 w 82"/>
              <a:gd name="T9" fmla="*/ 82 h 82"/>
            </a:gdLst>
            <a:ahLst/>
            <a:cxnLst>
              <a:cxn ang="T4">
                <a:pos x="T0" y="T1"/>
              </a:cxn>
              <a:cxn ang="T5">
                <a:pos x="T2" y="T3"/>
              </a:cxn>
            </a:cxnLst>
            <a:rect l="T6" t="T7" r="T8" b="T9"/>
            <a:pathLst>
              <a:path w="82" h="82">
                <a:moveTo>
                  <a:pt x="0" y="0"/>
                </a:moveTo>
                <a:cubicBezTo>
                  <a:pt x="17" y="16"/>
                  <a:pt x="82" y="82"/>
                  <a:pt x="0" y="0"/>
                </a:cubicBezTo>
                <a:close/>
              </a:path>
            </a:pathLst>
          </a:custGeom>
          <a:solidFill>
            <a:schemeClr val="accent1"/>
          </a:solidFill>
          <a:ln w="9525">
            <a:solidFill>
              <a:schemeClr val="tx1"/>
            </a:solidFill>
            <a:round/>
            <a:headEnd/>
            <a:tailEnd/>
          </a:ln>
        </p:spPr>
        <p:txBody>
          <a:bodyPr lIns="82058" tIns="41029" rIns="82058" bIns="41029"/>
          <a:lstStyle/>
          <a:p>
            <a:endParaRPr lang="en-US"/>
          </a:p>
        </p:txBody>
      </p:sp>
      <p:sp>
        <p:nvSpPr>
          <p:cNvPr id="10248" name="Freeform 9"/>
          <p:cNvSpPr>
            <a:spLocks/>
          </p:cNvSpPr>
          <p:nvPr/>
        </p:nvSpPr>
        <p:spPr bwMode="auto">
          <a:xfrm>
            <a:off x="3586163" y="4922838"/>
            <a:ext cx="28575" cy="28575"/>
          </a:xfrm>
          <a:custGeom>
            <a:avLst/>
            <a:gdLst>
              <a:gd name="T0" fmla="*/ 0 w 19"/>
              <a:gd name="T1" fmla="*/ 0 h 18"/>
              <a:gd name="T2" fmla="*/ 2147483647 w 19"/>
              <a:gd name="T3" fmla="*/ 2147483647 h 18"/>
              <a:gd name="T4" fmla="*/ 0 w 19"/>
              <a:gd name="T5" fmla="*/ 0 h 18"/>
              <a:gd name="T6" fmla="*/ 0 60000 65536"/>
              <a:gd name="T7" fmla="*/ 0 60000 65536"/>
              <a:gd name="T8" fmla="*/ 0 60000 65536"/>
              <a:gd name="T9" fmla="*/ 0 w 19"/>
              <a:gd name="T10" fmla="*/ 0 h 18"/>
              <a:gd name="T11" fmla="*/ 19 w 19"/>
              <a:gd name="T12" fmla="*/ 18 h 18"/>
            </a:gdLst>
            <a:ahLst/>
            <a:cxnLst>
              <a:cxn ang="T6">
                <a:pos x="T0" y="T1"/>
              </a:cxn>
              <a:cxn ang="T7">
                <a:pos x="T2" y="T3"/>
              </a:cxn>
              <a:cxn ang="T8">
                <a:pos x="T4" y="T5"/>
              </a:cxn>
            </a:cxnLst>
            <a:rect l="T9" t="T10" r="T11" b="T12"/>
            <a:pathLst>
              <a:path w="19" h="18">
                <a:moveTo>
                  <a:pt x="0" y="0"/>
                </a:moveTo>
                <a:cubicBezTo>
                  <a:pt x="6" y="6"/>
                  <a:pt x="19" y="18"/>
                  <a:pt x="19" y="18"/>
                </a:cubicBezTo>
                <a:cubicBezTo>
                  <a:pt x="19" y="18"/>
                  <a:pt x="6" y="6"/>
                  <a:pt x="0" y="0"/>
                </a:cubicBezTo>
                <a:close/>
              </a:path>
            </a:pathLst>
          </a:custGeom>
          <a:solidFill>
            <a:schemeClr val="accent1"/>
          </a:solidFill>
          <a:ln w="9525">
            <a:solidFill>
              <a:schemeClr val="tx1"/>
            </a:solidFill>
            <a:round/>
            <a:headEnd/>
            <a:tailEnd/>
          </a:ln>
        </p:spPr>
        <p:txBody>
          <a:bodyPr lIns="82058" tIns="41029" rIns="82058" bIns="41029"/>
          <a:lstStyle/>
          <a:p>
            <a:endParaRPr lang="en-US"/>
          </a:p>
        </p:txBody>
      </p:sp>
      <p:sp>
        <p:nvSpPr>
          <p:cNvPr id="10249" name="AutoShape 10"/>
          <p:cNvSpPr>
            <a:spLocks noChangeArrowheads="1"/>
          </p:cNvSpPr>
          <p:nvPr/>
        </p:nvSpPr>
        <p:spPr bwMode="auto">
          <a:xfrm>
            <a:off x="5334000" y="2057400"/>
            <a:ext cx="2971800" cy="2743200"/>
          </a:xfrm>
          <a:custGeom>
            <a:avLst/>
            <a:gdLst>
              <a:gd name="T0" fmla="*/ 2147483647 w 21600"/>
              <a:gd name="T1" fmla="*/ 0 h 21600"/>
              <a:gd name="T2" fmla="*/ 2147483647 w 21600"/>
              <a:gd name="T3" fmla="*/ 2147483647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2147483647 w 21600"/>
              <a:gd name="T13" fmla="*/ 2147483647 h 21600"/>
              <a:gd name="T14" fmla="*/ 2147483647 w 21600"/>
              <a:gd name="T15" fmla="*/ 2147483647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540" y="10800"/>
                </a:moveTo>
                <a:cubicBezTo>
                  <a:pt x="1540" y="15914"/>
                  <a:pt x="5686" y="20060"/>
                  <a:pt x="10800" y="20060"/>
                </a:cubicBezTo>
                <a:cubicBezTo>
                  <a:pt x="15914" y="20060"/>
                  <a:pt x="20060" y="15914"/>
                  <a:pt x="20060" y="10800"/>
                </a:cubicBezTo>
                <a:cubicBezTo>
                  <a:pt x="20060" y="5686"/>
                  <a:pt x="15914" y="1540"/>
                  <a:pt x="10800" y="1540"/>
                </a:cubicBezTo>
                <a:cubicBezTo>
                  <a:pt x="5686" y="1540"/>
                  <a:pt x="1540" y="5686"/>
                  <a:pt x="1540" y="10800"/>
                </a:cubicBezTo>
                <a:close/>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lIns="91429" tIns="45714" rIns="91429" bIns="45714" anchor="ctr"/>
          <a:lstStyle/>
          <a:p>
            <a:endParaRPr lang="en-US"/>
          </a:p>
        </p:txBody>
      </p:sp>
      <p:sp>
        <p:nvSpPr>
          <p:cNvPr id="10250" name="AutoShape 11"/>
          <p:cNvSpPr>
            <a:spLocks noChangeArrowheads="1"/>
          </p:cNvSpPr>
          <p:nvPr/>
        </p:nvSpPr>
        <p:spPr bwMode="auto">
          <a:xfrm>
            <a:off x="5791200" y="2438400"/>
            <a:ext cx="1981200" cy="1981200"/>
          </a:xfrm>
          <a:custGeom>
            <a:avLst/>
            <a:gdLst>
              <a:gd name="T0" fmla="*/ 2147483647 w 21600"/>
              <a:gd name="T1" fmla="*/ 0 h 21600"/>
              <a:gd name="T2" fmla="*/ 2147483647 w 21600"/>
              <a:gd name="T3" fmla="*/ 2147483647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2147483647 w 21600"/>
              <a:gd name="T13" fmla="*/ 2147483647 h 21600"/>
              <a:gd name="T14" fmla="*/ 2147483647 w 21600"/>
              <a:gd name="T15" fmla="*/ 2147483647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2181" y="10800"/>
                </a:moveTo>
                <a:cubicBezTo>
                  <a:pt x="2181" y="15560"/>
                  <a:pt x="6040" y="19419"/>
                  <a:pt x="10800" y="19419"/>
                </a:cubicBezTo>
                <a:cubicBezTo>
                  <a:pt x="15560" y="19419"/>
                  <a:pt x="19419" y="15560"/>
                  <a:pt x="19419" y="10800"/>
                </a:cubicBezTo>
                <a:cubicBezTo>
                  <a:pt x="19419" y="6040"/>
                  <a:pt x="15560" y="2181"/>
                  <a:pt x="10800" y="2181"/>
                </a:cubicBezTo>
                <a:cubicBezTo>
                  <a:pt x="6040" y="2181"/>
                  <a:pt x="2181" y="6040"/>
                  <a:pt x="2181" y="10800"/>
                </a:cubicBezTo>
                <a:close/>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lIns="91429" tIns="45714" rIns="91429" bIns="45714" anchor="ctr"/>
          <a:lstStyle/>
          <a:p>
            <a:endParaRPr lang="en-US"/>
          </a:p>
        </p:txBody>
      </p:sp>
      <p:grpSp>
        <p:nvGrpSpPr>
          <p:cNvPr id="10251" name="Group 12"/>
          <p:cNvGrpSpPr>
            <a:grpSpLocks/>
          </p:cNvGrpSpPr>
          <p:nvPr/>
        </p:nvGrpSpPr>
        <p:grpSpPr bwMode="auto">
          <a:xfrm>
            <a:off x="6172200" y="2819400"/>
            <a:ext cx="1219200" cy="1143000"/>
            <a:chOff x="2688" y="1488"/>
            <a:chExt cx="768" cy="720"/>
          </a:xfrm>
        </p:grpSpPr>
        <p:sp>
          <p:nvSpPr>
            <p:cNvPr id="10291" name="AutoShape 13"/>
            <p:cNvSpPr>
              <a:spLocks noChangeArrowheads="1"/>
            </p:cNvSpPr>
            <p:nvPr/>
          </p:nvSpPr>
          <p:spPr bwMode="auto">
            <a:xfrm>
              <a:off x="2928" y="1680"/>
              <a:ext cx="288" cy="336"/>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150 w 21600"/>
                <a:gd name="T25" fmla="*/ 3150 h 21600"/>
                <a:gd name="T26" fmla="*/ 18450 w 21600"/>
                <a:gd name="T27" fmla="*/ 18450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chemeClr val="bg1"/>
            </a:solidFill>
            <a:ln w="9525">
              <a:solidFill>
                <a:schemeClr val="tx1"/>
              </a:solidFill>
              <a:round/>
              <a:headEnd/>
              <a:tailEnd/>
            </a:ln>
          </p:spPr>
          <p:txBody>
            <a:bodyPr wrap="none" lIns="101882" tIns="50941" rIns="101882" bIns="50941" anchor="ctr"/>
            <a:lstStyle/>
            <a:p>
              <a:endParaRPr lang="en-US"/>
            </a:p>
          </p:txBody>
        </p:sp>
        <p:sp>
          <p:nvSpPr>
            <p:cNvPr id="10292" name="AutoShape 14"/>
            <p:cNvSpPr>
              <a:spLocks noChangeArrowheads="1"/>
            </p:cNvSpPr>
            <p:nvPr/>
          </p:nvSpPr>
          <p:spPr bwMode="auto">
            <a:xfrm>
              <a:off x="2688" y="1488"/>
              <a:ext cx="768" cy="72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150 w 21600"/>
                <a:gd name="T25" fmla="*/ 3150 h 21600"/>
                <a:gd name="T26" fmla="*/ 18450 w 21600"/>
                <a:gd name="T27" fmla="*/ 18450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2650" y="10800"/>
                  </a:moveTo>
                  <a:cubicBezTo>
                    <a:pt x="2650" y="15301"/>
                    <a:pt x="6299" y="18950"/>
                    <a:pt x="10800" y="18950"/>
                  </a:cubicBezTo>
                  <a:cubicBezTo>
                    <a:pt x="15301" y="18950"/>
                    <a:pt x="18950" y="15301"/>
                    <a:pt x="18950" y="10800"/>
                  </a:cubicBezTo>
                  <a:cubicBezTo>
                    <a:pt x="18950" y="6299"/>
                    <a:pt x="15301" y="2650"/>
                    <a:pt x="10800" y="2650"/>
                  </a:cubicBezTo>
                  <a:cubicBezTo>
                    <a:pt x="6299" y="2650"/>
                    <a:pt x="2650" y="6299"/>
                    <a:pt x="2650" y="10800"/>
                  </a:cubicBezTo>
                  <a:close/>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lIns="101882" tIns="50941" rIns="101882" bIns="50941" anchor="ctr"/>
            <a:lstStyle/>
            <a:p>
              <a:endParaRPr lang="en-US"/>
            </a:p>
          </p:txBody>
        </p:sp>
      </p:grpSp>
      <p:sp>
        <p:nvSpPr>
          <p:cNvPr id="10252" name="Oval 15"/>
          <p:cNvSpPr>
            <a:spLocks noChangeArrowheads="1"/>
          </p:cNvSpPr>
          <p:nvPr/>
        </p:nvSpPr>
        <p:spPr bwMode="auto">
          <a:xfrm>
            <a:off x="5105400" y="4572000"/>
            <a:ext cx="457200" cy="533400"/>
          </a:xfrm>
          <a:prstGeom prst="ellipse">
            <a:avLst/>
          </a:prstGeom>
          <a:solidFill>
            <a:srgbClr val="FF9900"/>
          </a:solidFill>
          <a:ln w="9525">
            <a:round/>
            <a:headEnd/>
            <a:tailEnd/>
          </a:ln>
          <a:scene3d>
            <a:camera prst="legacyPerspectiveFront">
              <a:rot lat="1500000" lon="1500000" rev="0"/>
            </a:camera>
            <a:lightRig rig="legacyFlat2" dir="b"/>
          </a:scene3d>
          <a:sp3d extrusionH="887400" prstMaterial="legacyMatte">
            <a:bevelT w="13500" h="13500" prst="angle"/>
            <a:bevelB w="13500" h="13500" prst="angle"/>
            <a:extrusionClr>
              <a:srgbClr val="FF9900"/>
            </a:extrusionClr>
          </a:sp3d>
        </p:spPr>
        <p:txBody>
          <a:bodyPr wrap="none" lIns="82058" tIns="41029" rIns="82058" bIns="41029" anchor="ctr">
            <a:flatTx/>
          </a:bodyPr>
          <a:lstStyle/>
          <a:p>
            <a:endParaRPr lang="en-US"/>
          </a:p>
        </p:txBody>
      </p:sp>
      <p:sp>
        <p:nvSpPr>
          <p:cNvPr id="10253" name="Oval 16"/>
          <p:cNvSpPr>
            <a:spLocks noChangeArrowheads="1"/>
          </p:cNvSpPr>
          <p:nvPr/>
        </p:nvSpPr>
        <p:spPr bwMode="auto">
          <a:xfrm>
            <a:off x="5486400" y="4191000"/>
            <a:ext cx="457200" cy="533400"/>
          </a:xfrm>
          <a:prstGeom prst="ellipse">
            <a:avLst/>
          </a:prstGeom>
          <a:solidFill>
            <a:srgbClr val="FF9900"/>
          </a:solidFill>
          <a:ln w="9525">
            <a:round/>
            <a:headEnd/>
            <a:tailEnd/>
          </a:ln>
          <a:scene3d>
            <a:camera prst="legacyPerspectiveTopRight"/>
            <a:lightRig rig="legacyFlat3" dir="b"/>
          </a:scene3d>
          <a:sp3d extrusionH="121893000" prstMaterial="legacyMatte">
            <a:bevelT w="13500" h="13500" prst="angle"/>
            <a:bevelB w="13500" h="13500" prst="angle"/>
            <a:extrusionClr>
              <a:srgbClr val="FF9900"/>
            </a:extrusionClr>
          </a:sp3d>
        </p:spPr>
        <p:txBody>
          <a:bodyPr wrap="none" lIns="82058" tIns="41029" rIns="82058" bIns="41029" anchor="ctr">
            <a:flatTx/>
          </a:bodyPr>
          <a:lstStyle/>
          <a:p>
            <a:endParaRPr lang="en-US"/>
          </a:p>
        </p:txBody>
      </p:sp>
      <p:sp>
        <p:nvSpPr>
          <p:cNvPr id="10254" name="Freeform 17"/>
          <p:cNvSpPr>
            <a:spLocks/>
          </p:cNvSpPr>
          <p:nvPr/>
        </p:nvSpPr>
        <p:spPr bwMode="auto">
          <a:xfrm>
            <a:off x="7167563" y="2946400"/>
            <a:ext cx="28575" cy="28575"/>
          </a:xfrm>
          <a:custGeom>
            <a:avLst/>
            <a:gdLst>
              <a:gd name="T0" fmla="*/ 0 w 19"/>
              <a:gd name="T1" fmla="*/ 0 h 18"/>
              <a:gd name="T2" fmla="*/ 2147483647 w 19"/>
              <a:gd name="T3" fmla="*/ 2147483647 h 18"/>
              <a:gd name="T4" fmla="*/ 0 w 19"/>
              <a:gd name="T5" fmla="*/ 0 h 18"/>
              <a:gd name="T6" fmla="*/ 0 60000 65536"/>
              <a:gd name="T7" fmla="*/ 0 60000 65536"/>
              <a:gd name="T8" fmla="*/ 0 60000 65536"/>
              <a:gd name="T9" fmla="*/ 0 w 19"/>
              <a:gd name="T10" fmla="*/ 0 h 18"/>
              <a:gd name="T11" fmla="*/ 19 w 19"/>
              <a:gd name="T12" fmla="*/ 18 h 18"/>
            </a:gdLst>
            <a:ahLst/>
            <a:cxnLst>
              <a:cxn ang="T6">
                <a:pos x="T0" y="T1"/>
              </a:cxn>
              <a:cxn ang="T7">
                <a:pos x="T2" y="T3"/>
              </a:cxn>
              <a:cxn ang="T8">
                <a:pos x="T4" y="T5"/>
              </a:cxn>
            </a:cxnLst>
            <a:rect l="T9" t="T10" r="T11" b="T12"/>
            <a:pathLst>
              <a:path w="19" h="18">
                <a:moveTo>
                  <a:pt x="0" y="0"/>
                </a:moveTo>
                <a:cubicBezTo>
                  <a:pt x="6" y="6"/>
                  <a:pt x="19" y="18"/>
                  <a:pt x="19" y="18"/>
                </a:cubicBezTo>
                <a:cubicBezTo>
                  <a:pt x="19" y="18"/>
                  <a:pt x="6" y="6"/>
                  <a:pt x="0" y="0"/>
                </a:cubicBezTo>
                <a:close/>
              </a:path>
            </a:pathLst>
          </a:custGeom>
          <a:solidFill>
            <a:schemeClr val="accent1"/>
          </a:solidFill>
          <a:ln w="9525">
            <a:solidFill>
              <a:schemeClr val="tx1"/>
            </a:solidFill>
            <a:round/>
            <a:headEnd/>
            <a:tailEnd/>
          </a:ln>
        </p:spPr>
        <p:txBody>
          <a:bodyPr lIns="82058" tIns="41029" rIns="82058" bIns="41029"/>
          <a:lstStyle/>
          <a:p>
            <a:endParaRPr lang="en-US"/>
          </a:p>
        </p:txBody>
      </p:sp>
      <p:sp>
        <p:nvSpPr>
          <p:cNvPr id="10255" name="Freeform 18"/>
          <p:cNvSpPr>
            <a:spLocks/>
          </p:cNvSpPr>
          <p:nvPr/>
        </p:nvSpPr>
        <p:spPr bwMode="auto">
          <a:xfrm>
            <a:off x="7078663" y="3062288"/>
            <a:ext cx="130175" cy="130175"/>
          </a:xfrm>
          <a:custGeom>
            <a:avLst/>
            <a:gdLst>
              <a:gd name="T0" fmla="*/ 0 w 82"/>
              <a:gd name="T1" fmla="*/ 0 h 82"/>
              <a:gd name="T2" fmla="*/ 0 w 82"/>
              <a:gd name="T3" fmla="*/ 0 h 82"/>
              <a:gd name="T4" fmla="*/ 0 60000 65536"/>
              <a:gd name="T5" fmla="*/ 0 60000 65536"/>
              <a:gd name="T6" fmla="*/ 0 w 82"/>
              <a:gd name="T7" fmla="*/ 0 h 82"/>
              <a:gd name="T8" fmla="*/ 82 w 82"/>
              <a:gd name="T9" fmla="*/ 82 h 82"/>
            </a:gdLst>
            <a:ahLst/>
            <a:cxnLst>
              <a:cxn ang="T4">
                <a:pos x="T0" y="T1"/>
              </a:cxn>
              <a:cxn ang="T5">
                <a:pos x="T2" y="T3"/>
              </a:cxn>
            </a:cxnLst>
            <a:rect l="T6" t="T7" r="T8" b="T9"/>
            <a:pathLst>
              <a:path w="82" h="82">
                <a:moveTo>
                  <a:pt x="0" y="0"/>
                </a:moveTo>
                <a:cubicBezTo>
                  <a:pt x="17" y="16"/>
                  <a:pt x="82" y="82"/>
                  <a:pt x="0" y="0"/>
                </a:cubicBezTo>
                <a:close/>
              </a:path>
            </a:pathLst>
          </a:custGeom>
          <a:solidFill>
            <a:schemeClr val="accent1"/>
          </a:solidFill>
          <a:ln w="9525">
            <a:solidFill>
              <a:schemeClr val="tx1"/>
            </a:solidFill>
            <a:round/>
            <a:headEnd/>
            <a:tailEnd/>
          </a:ln>
        </p:spPr>
        <p:txBody>
          <a:bodyPr lIns="82058" tIns="41029" rIns="82058" bIns="41029"/>
          <a:lstStyle/>
          <a:p>
            <a:endParaRPr lang="en-US"/>
          </a:p>
        </p:txBody>
      </p:sp>
      <p:sp>
        <p:nvSpPr>
          <p:cNvPr id="10256" name="Text Box 19"/>
          <p:cNvSpPr txBox="1">
            <a:spLocks noChangeArrowheads="1"/>
          </p:cNvSpPr>
          <p:nvPr/>
        </p:nvSpPr>
        <p:spPr bwMode="auto">
          <a:xfrm>
            <a:off x="2967038" y="6091238"/>
            <a:ext cx="52546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9" tIns="45714" rIns="91429" bIns="45714">
            <a:spAutoFit/>
          </a:bodyP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r>
              <a:rPr lang="en-US"/>
              <a:t>(a)</a:t>
            </a:r>
          </a:p>
        </p:txBody>
      </p:sp>
      <p:sp>
        <p:nvSpPr>
          <p:cNvPr id="10257" name="Text Box 20"/>
          <p:cNvSpPr txBox="1">
            <a:spLocks noChangeArrowheads="1"/>
          </p:cNvSpPr>
          <p:nvPr/>
        </p:nvSpPr>
        <p:spPr bwMode="auto">
          <a:xfrm>
            <a:off x="7615238" y="4876800"/>
            <a:ext cx="54451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9" tIns="45714" rIns="91429" bIns="45714">
            <a:spAutoFit/>
          </a:bodyP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r>
              <a:rPr lang="en-US"/>
              <a:t>(b)</a:t>
            </a:r>
          </a:p>
        </p:txBody>
      </p:sp>
      <p:sp>
        <p:nvSpPr>
          <p:cNvPr id="10258" name="Line 21"/>
          <p:cNvSpPr>
            <a:spLocks noChangeShapeType="1"/>
          </p:cNvSpPr>
          <p:nvPr/>
        </p:nvSpPr>
        <p:spPr bwMode="auto">
          <a:xfrm rot="-3053578">
            <a:off x="3644901" y="5680075"/>
            <a:ext cx="74612" cy="1587"/>
          </a:xfrm>
          <a:prstGeom prst="line">
            <a:avLst/>
          </a:prstGeom>
          <a:noFill/>
          <a:ln w="9525">
            <a:solidFill>
              <a:schemeClr val="tx1"/>
            </a:solidFill>
            <a:round/>
            <a:headEnd/>
            <a:tailEnd type="arrow" w="med" len="med"/>
          </a:ln>
          <a:extLst>
            <a:ext uri="{909E8E84-426E-40DD-AFC4-6F175D3DCCD1}">
              <a14:hiddenFill xmlns:a14="http://schemas.microsoft.com/office/drawing/2010/main">
                <a:noFill/>
              </a14:hiddenFill>
            </a:ext>
          </a:extLst>
        </p:spPr>
        <p:txBody>
          <a:bodyPr lIns="82058" tIns="41029" rIns="82058" bIns="41029"/>
          <a:lstStyle/>
          <a:p>
            <a:endParaRPr lang="en-US"/>
          </a:p>
        </p:txBody>
      </p:sp>
      <p:sp>
        <p:nvSpPr>
          <p:cNvPr id="10259" name="Line 22"/>
          <p:cNvSpPr>
            <a:spLocks noChangeShapeType="1"/>
          </p:cNvSpPr>
          <p:nvPr/>
        </p:nvSpPr>
        <p:spPr bwMode="auto">
          <a:xfrm rot="-5237964">
            <a:off x="3379787" y="5367338"/>
            <a:ext cx="74613" cy="1588"/>
          </a:xfrm>
          <a:prstGeom prst="line">
            <a:avLst/>
          </a:prstGeom>
          <a:noFill/>
          <a:ln w="9525">
            <a:solidFill>
              <a:schemeClr val="tx1"/>
            </a:solidFill>
            <a:round/>
            <a:headEnd/>
            <a:tailEnd type="arrow" w="med" len="med"/>
          </a:ln>
          <a:extLst>
            <a:ext uri="{909E8E84-426E-40DD-AFC4-6F175D3DCCD1}">
              <a14:hiddenFill xmlns:a14="http://schemas.microsoft.com/office/drawing/2010/main">
                <a:noFill/>
              </a14:hiddenFill>
            </a:ext>
          </a:extLst>
        </p:spPr>
        <p:txBody>
          <a:bodyPr lIns="82058" tIns="41029" rIns="82058" bIns="41029"/>
          <a:lstStyle/>
          <a:p>
            <a:endParaRPr lang="en-US"/>
          </a:p>
        </p:txBody>
      </p:sp>
      <p:sp>
        <p:nvSpPr>
          <p:cNvPr id="10260" name="Line 23"/>
          <p:cNvSpPr>
            <a:spLocks noChangeShapeType="1"/>
          </p:cNvSpPr>
          <p:nvPr/>
        </p:nvSpPr>
        <p:spPr bwMode="auto">
          <a:xfrm rot="-4647481">
            <a:off x="3621088" y="5365750"/>
            <a:ext cx="74612" cy="1588"/>
          </a:xfrm>
          <a:prstGeom prst="line">
            <a:avLst/>
          </a:prstGeom>
          <a:noFill/>
          <a:ln w="9525">
            <a:solidFill>
              <a:schemeClr val="tx1"/>
            </a:solidFill>
            <a:round/>
            <a:headEnd/>
            <a:tailEnd type="arrow" w="med" len="med"/>
          </a:ln>
          <a:extLst>
            <a:ext uri="{909E8E84-426E-40DD-AFC4-6F175D3DCCD1}">
              <a14:hiddenFill xmlns:a14="http://schemas.microsoft.com/office/drawing/2010/main">
                <a:noFill/>
              </a14:hiddenFill>
            </a:ext>
          </a:extLst>
        </p:spPr>
        <p:txBody>
          <a:bodyPr lIns="82058" tIns="41029" rIns="82058" bIns="41029"/>
          <a:lstStyle/>
          <a:p>
            <a:endParaRPr lang="en-US"/>
          </a:p>
        </p:txBody>
      </p:sp>
      <p:sp>
        <p:nvSpPr>
          <p:cNvPr id="10261" name="Freeform 24"/>
          <p:cNvSpPr>
            <a:spLocks/>
          </p:cNvSpPr>
          <p:nvPr/>
        </p:nvSpPr>
        <p:spPr bwMode="auto">
          <a:xfrm>
            <a:off x="6883400" y="3149600"/>
            <a:ext cx="114300" cy="101600"/>
          </a:xfrm>
          <a:custGeom>
            <a:avLst/>
            <a:gdLst>
              <a:gd name="T0" fmla="*/ 0 w 72"/>
              <a:gd name="T1" fmla="*/ 0 h 64"/>
              <a:gd name="T2" fmla="*/ 2147483647 w 72"/>
              <a:gd name="T3" fmla="*/ 2147483647 h 64"/>
              <a:gd name="T4" fmla="*/ 0 60000 65536"/>
              <a:gd name="T5" fmla="*/ 0 60000 65536"/>
              <a:gd name="T6" fmla="*/ 0 w 72"/>
              <a:gd name="T7" fmla="*/ 0 h 64"/>
              <a:gd name="T8" fmla="*/ 72 w 72"/>
              <a:gd name="T9" fmla="*/ 64 h 64"/>
            </a:gdLst>
            <a:ahLst/>
            <a:cxnLst>
              <a:cxn ang="T4">
                <a:pos x="T0" y="T1"/>
              </a:cxn>
              <a:cxn ang="T5">
                <a:pos x="T2" y="T3"/>
              </a:cxn>
            </a:cxnLst>
            <a:rect l="T6" t="T7" r="T8" b="T9"/>
            <a:pathLst>
              <a:path w="72" h="64">
                <a:moveTo>
                  <a:pt x="0" y="0"/>
                </a:moveTo>
                <a:cubicBezTo>
                  <a:pt x="50" y="33"/>
                  <a:pt x="38" y="30"/>
                  <a:pt x="72" y="64"/>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lIns="82058" tIns="41029" rIns="82058" bIns="41029"/>
          <a:lstStyle/>
          <a:p>
            <a:endParaRPr lang="en-US"/>
          </a:p>
        </p:txBody>
      </p:sp>
      <p:sp>
        <p:nvSpPr>
          <p:cNvPr id="10262" name="Freeform 25"/>
          <p:cNvSpPr>
            <a:spLocks/>
          </p:cNvSpPr>
          <p:nvPr/>
        </p:nvSpPr>
        <p:spPr bwMode="auto">
          <a:xfrm>
            <a:off x="3619500" y="4935538"/>
            <a:ext cx="50800" cy="76200"/>
          </a:xfrm>
          <a:custGeom>
            <a:avLst/>
            <a:gdLst>
              <a:gd name="T0" fmla="*/ 0 w 32"/>
              <a:gd name="T1" fmla="*/ 0 h 48"/>
              <a:gd name="T2" fmla="*/ 2147483647 w 32"/>
              <a:gd name="T3" fmla="*/ 2147483647 h 48"/>
              <a:gd name="T4" fmla="*/ 0 60000 65536"/>
              <a:gd name="T5" fmla="*/ 0 60000 65536"/>
              <a:gd name="T6" fmla="*/ 0 w 32"/>
              <a:gd name="T7" fmla="*/ 0 h 48"/>
              <a:gd name="T8" fmla="*/ 32 w 32"/>
              <a:gd name="T9" fmla="*/ 48 h 48"/>
            </a:gdLst>
            <a:ahLst/>
            <a:cxnLst>
              <a:cxn ang="T4">
                <a:pos x="T0" y="T1"/>
              </a:cxn>
              <a:cxn ang="T5">
                <a:pos x="T2" y="T3"/>
              </a:cxn>
            </a:cxnLst>
            <a:rect l="T6" t="T7" r="T8" b="T9"/>
            <a:pathLst>
              <a:path w="32" h="48">
                <a:moveTo>
                  <a:pt x="0" y="0"/>
                </a:moveTo>
                <a:cubicBezTo>
                  <a:pt x="11" y="16"/>
                  <a:pt x="32" y="48"/>
                  <a:pt x="32" y="48"/>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lIns="82058" tIns="41029" rIns="82058" bIns="41029"/>
          <a:lstStyle/>
          <a:p>
            <a:endParaRPr lang="en-US"/>
          </a:p>
        </p:txBody>
      </p:sp>
      <p:sp>
        <p:nvSpPr>
          <p:cNvPr id="10263" name="Freeform 26"/>
          <p:cNvSpPr>
            <a:spLocks/>
          </p:cNvSpPr>
          <p:nvPr/>
        </p:nvSpPr>
        <p:spPr bwMode="auto">
          <a:xfrm>
            <a:off x="3352800" y="5151438"/>
            <a:ext cx="63500" cy="114300"/>
          </a:xfrm>
          <a:custGeom>
            <a:avLst/>
            <a:gdLst>
              <a:gd name="T0" fmla="*/ 0 w 40"/>
              <a:gd name="T1" fmla="*/ 0 h 72"/>
              <a:gd name="T2" fmla="*/ 2147483647 w 40"/>
              <a:gd name="T3" fmla="*/ 2147483647 h 72"/>
              <a:gd name="T4" fmla="*/ 2147483647 w 40"/>
              <a:gd name="T5" fmla="*/ 2147483647 h 72"/>
              <a:gd name="T6" fmla="*/ 0 60000 65536"/>
              <a:gd name="T7" fmla="*/ 0 60000 65536"/>
              <a:gd name="T8" fmla="*/ 0 60000 65536"/>
              <a:gd name="T9" fmla="*/ 0 w 40"/>
              <a:gd name="T10" fmla="*/ 0 h 72"/>
              <a:gd name="T11" fmla="*/ 40 w 40"/>
              <a:gd name="T12" fmla="*/ 72 h 72"/>
            </a:gdLst>
            <a:ahLst/>
            <a:cxnLst>
              <a:cxn ang="T6">
                <a:pos x="T0" y="T1"/>
              </a:cxn>
              <a:cxn ang="T7">
                <a:pos x="T2" y="T3"/>
              </a:cxn>
              <a:cxn ang="T8">
                <a:pos x="T4" y="T5"/>
              </a:cxn>
            </a:cxnLst>
            <a:rect l="T9" t="T10" r="T11" b="T12"/>
            <a:pathLst>
              <a:path w="40" h="72">
                <a:moveTo>
                  <a:pt x="0" y="0"/>
                </a:moveTo>
                <a:cubicBezTo>
                  <a:pt x="11" y="16"/>
                  <a:pt x="21" y="32"/>
                  <a:pt x="32" y="48"/>
                </a:cubicBezTo>
                <a:cubicBezTo>
                  <a:pt x="37" y="55"/>
                  <a:pt x="40" y="72"/>
                  <a:pt x="40" y="72"/>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lIns="82058" tIns="41029" rIns="82058" bIns="41029"/>
          <a:lstStyle/>
          <a:p>
            <a:endParaRPr lang="en-US"/>
          </a:p>
        </p:txBody>
      </p:sp>
      <p:sp>
        <p:nvSpPr>
          <p:cNvPr id="10264" name="Line 27"/>
          <p:cNvSpPr>
            <a:spLocks noChangeShapeType="1"/>
          </p:cNvSpPr>
          <p:nvPr/>
        </p:nvSpPr>
        <p:spPr bwMode="auto">
          <a:xfrm rot="-3819422">
            <a:off x="3240088" y="5441950"/>
            <a:ext cx="74612" cy="1588"/>
          </a:xfrm>
          <a:prstGeom prst="line">
            <a:avLst/>
          </a:prstGeom>
          <a:noFill/>
          <a:ln w="9525">
            <a:solidFill>
              <a:schemeClr val="tx1"/>
            </a:solidFill>
            <a:round/>
            <a:headEnd/>
            <a:tailEnd type="arrow" w="med" len="med"/>
          </a:ln>
          <a:extLst>
            <a:ext uri="{909E8E84-426E-40DD-AFC4-6F175D3DCCD1}">
              <a14:hiddenFill xmlns:a14="http://schemas.microsoft.com/office/drawing/2010/main">
                <a:noFill/>
              </a14:hiddenFill>
            </a:ext>
          </a:extLst>
        </p:spPr>
        <p:txBody>
          <a:bodyPr lIns="82058" tIns="41029" rIns="82058" bIns="41029"/>
          <a:lstStyle/>
          <a:p>
            <a:endParaRPr lang="en-US"/>
          </a:p>
        </p:txBody>
      </p:sp>
      <p:sp>
        <p:nvSpPr>
          <p:cNvPr id="10265" name="Line 28"/>
          <p:cNvSpPr>
            <a:spLocks noChangeShapeType="1"/>
          </p:cNvSpPr>
          <p:nvPr/>
        </p:nvSpPr>
        <p:spPr bwMode="auto">
          <a:xfrm rot="9357523">
            <a:off x="3087688" y="5251450"/>
            <a:ext cx="74612" cy="1588"/>
          </a:xfrm>
          <a:prstGeom prst="line">
            <a:avLst/>
          </a:prstGeom>
          <a:noFill/>
          <a:ln w="9525">
            <a:solidFill>
              <a:schemeClr val="tx1"/>
            </a:solidFill>
            <a:round/>
            <a:headEnd/>
            <a:tailEnd type="arrow" w="med" len="med"/>
          </a:ln>
          <a:extLst>
            <a:ext uri="{909E8E84-426E-40DD-AFC4-6F175D3DCCD1}">
              <a14:hiddenFill xmlns:a14="http://schemas.microsoft.com/office/drawing/2010/main">
                <a:noFill/>
              </a14:hiddenFill>
            </a:ext>
          </a:extLst>
        </p:spPr>
        <p:txBody>
          <a:bodyPr lIns="82058" tIns="41029" rIns="82058" bIns="41029"/>
          <a:lstStyle/>
          <a:p>
            <a:endParaRPr lang="en-US"/>
          </a:p>
        </p:txBody>
      </p:sp>
      <p:sp>
        <p:nvSpPr>
          <p:cNvPr id="10266" name="Line 29"/>
          <p:cNvSpPr>
            <a:spLocks noChangeShapeType="1"/>
          </p:cNvSpPr>
          <p:nvPr/>
        </p:nvSpPr>
        <p:spPr bwMode="auto">
          <a:xfrm rot="7357776">
            <a:off x="2935287" y="5291138"/>
            <a:ext cx="74613" cy="1588"/>
          </a:xfrm>
          <a:prstGeom prst="line">
            <a:avLst/>
          </a:prstGeom>
          <a:noFill/>
          <a:ln w="9525">
            <a:solidFill>
              <a:schemeClr val="tx1"/>
            </a:solidFill>
            <a:round/>
            <a:headEnd/>
            <a:tailEnd type="arrow" w="med" len="med"/>
          </a:ln>
          <a:extLst>
            <a:ext uri="{909E8E84-426E-40DD-AFC4-6F175D3DCCD1}">
              <a14:hiddenFill xmlns:a14="http://schemas.microsoft.com/office/drawing/2010/main">
                <a:noFill/>
              </a14:hiddenFill>
            </a:ext>
          </a:extLst>
        </p:spPr>
        <p:txBody>
          <a:bodyPr lIns="82058" tIns="41029" rIns="82058" bIns="41029"/>
          <a:lstStyle/>
          <a:p>
            <a:endParaRPr lang="en-US"/>
          </a:p>
        </p:txBody>
      </p:sp>
      <p:sp>
        <p:nvSpPr>
          <p:cNvPr id="10267" name="Line 30"/>
          <p:cNvSpPr>
            <a:spLocks noChangeShapeType="1"/>
          </p:cNvSpPr>
          <p:nvPr/>
        </p:nvSpPr>
        <p:spPr bwMode="auto">
          <a:xfrm rot="7101569">
            <a:off x="2628901" y="5060950"/>
            <a:ext cx="74612" cy="1587"/>
          </a:xfrm>
          <a:prstGeom prst="line">
            <a:avLst/>
          </a:prstGeom>
          <a:noFill/>
          <a:ln w="9525">
            <a:solidFill>
              <a:schemeClr val="tx1"/>
            </a:solidFill>
            <a:round/>
            <a:headEnd/>
            <a:tailEnd type="arrow" w="med" len="med"/>
          </a:ln>
          <a:extLst>
            <a:ext uri="{909E8E84-426E-40DD-AFC4-6F175D3DCCD1}">
              <a14:hiddenFill xmlns:a14="http://schemas.microsoft.com/office/drawing/2010/main">
                <a:noFill/>
              </a14:hiddenFill>
            </a:ext>
          </a:extLst>
        </p:spPr>
        <p:txBody>
          <a:bodyPr lIns="82058" tIns="41029" rIns="82058" bIns="41029"/>
          <a:lstStyle/>
          <a:p>
            <a:endParaRPr lang="en-US"/>
          </a:p>
        </p:txBody>
      </p:sp>
      <p:sp>
        <p:nvSpPr>
          <p:cNvPr id="10268" name="Line 31"/>
          <p:cNvSpPr>
            <a:spLocks noChangeShapeType="1"/>
          </p:cNvSpPr>
          <p:nvPr/>
        </p:nvSpPr>
        <p:spPr bwMode="auto">
          <a:xfrm rot="8436510">
            <a:off x="2933700" y="4984750"/>
            <a:ext cx="74613" cy="1588"/>
          </a:xfrm>
          <a:prstGeom prst="line">
            <a:avLst/>
          </a:prstGeom>
          <a:noFill/>
          <a:ln w="9525">
            <a:solidFill>
              <a:schemeClr val="tx1"/>
            </a:solidFill>
            <a:round/>
            <a:headEnd/>
            <a:tailEnd type="arrow" w="med" len="med"/>
          </a:ln>
          <a:extLst>
            <a:ext uri="{909E8E84-426E-40DD-AFC4-6F175D3DCCD1}">
              <a14:hiddenFill xmlns:a14="http://schemas.microsoft.com/office/drawing/2010/main">
                <a:noFill/>
              </a14:hiddenFill>
            </a:ext>
          </a:extLst>
        </p:spPr>
        <p:txBody>
          <a:bodyPr lIns="82058" tIns="41029" rIns="82058" bIns="41029"/>
          <a:lstStyle/>
          <a:p>
            <a:endParaRPr lang="en-US"/>
          </a:p>
        </p:txBody>
      </p:sp>
      <p:sp>
        <p:nvSpPr>
          <p:cNvPr id="10269" name="Line 32"/>
          <p:cNvSpPr>
            <a:spLocks noChangeShapeType="1"/>
          </p:cNvSpPr>
          <p:nvPr/>
        </p:nvSpPr>
        <p:spPr bwMode="auto">
          <a:xfrm rot="-1811036">
            <a:off x="7697788" y="4495800"/>
            <a:ext cx="74612" cy="1588"/>
          </a:xfrm>
          <a:prstGeom prst="line">
            <a:avLst/>
          </a:prstGeom>
          <a:noFill/>
          <a:ln w="9525">
            <a:solidFill>
              <a:schemeClr val="tx1"/>
            </a:solidFill>
            <a:round/>
            <a:headEnd/>
            <a:tailEnd type="arrow" w="med" len="med"/>
          </a:ln>
          <a:extLst>
            <a:ext uri="{909E8E84-426E-40DD-AFC4-6F175D3DCCD1}">
              <a14:hiddenFill xmlns:a14="http://schemas.microsoft.com/office/drawing/2010/main">
                <a:noFill/>
              </a14:hiddenFill>
            </a:ext>
          </a:extLst>
        </p:spPr>
        <p:txBody>
          <a:bodyPr lIns="82058" tIns="41029" rIns="82058" bIns="41029"/>
          <a:lstStyle/>
          <a:p>
            <a:endParaRPr lang="en-US"/>
          </a:p>
        </p:txBody>
      </p:sp>
      <p:sp>
        <p:nvSpPr>
          <p:cNvPr id="10270" name="Line 33"/>
          <p:cNvSpPr>
            <a:spLocks noChangeShapeType="1"/>
          </p:cNvSpPr>
          <p:nvPr/>
        </p:nvSpPr>
        <p:spPr bwMode="auto">
          <a:xfrm rot="-6120873">
            <a:off x="8039100" y="3313113"/>
            <a:ext cx="74613" cy="1587"/>
          </a:xfrm>
          <a:prstGeom prst="line">
            <a:avLst/>
          </a:prstGeom>
          <a:noFill/>
          <a:ln w="9525">
            <a:solidFill>
              <a:schemeClr val="tx1"/>
            </a:solidFill>
            <a:round/>
            <a:headEnd/>
            <a:tailEnd type="arrow" w="med" len="med"/>
          </a:ln>
          <a:extLst>
            <a:ext uri="{909E8E84-426E-40DD-AFC4-6F175D3DCCD1}">
              <a14:hiddenFill xmlns:a14="http://schemas.microsoft.com/office/drawing/2010/main">
                <a:noFill/>
              </a14:hiddenFill>
            </a:ext>
          </a:extLst>
        </p:spPr>
        <p:txBody>
          <a:bodyPr lIns="82058" tIns="41029" rIns="82058" bIns="41029"/>
          <a:lstStyle/>
          <a:p>
            <a:endParaRPr lang="en-US"/>
          </a:p>
        </p:txBody>
      </p:sp>
      <p:sp>
        <p:nvSpPr>
          <p:cNvPr id="10271" name="Line 34"/>
          <p:cNvSpPr>
            <a:spLocks noChangeShapeType="1"/>
          </p:cNvSpPr>
          <p:nvPr/>
        </p:nvSpPr>
        <p:spPr bwMode="auto">
          <a:xfrm rot="-3808555">
            <a:off x="7659688" y="3771900"/>
            <a:ext cx="74612" cy="1588"/>
          </a:xfrm>
          <a:prstGeom prst="line">
            <a:avLst/>
          </a:prstGeom>
          <a:noFill/>
          <a:ln w="9525">
            <a:solidFill>
              <a:schemeClr val="tx1"/>
            </a:solidFill>
            <a:round/>
            <a:headEnd/>
            <a:tailEnd type="arrow" w="med" len="med"/>
          </a:ln>
          <a:extLst>
            <a:ext uri="{909E8E84-426E-40DD-AFC4-6F175D3DCCD1}">
              <a14:hiddenFill xmlns:a14="http://schemas.microsoft.com/office/drawing/2010/main">
                <a:noFill/>
              </a14:hiddenFill>
            </a:ext>
          </a:extLst>
        </p:spPr>
        <p:txBody>
          <a:bodyPr lIns="82058" tIns="41029" rIns="82058" bIns="41029"/>
          <a:lstStyle/>
          <a:p>
            <a:endParaRPr lang="en-US"/>
          </a:p>
        </p:txBody>
      </p:sp>
      <p:sp>
        <p:nvSpPr>
          <p:cNvPr id="10272" name="Line 35"/>
          <p:cNvSpPr>
            <a:spLocks noChangeShapeType="1"/>
          </p:cNvSpPr>
          <p:nvPr/>
        </p:nvSpPr>
        <p:spPr bwMode="auto">
          <a:xfrm rot="-3053578">
            <a:off x="7431087" y="3770313"/>
            <a:ext cx="74613" cy="1588"/>
          </a:xfrm>
          <a:prstGeom prst="line">
            <a:avLst/>
          </a:prstGeom>
          <a:noFill/>
          <a:ln w="9525">
            <a:solidFill>
              <a:schemeClr val="tx1"/>
            </a:solidFill>
            <a:round/>
            <a:headEnd/>
            <a:tailEnd type="arrow" w="med" len="med"/>
          </a:ln>
          <a:extLst>
            <a:ext uri="{909E8E84-426E-40DD-AFC4-6F175D3DCCD1}">
              <a14:hiddenFill xmlns:a14="http://schemas.microsoft.com/office/drawing/2010/main">
                <a:noFill/>
              </a14:hiddenFill>
            </a:ext>
          </a:extLst>
        </p:spPr>
        <p:txBody>
          <a:bodyPr lIns="82058" tIns="41029" rIns="82058" bIns="41029"/>
          <a:lstStyle/>
          <a:p>
            <a:endParaRPr lang="en-US"/>
          </a:p>
        </p:txBody>
      </p:sp>
      <p:sp>
        <p:nvSpPr>
          <p:cNvPr id="10273" name="Line 36"/>
          <p:cNvSpPr>
            <a:spLocks noChangeShapeType="1"/>
          </p:cNvSpPr>
          <p:nvPr/>
        </p:nvSpPr>
        <p:spPr bwMode="auto">
          <a:xfrm rot="-3053578">
            <a:off x="6896101" y="3924300"/>
            <a:ext cx="74612" cy="1587"/>
          </a:xfrm>
          <a:prstGeom prst="line">
            <a:avLst/>
          </a:prstGeom>
          <a:noFill/>
          <a:ln w="9525">
            <a:solidFill>
              <a:schemeClr val="tx1"/>
            </a:solidFill>
            <a:round/>
            <a:headEnd/>
            <a:tailEnd type="arrow" w="med" len="med"/>
          </a:ln>
          <a:extLst>
            <a:ext uri="{909E8E84-426E-40DD-AFC4-6F175D3DCCD1}">
              <a14:hiddenFill xmlns:a14="http://schemas.microsoft.com/office/drawing/2010/main">
                <a:noFill/>
              </a14:hiddenFill>
            </a:ext>
          </a:extLst>
        </p:spPr>
        <p:txBody>
          <a:bodyPr lIns="82058" tIns="41029" rIns="82058" bIns="41029"/>
          <a:lstStyle/>
          <a:p>
            <a:endParaRPr lang="en-US"/>
          </a:p>
        </p:txBody>
      </p:sp>
      <p:sp>
        <p:nvSpPr>
          <p:cNvPr id="10274" name="Line 37"/>
          <p:cNvSpPr>
            <a:spLocks noChangeShapeType="1"/>
          </p:cNvSpPr>
          <p:nvPr/>
        </p:nvSpPr>
        <p:spPr bwMode="auto">
          <a:xfrm rot="-5121746">
            <a:off x="7200901" y="3467100"/>
            <a:ext cx="74612" cy="1587"/>
          </a:xfrm>
          <a:prstGeom prst="line">
            <a:avLst/>
          </a:prstGeom>
          <a:noFill/>
          <a:ln w="9525">
            <a:solidFill>
              <a:schemeClr val="tx1"/>
            </a:solidFill>
            <a:round/>
            <a:headEnd/>
            <a:tailEnd type="arrow" w="med" len="med"/>
          </a:ln>
          <a:extLst>
            <a:ext uri="{909E8E84-426E-40DD-AFC4-6F175D3DCCD1}">
              <a14:hiddenFill xmlns:a14="http://schemas.microsoft.com/office/drawing/2010/main">
                <a:noFill/>
              </a14:hiddenFill>
            </a:ext>
          </a:extLst>
        </p:spPr>
        <p:txBody>
          <a:bodyPr lIns="82058" tIns="41029" rIns="82058" bIns="41029"/>
          <a:lstStyle/>
          <a:p>
            <a:endParaRPr lang="en-US"/>
          </a:p>
        </p:txBody>
      </p:sp>
      <p:sp>
        <p:nvSpPr>
          <p:cNvPr id="10275" name="Line 38"/>
          <p:cNvSpPr>
            <a:spLocks noChangeShapeType="1"/>
          </p:cNvSpPr>
          <p:nvPr/>
        </p:nvSpPr>
        <p:spPr bwMode="auto">
          <a:xfrm rot="-1259487">
            <a:off x="6821488" y="3617913"/>
            <a:ext cx="74612" cy="1587"/>
          </a:xfrm>
          <a:prstGeom prst="line">
            <a:avLst/>
          </a:prstGeom>
          <a:noFill/>
          <a:ln w="9525">
            <a:solidFill>
              <a:schemeClr val="tx1"/>
            </a:solidFill>
            <a:round/>
            <a:headEnd/>
            <a:tailEnd type="arrow" w="med" len="med"/>
          </a:ln>
          <a:extLst>
            <a:ext uri="{909E8E84-426E-40DD-AFC4-6F175D3DCCD1}">
              <a14:hiddenFill xmlns:a14="http://schemas.microsoft.com/office/drawing/2010/main">
                <a:noFill/>
              </a14:hiddenFill>
            </a:ext>
          </a:extLst>
        </p:spPr>
        <p:txBody>
          <a:bodyPr lIns="82058" tIns="41029" rIns="82058" bIns="41029"/>
          <a:lstStyle/>
          <a:p>
            <a:endParaRPr lang="en-US"/>
          </a:p>
        </p:txBody>
      </p:sp>
      <p:sp>
        <p:nvSpPr>
          <p:cNvPr id="10276" name="Line 39"/>
          <p:cNvSpPr>
            <a:spLocks noChangeShapeType="1"/>
          </p:cNvSpPr>
          <p:nvPr/>
        </p:nvSpPr>
        <p:spPr bwMode="auto">
          <a:xfrm rot="-2583992">
            <a:off x="6821488" y="3467100"/>
            <a:ext cx="74612" cy="1588"/>
          </a:xfrm>
          <a:prstGeom prst="line">
            <a:avLst/>
          </a:prstGeom>
          <a:noFill/>
          <a:ln w="9525">
            <a:solidFill>
              <a:schemeClr val="tx1"/>
            </a:solidFill>
            <a:round/>
            <a:headEnd/>
            <a:tailEnd type="arrow" w="med" len="med"/>
          </a:ln>
          <a:extLst>
            <a:ext uri="{909E8E84-426E-40DD-AFC4-6F175D3DCCD1}">
              <a14:hiddenFill xmlns:a14="http://schemas.microsoft.com/office/drawing/2010/main">
                <a:noFill/>
              </a14:hiddenFill>
            </a:ext>
          </a:extLst>
        </p:spPr>
        <p:txBody>
          <a:bodyPr lIns="82058" tIns="41029" rIns="82058" bIns="41029"/>
          <a:lstStyle/>
          <a:p>
            <a:endParaRPr lang="en-US"/>
          </a:p>
        </p:txBody>
      </p:sp>
      <p:sp>
        <p:nvSpPr>
          <p:cNvPr id="10277" name="Line 40"/>
          <p:cNvSpPr>
            <a:spLocks noChangeShapeType="1"/>
          </p:cNvSpPr>
          <p:nvPr/>
        </p:nvSpPr>
        <p:spPr bwMode="auto">
          <a:xfrm rot="7298864">
            <a:off x="5373688" y="2933700"/>
            <a:ext cx="74612" cy="1588"/>
          </a:xfrm>
          <a:prstGeom prst="line">
            <a:avLst/>
          </a:prstGeom>
          <a:noFill/>
          <a:ln w="9525">
            <a:solidFill>
              <a:schemeClr val="tx1"/>
            </a:solidFill>
            <a:round/>
            <a:headEnd/>
            <a:tailEnd type="arrow" w="med" len="med"/>
          </a:ln>
          <a:extLst>
            <a:ext uri="{909E8E84-426E-40DD-AFC4-6F175D3DCCD1}">
              <a14:hiddenFill xmlns:a14="http://schemas.microsoft.com/office/drawing/2010/main">
                <a:noFill/>
              </a14:hiddenFill>
            </a:ext>
          </a:extLst>
        </p:spPr>
        <p:txBody>
          <a:bodyPr lIns="82058" tIns="41029" rIns="82058" bIns="41029"/>
          <a:lstStyle/>
          <a:p>
            <a:endParaRPr lang="en-US"/>
          </a:p>
        </p:txBody>
      </p:sp>
      <p:sp>
        <p:nvSpPr>
          <p:cNvPr id="10278" name="Line 41"/>
          <p:cNvSpPr>
            <a:spLocks noChangeShapeType="1"/>
          </p:cNvSpPr>
          <p:nvPr/>
        </p:nvSpPr>
        <p:spPr bwMode="auto">
          <a:xfrm rot="5615618">
            <a:off x="5526088" y="3238500"/>
            <a:ext cx="74612" cy="1588"/>
          </a:xfrm>
          <a:prstGeom prst="line">
            <a:avLst/>
          </a:prstGeom>
          <a:noFill/>
          <a:ln w="9525">
            <a:solidFill>
              <a:schemeClr val="tx1"/>
            </a:solidFill>
            <a:round/>
            <a:headEnd/>
            <a:tailEnd type="arrow" w="med" len="med"/>
          </a:ln>
          <a:extLst>
            <a:ext uri="{909E8E84-426E-40DD-AFC4-6F175D3DCCD1}">
              <a14:hiddenFill xmlns:a14="http://schemas.microsoft.com/office/drawing/2010/main">
                <a:noFill/>
              </a14:hiddenFill>
            </a:ext>
          </a:extLst>
        </p:spPr>
        <p:txBody>
          <a:bodyPr lIns="82058" tIns="41029" rIns="82058" bIns="41029"/>
          <a:lstStyle/>
          <a:p>
            <a:endParaRPr lang="en-US"/>
          </a:p>
        </p:txBody>
      </p:sp>
      <p:sp>
        <p:nvSpPr>
          <p:cNvPr id="10279" name="Line 42"/>
          <p:cNvSpPr>
            <a:spLocks noChangeShapeType="1"/>
          </p:cNvSpPr>
          <p:nvPr/>
        </p:nvSpPr>
        <p:spPr bwMode="auto">
          <a:xfrm rot="7316181">
            <a:off x="5905500" y="2932113"/>
            <a:ext cx="74613" cy="1587"/>
          </a:xfrm>
          <a:prstGeom prst="line">
            <a:avLst/>
          </a:prstGeom>
          <a:noFill/>
          <a:ln w="9525">
            <a:solidFill>
              <a:schemeClr val="tx1"/>
            </a:solidFill>
            <a:round/>
            <a:headEnd/>
            <a:tailEnd type="arrow" w="med" len="med"/>
          </a:ln>
          <a:extLst>
            <a:ext uri="{909E8E84-426E-40DD-AFC4-6F175D3DCCD1}">
              <a14:hiddenFill xmlns:a14="http://schemas.microsoft.com/office/drawing/2010/main">
                <a:noFill/>
              </a14:hiddenFill>
            </a:ext>
          </a:extLst>
        </p:spPr>
        <p:txBody>
          <a:bodyPr lIns="82058" tIns="41029" rIns="82058" bIns="41029"/>
          <a:lstStyle/>
          <a:p>
            <a:endParaRPr lang="en-US"/>
          </a:p>
        </p:txBody>
      </p:sp>
      <p:sp>
        <p:nvSpPr>
          <p:cNvPr id="10280" name="Line 43"/>
          <p:cNvSpPr>
            <a:spLocks noChangeShapeType="1"/>
          </p:cNvSpPr>
          <p:nvPr/>
        </p:nvSpPr>
        <p:spPr bwMode="auto">
          <a:xfrm rot="9082638">
            <a:off x="6364288" y="2743200"/>
            <a:ext cx="74612" cy="1588"/>
          </a:xfrm>
          <a:prstGeom prst="line">
            <a:avLst/>
          </a:prstGeom>
          <a:noFill/>
          <a:ln w="9525">
            <a:solidFill>
              <a:schemeClr val="tx1"/>
            </a:solidFill>
            <a:round/>
            <a:headEnd/>
            <a:tailEnd type="arrow" w="med" len="med"/>
          </a:ln>
          <a:extLst>
            <a:ext uri="{909E8E84-426E-40DD-AFC4-6F175D3DCCD1}">
              <a14:hiddenFill xmlns:a14="http://schemas.microsoft.com/office/drawing/2010/main">
                <a:noFill/>
              </a14:hiddenFill>
            </a:ext>
          </a:extLst>
        </p:spPr>
        <p:txBody>
          <a:bodyPr lIns="82058" tIns="41029" rIns="82058" bIns="41029"/>
          <a:lstStyle/>
          <a:p>
            <a:endParaRPr lang="en-US"/>
          </a:p>
        </p:txBody>
      </p:sp>
      <p:sp>
        <p:nvSpPr>
          <p:cNvPr id="10281" name="Line 44"/>
          <p:cNvSpPr>
            <a:spLocks noChangeShapeType="1"/>
          </p:cNvSpPr>
          <p:nvPr/>
        </p:nvSpPr>
        <p:spPr bwMode="auto">
          <a:xfrm rot="7300537">
            <a:off x="6211887" y="3084513"/>
            <a:ext cx="74613" cy="1588"/>
          </a:xfrm>
          <a:prstGeom prst="line">
            <a:avLst/>
          </a:prstGeom>
          <a:noFill/>
          <a:ln w="9525">
            <a:solidFill>
              <a:schemeClr val="tx1"/>
            </a:solidFill>
            <a:round/>
            <a:headEnd/>
            <a:tailEnd type="arrow" w="med" len="med"/>
          </a:ln>
          <a:extLst>
            <a:ext uri="{909E8E84-426E-40DD-AFC4-6F175D3DCCD1}">
              <a14:hiddenFill xmlns:a14="http://schemas.microsoft.com/office/drawing/2010/main">
                <a:noFill/>
              </a14:hiddenFill>
            </a:ext>
          </a:extLst>
        </p:spPr>
        <p:txBody>
          <a:bodyPr lIns="82058" tIns="41029" rIns="82058" bIns="41029"/>
          <a:lstStyle/>
          <a:p>
            <a:endParaRPr lang="en-US"/>
          </a:p>
        </p:txBody>
      </p:sp>
      <p:sp>
        <p:nvSpPr>
          <p:cNvPr id="10282" name="Line 45"/>
          <p:cNvSpPr>
            <a:spLocks noChangeShapeType="1"/>
          </p:cNvSpPr>
          <p:nvPr/>
        </p:nvSpPr>
        <p:spPr bwMode="auto">
          <a:xfrm rot="10584252">
            <a:off x="6630988" y="2971800"/>
            <a:ext cx="74612" cy="1588"/>
          </a:xfrm>
          <a:prstGeom prst="line">
            <a:avLst/>
          </a:prstGeom>
          <a:noFill/>
          <a:ln w="9525">
            <a:solidFill>
              <a:schemeClr val="tx1"/>
            </a:solidFill>
            <a:round/>
            <a:headEnd/>
            <a:tailEnd type="arrow" w="med" len="med"/>
          </a:ln>
          <a:extLst>
            <a:ext uri="{909E8E84-426E-40DD-AFC4-6F175D3DCCD1}">
              <a14:hiddenFill xmlns:a14="http://schemas.microsoft.com/office/drawing/2010/main">
                <a:noFill/>
              </a14:hiddenFill>
            </a:ext>
          </a:extLst>
        </p:spPr>
        <p:txBody>
          <a:bodyPr lIns="82058" tIns="41029" rIns="82058" bIns="41029"/>
          <a:lstStyle/>
          <a:p>
            <a:endParaRPr lang="en-US"/>
          </a:p>
        </p:txBody>
      </p:sp>
      <p:sp>
        <p:nvSpPr>
          <p:cNvPr id="10283" name="Line 46"/>
          <p:cNvSpPr>
            <a:spLocks noChangeShapeType="1"/>
          </p:cNvSpPr>
          <p:nvPr/>
        </p:nvSpPr>
        <p:spPr bwMode="auto">
          <a:xfrm rot="9405180">
            <a:off x="6592888" y="3160713"/>
            <a:ext cx="74612" cy="1587"/>
          </a:xfrm>
          <a:prstGeom prst="line">
            <a:avLst/>
          </a:prstGeom>
          <a:noFill/>
          <a:ln w="9525">
            <a:solidFill>
              <a:schemeClr val="tx1"/>
            </a:solidFill>
            <a:round/>
            <a:headEnd/>
            <a:tailEnd type="arrow" w="med" len="med"/>
          </a:ln>
          <a:extLst>
            <a:ext uri="{909E8E84-426E-40DD-AFC4-6F175D3DCCD1}">
              <a14:hiddenFill xmlns:a14="http://schemas.microsoft.com/office/drawing/2010/main">
                <a:noFill/>
              </a14:hiddenFill>
            </a:ext>
          </a:extLst>
        </p:spPr>
        <p:txBody>
          <a:bodyPr lIns="82058" tIns="41029" rIns="82058" bIns="41029"/>
          <a:lstStyle/>
          <a:p>
            <a:endParaRPr lang="en-US"/>
          </a:p>
        </p:txBody>
      </p:sp>
      <p:sp>
        <p:nvSpPr>
          <p:cNvPr id="10284" name="Line 47"/>
          <p:cNvSpPr>
            <a:spLocks noChangeShapeType="1"/>
          </p:cNvSpPr>
          <p:nvPr/>
        </p:nvSpPr>
        <p:spPr bwMode="auto">
          <a:xfrm rot="-9068861">
            <a:off x="7239000" y="2817813"/>
            <a:ext cx="74613" cy="1587"/>
          </a:xfrm>
          <a:prstGeom prst="line">
            <a:avLst/>
          </a:prstGeom>
          <a:noFill/>
          <a:ln w="9525">
            <a:solidFill>
              <a:schemeClr val="tx1"/>
            </a:solidFill>
            <a:round/>
            <a:headEnd/>
            <a:tailEnd type="arrow" w="med" len="med"/>
          </a:ln>
          <a:extLst>
            <a:ext uri="{909E8E84-426E-40DD-AFC4-6F175D3DCCD1}">
              <a14:hiddenFill xmlns:a14="http://schemas.microsoft.com/office/drawing/2010/main">
                <a:noFill/>
              </a14:hiddenFill>
            </a:ext>
          </a:extLst>
        </p:spPr>
        <p:txBody>
          <a:bodyPr lIns="82058" tIns="41029" rIns="82058" bIns="41029"/>
          <a:lstStyle/>
          <a:p>
            <a:endParaRPr lang="en-US"/>
          </a:p>
        </p:txBody>
      </p:sp>
      <p:sp>
        <p:nvSpPr>
          <p:cNvPr id="10285" name="Line 48"/>
          <p:cNvSpPr>
            <a:spLocks noChangeShapeType="1"/>
          </p:cNvSpPr>
          <p:nvPr/>
        </p:nvSpPr>
        <p:spPr bwMode="auto">
          <a:xfrm rot="-10225531">
            <a:off x="6821488" y="2436813"/>
            <a:ext cx="74612" cy="1587"/>
          </a:xfrm>
          <a:prstGeom prst="line">
            <a:avLst/>
          </a:prstGeom>
          <a:noFill/>
          <a:ln w="9525">
            <a:solidFill>
              <a:schemeClr val="tx1"/>
            </a:solidFill>
            <a:round/>
            <a:headEnd/>
            <a:tailEnd type="arrow" w="med" len="med"/>
          </a:ln>
          <a:extLst>
            <a:ext uri="{909E8E84-426E-40DD-AFC4-6F175D3DCCD1}">
              <a14:hiddenFill xmlns:a14="http://schemas.microsoft.com/office/drawing/2010/main">
                <a:noFill/>
              </a14:hiddenFill>
            </a:ext>
          </a:extLst>
        </p:spPr>
        <p:txBody>
          <a:bodyPr lIns="82058" tIns="41029" rIns="82058" bIns="41029"/>
          <a:lstStyle/>
          <a:p>
            <a:endParaRPr lang="en-US"/>
          </a:p>
        </p:txBody>
      </p:sp>
      <p:sp>
        <p:nvSpPr>
          <p:cNvPr id="10286" name="Line 49"/>
          <p:cNvSpPr>
            <a:spLocks noChangeShapeType="1"/>
          </p:cNvSpPr>
          <p:nvPr/>
        </p:nvSpPr>
        <p:spPr bwMode="auto">
          <a:xfrm rot="9412996">
            <a:off x="6477000" y="2284413"/>
            <a:ext cx="74613" cy="1587"/>
          </a:xfrm>
          <a:prstGeom prst="line">
            <a:avLst/>
          </a:prstGeom>
          <a:noFill/>
          <a:ln w="9525">
            <a:solidFill>
              <a:schemeClr val="tx1"/>
            </a:solidFill>
            <a:round/>
            <a:headEnd/>
            <a:tailEnd type="arrow" w="med" len="med"/>
          </a:ln>
          <a:extLst>
            <a:ext uri="{909E8E84-426E-40DD-AFC4-6F175D3DCCD1}">
              <a14:hiddenFill xmlns:a14="http://schemas.microsoft.com/office/drawing/2010/main">
                <a:noFill/>
              </a14:hiddenFill>
            </a:ext>
          </a:extLst>
        </p:spPr>
        <p:txBody>
          <a:bodyPr lIns="82058" tIns="41029" rIns="82058" bIns="41029"/>
          <a:lstStyle/>
          <a:p>
            <a:endParaRPr lang="en-US"/>
          </a:p>
        </p:txBody>
      </p:sp>
      <p:sp>
        <p:nvSpPr>
          <p:cNvPr id="10287" name="Line 50"/>
          <p:cNvSpPr>
            <a:spLocks noChangeShapeType="1"/>
          </p:cNvSpPr>
          <p:nvPr/>
        </p:nvSpPr>
        <p:spPr bwMode="auto">
          <a:xfrm rot="-7491951">
            <a:off x="8039101" y="2705100"/>
            <a:ext cx="74612" cy="1587"/>
          </a:xfrm>
          <a:prstGeom prst="line">
            <a:avLst/>
          </a:prstGeom>
          <a:noFill/>
          <a:ln w="9525">
            <a:solidFill>
              <a:schemeClr val="tx1"/>
            </a:solidFill>
            <a:round/>
            <a:headEnd/>
            <a:tailEnd type="arrow" w="med" len="med"/>
          </a:ln>
          <a:extLst>
            <a:ext uri="{909E8E84-426E-40DD-AFC4-6F175D3DCCD1}">
              <a14:hiddenFill xmlns:a14="http://schemas.microsoft.com/office/drawing/2010/main">
                <a:noFill/>
              </a14:hiddenFill>
            </a:ext>
          </a:extLst>
        </p:spPr>
        <p:txBody>
          <a:bodyPr lIns="82058" tIns="41029" rIns="82058" bIns="41029"/>
          <a:lstStyle/>
          <a:p>
            <a:endParaRPr lang="en-US"/>
          </a:p>
        </p:txBody>
      </p:sp>
      <p:sp>
        <p:nvSpPr>
          <p:cNvPr id="10288" name="Freeform 51"/>
          <p:cNvSpPr>
            <a:spLocks/>
          </p:cNvSpPr>
          <p:nvPr/>
        </p:nvSpPr>
        <p:spPr bwMode="auto">
          <a:xfrm>
            <a:off x="6781800" y="3259138"/>
            <a:ext cx="101600" cy="57150"/>
          </a:xfrm>
          <a:custGeom>
            <a:avLst/>
            <a:gdLst>
              <a:gd name="T0" fmla="*/ 0 w 64"/>
              <a:gd name="T1" fmla="*/ 0 h 36"/>
              <a:gd name="T2" fmla="*/ 2147483647 w 64"/>
              <a:gd name="T3" fmla="*/ 2147483647 h 36"/>
              <a:gd name="T4" fmla="*/ 0 60000 65536"/>
              <a:gd name="T5" fmla="*/ 0 60000 65536"/>
              <a:gd name="T6" fmla="*/ 0 w 64"/>
              <a:gd name="T7" fmla="*/ 0 h 36"/>
              <a:gd name="T8" fmla="*/ 64 w 64"/>
              <a:gd name="T9" fmla="*/ 36 h 36"/>
            </a:gdLst>
            <a:ahLst/>
            <a:cxnLst>
              <a:cxn ang="T4">
                <a:pos x="T0" y="T1"/>
              </a:cxn>
              <a:cxn ang="T5">
                <a:pos x="T2" y="T3"/>
              </a:cxn>
            </a:cxnLst>
            <a:rect l="T6" t="T7" r="T8" b="T9"/>
            <a:pathLst>
              <a:path w="64" h="36">
                <a:moveTo>
                  <a:pt x="0" y="0"/>
                </a:moveTo>
                <a:cubicBezTo>
                  <a:pt x="19" y="5"/>
                  <a:pt x="64" y="8"/>
                  <a:pt x="64" y="36"/>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lIns="82058" tIns="41029" rIns="82058" bIns="41029"/>
          <a:lstStyle/>
          <a:p>
            <a:endParaRPr lang="en-US"/>
          </a:p>
        </p:txBody>
      </p:sp>
      <p:sp>
        <p:nvSpPr>
          <p:cNvPr id="10289" name="Line 52"/>
          <p:cNvSpPr>
            <a:spLocks noChangeShapeType="1"/>
          </p:cNvSpPr>
          <p:nvPr/>
        </p:nvSpPr>
        <p:spPr bwMode="auto">
          <a:xfrm rot="596033">
            <a:off x="6326188" y="4722813"/>
            <a:ext cx="74612" cy="1587"/>
          </a:xfrm>
          <a:prstGeom prst="line">
            <a:avLst/>
          </a:prstGeom>
          <a:noFill/>
          <a:ln w="9525">
            <a:solidFill>
              <a:schemeClr val="tx1"/>
            </a:solidFill>
            <a:round/>
            <a:headEnd/>
            <a:tailEnd type="arrow" w="med" len="med"/>
          </a:ln>
          <a:extLst>
            <a:ext uri="{909E8E84-426E-40DD-AFC4-6F175D3DCCD1}">
              <a14:hiddenFill xmlns:a14="http://schemas.microsoft.com/office/drawing/2010/main">
                <a:noFill/>
              </a14:hiddenFill>
            </a:ext>
          </a:extLst>
        </p:spPr>
        <p:txBody>
          <a:bodyPr lIns="82058" tIns="41029" rIns="82058" bIns="41029"/>
          <a:lstStyle/>
          <a:p>
            <a:endParaRPr lang="en-US"/>
          </a:p>
        </p:txBody>
      </p:sp>
      <p:pic>
        <p:nvPicPr>
          <p:cNvPr id="10290" name="Picture 53" descr="magnetField"/>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2100" y="1752600"/>
            <a:ext cx="3670300" cy="288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77026061"/>
      </p:ext>
    </p:extLst>
  </p:cSld>
  <p:clrMapOvr>
    <a:masterClrMapping/>
  </p:clrMapOvr>
  <p:transition>
    <p:wipe dir="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ext Box 1026"/>
          <p:cNvSpPr txBox="1">
            <a:spLocks noChangeArrowheads="1"/>
          </p:cNvSpPr>
          <p:nvPr/>
        </p:nvSpPr>
        <p:spPr bwMode="auto">
          <a:xfrm>
            <a:off x="304800" y="457200"/>
            <a:ext cx="5327099" cy="66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lnSpc>
                <a:spcPct val="85000"/>
              </a:lnSpc>
            </a:pPr>
            <a:r>
              <a:rPr lang="en-US" sz="4400" b="1" dirty="0">
                <a:latin typeface="Arial" charset="0"/>
              </a:rPr>
              <a:t>Magnetic Induction</a:t>
            </a:r>
          </a:p>
        </p:txBody>
      </p:sp>
      <p:sp>
        <p:nvSpPr>
          <p:cNvPr id="55" name="TextBox 54"/>
          <p:cNvSpPr txBox="1"/>
          <p:nvPr/>
        </p:nvSpPr>
        <p:spPr>
          <a:xfrm>
            <a:off x="393700" y="1746250"/>
            <a:ext cx="4374724" cy="1569660"/>
          </a:xfrm>
          <a:prstGeom prst="rect">
            <a:avLst/>
          </a:prstGeom>
          <a:noFill/>
        </p:spPr>
        <p:txBody>
          <a:bodyPr wrap="none">
            <a:spAutoFit/>
          </a:bodyPr>
          <a:lstStyle/>
          <a:p>
            <a:pPr>
              <a:defRPr/>
            </a:pPr>
            <a:r>
              <a:rPr lang="en-US" sz="3200" dirty="0">
                <a:latin typeface="+mj-lt"/>
              </a:rPr>
              <a:t>Two primary principles:</a:t>
            </a:r>
          </a:p>
          <a:p>
            <a:pPr marL="342900" indent="-342900">
              <a:buFont typeface="Arial" pitchFamily="34" charset="0"/>
              <a:buChar char="•"/>
              <a:defRPr/>
            </a:pPr>
            <a:r>
              <a:rPr lang="en-US" sz="3200" dirty="0">
                <a:latin typeface="+mj-lt"/>
              </a:rPr>
              <a:t>Magnetic field</a:t>
            </a:r>
          </a:p>
          <a:p>
            <a:pPr marL="342900" indent="-342900">
              <a:buFont typeface="Arial" pitchFamily="34" charset="0"/>
              <a:buChar char="•"/>
              <a:defRPr/>
            </a:pPr>
            <a:r>
              <a:rPr lang="en-US" sz="3200" dirty="0">
                <a:latin typeface="+mj-lt"/>
              </a:rPr>
              <a:t>Electrical field</a:t>
            </a:r>
          </a:p>
        </p:txBody>
      </p:sp>
      <p:pic>
        <p:nvPicPr>
          <p:cNvPr id="11268" name="Picture 38" descr="C:\Users\Dennis Bowns\Desktop\BOCupdate\Magfield.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2750" y="3733800"/>
            <a:ext cx="2854325"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9" name="Picture 40" descr="C:\Users\Dennis Bowns\Desktop\BOCupdate\transformer.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71900" y="2355850"/>
            <a:ext cx="5295900" cy="275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70" name="TextBox 2"/>
          <p:cNvSpPr txBox="1">
            <a:spLocks noChangeArrowheads="1"/>
          </p:cNvSpPr>
          <p:nvPr/>
        </p:nvSpPr>
        <p:spPr bwMode="auto">
          <a:xfrm>
            <a:off x="3771900" y="3505200"/>
            <a:ext cx="62865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r>
              <a:rPr lang="en-US" dirty="0"/>
              <a:t>E-1</a:t>
            </a:r>
          </a:p>
        </p:txBody>
      </p:sp>
      <p:sp>
        <p:nvSpPr>
          <p:cNvPr id="11271" name="TextBox 43"/>
          <p:cNvSpPr txBox="1">
            <a:spLocks noChangeArrowheads="1"/>
          </p:cNvSpPr>
          <p:nvPr/>
        </p:nvSpPr>
        <p:spPr bwMode="auto">
          <a:xfrm>
            <a:off x="3771900" y="4379913"/>
            <a:ext cx="62865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r>
              <a:rPr lang="en-US"/>
              <a:t>E-2</a:t>
            </a:r>
          </a:p>
        </p:txBody>
      </p:sp>
      <p:sp>
        <p:nvSpPr>
          <p:cNvPr id="11272" name="TextBox 44"/>
          <p:cNvSpPr txBox="1">
            <a:spLocks noChangeArrowheads="1"/>
          </p:cNvSpPr>
          <p:nvPr/>
        </p:nvSpPr>
        <p:spPr bwMode="auto">
          <a:xfrm>
            <a:off x="8324850" y="3086100"/>
            <a:ext cx="601663"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r>
              <a:rPr lang="en-US"/>
              <a:t>T-1</a:t>
            </a:r>
          </a:p>
        </p:txBody>
      </p:sp>
      <p:sp>
        <p:nvSpPr>
          <p:cNvPr id="11273" name="TextBox 45"/>
          <p:cNvSpPr txBox="1">
            <a:spLocks noChangeArrowheads="1"/>
          </p:cNvSpPr>
          <p:nvPr/>
        </p:nvSpPr>
        <p:spPr bwMode="auto">
          <a:xfrm>
            <a:off x="8086725" y="4262438"/>
            <a:ext cx="6000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r>
              <a:rPr lang="en-US"/>
              <a:t>T-2</a:t>
            </a:r>
          </a:p>
        </p:txBody>
      </p:sp>
      <p:sp>
        <p:nvSpPr>
          <p:cNvPr id="11274" name="TextBox 46"/>
          <p:cNvSpPr txBox="1">
            <a:spLocks noChangeArrowheads="1"/>
          </p:cNvSpPr>
          <p:nvPr/>
        </p:nvSpPr>
        <p:spPr bwMode="auto">
          <a:xfrm>
            <a:off x="5029200" y="5111750"/>
            <a:ext cx="198227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r>
              <a:rPr lang="en-US" b="1" dirty="0">
                <a:latin typeface="+mj-lt"/>
              </a:rPr>
              <a:t>Transformer</a:t>
            </a:r>
          </a:p>
        </p:txBody>
      </p:sp>
    </p:spTree>
    <p:extLst>
      <p:ext uri="{BB962C8B-B14F-4D97-AF65-F5344CB8AC3E}">
        <p14:creationId xmlns:p14="http://schemas.microsoft.com/office/powerpoint/2010/main" val="289942145"/>
      </p:ext>
    </p:extLst>
  </p:cSld>
  <p:clrMapOvr>
    <a:masterClrMapping/>
  </p:clrMapOvr>
  <p:transition>
    <p:wipe dir="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ext Box 1028"/>
          <p:cNvSpPr txBox="1">
            <a:spLocks noChangeArrowheads="1"/>
          </p:cNvSpPr>
          <p:nvPr/>
        </p:nvSpPr>
        <p:spPr bwMode="auto">
          <a:xfrm>
            <a:off x="304800" y="457200"/>
            <a:ext cx="5612434" cy="66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lnSpc>
                <a:spcPct val="85000"/>
              </a:lnSpc>
            </a:pPr>
            <a:r>
              <a:rPr lang="en-US" sz="4400" b="1" dirty="0">
                <a:latin typeface="Arial" charset="0"/>
              </a:rPr>
              <a:t>Magnetic Reactance</a:t>
            </a:r>
          </a:p>
        </p:txBody>
      </p:sp>
      <p:pic>
        <p:nvPicPr>
          <p:cNvPr id="12291" name="Picture 102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95400" y="3124200"/>
            <a:ext cx="3060700" cy="20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2" name="Picture 1030"/>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53000" y="3124200"/>
            <a:ext cx="3048000" cy="201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3" name="Text Box 1032"/>
          <p:cNvSpPr txBox="1">
            <a:spLocks noChangeArrowheads="1"/>
          </p:cNvSpPr>
          <p:nvPr/>
        </p:nvSpPr>
        <p:spPr bwMode="auto">
          <a:xfrm>
            <a:off x="2743200" y="5181600"/>
            <a:ext cx="41116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r>
              <a:rPr lang="en-US" sz="1600"/>
              <a:t>(a)</a:t>
            </a:r>
          </a:p>
        </p:txBody>
      </p:sp>
      <p:sp>
        <p:nvSpPr>
          <p:cNvPr id="12294" name="Text Box 1033"/>
          <p:cNvSpPr txBox="1">
            <a:spLocks noChangeArrowheads="1"/>
          </p:cNvSpPr>
          <p:nvPr/>
        </p:nvSpPr>
        <p:spPr bwMode="auto">
          <a:xfrm>
            <a:off x="6461125" y="5149850"/>
            <a:ext cx="4222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r>
              <a:rPr lang="en-US" sz="1600"/>
              <a:t>(b)</a:t>
            </a:r>
          </a:p>
        </p:txBody>
      </p:sp>
      <p:sp>
        <p:nvSpPr>
          <p:cNvPr id="12295" name="TextBox 1"/>
          <p:cNvSpPr txBox="1">
            <a:spLocks noChangeArrowheads="1"/>
          </p:cNvSpPr>
          <p:nvPr/>
        </p:nvSpPr>
        <p:spPr bwMode="auto">
          <a:xfrm>
            <a:off x="1066800" y="2227263"/>
            <a:ext cx="421621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r>
              <a:rPr lang="en-US" sz="3200" dirty="0">
                <a:latin typeface="+mj-lt"/>
              </a:rPr>
              <a:t>Direct Current Circuits</a:t>
            </a:r>
          </a:p>
        </p:txBody>
      </p:sp>
    </p:spTree>
    <p:extLst>
      <p:ext uri="{BB962C8B-B14F-4D97-AF65-F5344CB8AC3E}">
        <p14:creationId xmlns:p14="http://schemas.microsoft.com/office/powerpoint/2010/main" val="1091074567"/>
      </p:ext>
    </p:extLst>
  </p:cSld>
  <p:clrMapOvr>
    <a:masterClrMapping/>
  </p:clrMapOvr>
  <p:transition>
    <p:wipe dir="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ext Box 2"/>
          <p:cNvSpPr txBox="1">
            <a:spLocks noChangeArrowheads="1"/>
          </p:cNvSpPr>
          <p:nvPr/>
        </p:nvSpPr>
        <p:spPr bwMode="auto">
          <a:xfrm>
            <a:off x="304800" y="152400"/>
            <a:ext cx="5902325" cy="1243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lnSpc>
                <a:spcPct val="85000"/>
              </a:lnSpc>
            </a:pPr>
            <a:r>
              <a:rPr lang="en-US" sz="4400" b="1" dirty="0">
                <a:latin typeface="Arial" charset="0"/>
              </a:rPr>
              <a:t>Resistive </a:t>
            </a:r>
            <a:r>
              <a:rPr lang="en-US" sz="4400" b="1" dirty="0" smtClean="0">
                <a:latin typeface="Arial" charset="0"/>
              </a:rPr>
              <a:t>and Inductive Loads</a:t>
            </a:r>
            <a:endParaRPr lang="en-US" sz="4400" b="1" dirty="0">
              <a:latin typeface="Arial" charset="0"/>
            </a:endParaRPr>
          </a:p>
        </p:txBody>
      </p:sp>
      <p:pic>
        <p:nvPicPr>
          <p:cNvPr id="13315" name="Picture 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90800" y="2286000"/>
            <a:ext cx="37084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6" name="Picture 9"/>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25700" y="4419600"/>
            <a:ext cx="4279900" cy="191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7" name="Picture 10"/>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81000" y="1676400"/>
            <a:ext cx="35560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29883815"/>
      </p:ext>
    </p:extLst>
  </p:cSld>
  <p:clrMapOvr>
    <a:masterClrMapping/>
  </p:clrMapOvr>
  <p:transition>
    <p:wipe dir="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ext Box 1026"/>
          <p:cNvSpPr txBox="1">
            <a:spLocks noChangeArrowheads="1"/>
          </p:cNvSpPr>
          <p:nvPr/>
        </p:nvSpPr>
        <p:spPr bwMode="auto">
          <a:xfrm>
            <a:off x="304800" y="457200"/>
            <a:ext cx="6771405" cy="66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lnSpc>
                <a:spcPct val="85000"/>
              </a:lnSpc>
            </a:pPr>
            <a:r>
              <a:rPr lang="en-US" sz="4300" b="1" dirty="0">
                <a:latin typeface="Arial" charset="0"/>
              </a:rPr>
              <a:t>Power Factor Correction</a:t>
            </a:r>
          </a:p>
        </p:txBody>
      </p:sp>
      <p:grpSp>
        <p:nvGrpSpPr>
          <p:cNvPr id="14339" name="Group 10"/>
          <p:cNvGrpSpPr>
            <a:grpSpLocks/>
          </p:cNvGrpSpPr>
          <p:nvPr/>
        </p:nvGrpSpPr>
        <p:grpSpPr bwMode="auto">
          <a:xfrm>
            <a:off x="1430338" y="4432300"/>
            <a:ext cx="2971800" cy="2043113"/>
            <a:chOff x="4724400" y="2133600"/>
            <a:chExt cx="2971800" cy="2043113"/>
          </a:xfrm>
        </p:grpSpPr>
        <p:sp>
          <p:nvSpPr>
            <p:cNvPr id="14443" name="AutoShape 1063"/>
            <p:cNvSpPr>
              <a:spLocks noChangeArrowheads="1"/>
            </p:cNvSpPr>
            <p:nvPr/>
          </p:nvSpPr>
          <p:spPr bwMode="auto">
            <a:xfrm>
              <a:off x="6172200" y="2514600"/>
              <a:ext cx="228600" cy="457200"/>
            </a:xfrm>
            <a:prstGeom prst="flowChartDelay">
              <a:avLst/>
            </a:prstGeom>
            <a:solidFill>
              <a:schemeClr val="bg1"/>
            </a:solidFill>
            <a:ln w="9525">
              <a:solidFill>
                <a:schemeClr val="tx1"/>
              </a:solidFill>
              <a:miter lim="800000"/>
              <a:headEnd/>
              <a:tailEnd/>
            </a:ln>
          </p:spPr>
          <p:txBody>
            <a:bodyPr wrap="none" anchor="ctr"/>
            <a:lstStyle/>
            <a:p>
              <a:endParaRPr lang="en-US"/>
            </a:p>
          </p:txBody>
        </p:sp>
        <p:sp>
          <p:nvSpPr>
            <p:cNvPr id="14444" name="Rectangle 1064"/>
            <p:cNvSpPr>
              <a:spLocks noChangeArrowheads="1"/>
            </p:cNvSpPr>
            <p:nvPr/>
          </p:nvSpPr>
          <p:spPr bwMode="auto">
            <a:xfrm>
              <a:off x="6172200" y="2438400"/>
              <a:ext cx="76200" cy="609600"/>
            </a:xfrm>
            <a:prstGeom prst="rect">
              <a:avLst/>
            </a:prstGeom>
            <a:solidFill>
              <a:schemeClr val="bg1"/>
            </a:solidFill>
            <a:ln w="9525">
              <a:solidFill>
                <a:schemeClr val="bg1"/>
              </a:solidFill>
              <a:miter lim="800000"/>
              <a:headEnd/>
              <a:tailEnd/>
            </a:ln>
          </p:spPr>
          <p:txBody>
            <a:bodyPr wrap="none" anchor="ctr"/>
            <a:lstStyle/>
            <a:p>
              <a:endParaRPr lang="en-US"/>
            </a:p>
          </p:txBody>
        </p:sp>
        <p:sp>
          <p:nvSpPr>
            <p:cNvPr id="14445" name="Line 1065"/>
            <p:cNvSpPr>
              <a:spLocks noChangeShapeType="1"/>
            </p:cNvSpPr>
            <p:nvPr/>
          </p:nvSpPr>
          <p:spPr bwMode="auto">
            <a:xfrm>
              <a:off x="5334000" y="2743200"/>
              <a:ext cx="8382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46" name="Line 1066"/>
            <p:cNvSpPr>
              <a:spLocks noChangeShapeType="1"/>
            </p:cNvSpPr>
            <p:nvPr/>
          </p:nvSpPr>
          <p:spPr bwMode="auto">
            <a:xfrm>
              <a:off x="5334000" y="2743200"/>
              <a:ext cx="0" cy="838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47" name="Line 1067"/>
            <p:cNvSpPr>
              <a:spLocks noChangeShapeType="1"/>
            </p:cNvSpPr>
            <p:nvPr/>
          </p:nvSpPr>
          <p:spPr bwMode="auto">
            <a:xfrm>
              <a:off x="5334000" y="3581400"/>
              <a:ext cx="4572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48" name="Line 1068"/>
            <p:cNvSpPr>
              <a:spLocks noChangeShapeType="1"/>
            </p:cNvSpPr>
            <p:nvPr/>
          </p:nvSpPr>
          <p:spPr bwMode="auto">
            <a:xfrm flipV="1">
              <a:off x="5791200" y="3505200"/>
              <a:ext cx="381000" cy="76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49" name="Oval 1069"/>
            <p:cNvSpPr>
              <a:spLocks noChangeArrowheads="1"/>
            </p:cNvSpPr>
            <p:nvPr/>
          </p:nvSpPr>
          <p:spPr bwMode="auto">
            <a:xfrm>
              <a:off x="6096000" y="3505200"/>
              <a:ext cx="76200" cy="76200"/>
            </a:xfrm>
            <a:prstGeom prst="ellipse">
              <a:avLst/>
            </a:prstGeom>
            <a:solidFill>
              <a:schemeClr val="tx1"/>
            </a:solidFill>
            <a:ln w="9525">
              <a:solidFill>
                <a:schemeClr val="tx1"/>
              </a:solidFill>
              <a:round/>
              <a:headEnd/>
              <a:tailEnd/>
            </a:ln>
          </p:spPr>
          <p:txBody>
            <a:bodyPr wrap="none" anchor="ctr"/>
            <a:lstStyle/>
            <a:p>
              <a:pPr algn="ctr"/>
              <a:endParaRPr lang="en-US"/>
            </a:p>
          </p:txBody>
        </p:sp>
        <p:sp>
          <p:nvSpPr>
            <p:cNvPr id="14450" name="Line 1070"/>
            <p:cNvSpPr>
              <a:spLocks noChangeShapeType="1"/>
            </p:cNvSpPr>
            <p:nvPr/>
          </p:nvSpPr>
          <p:spPr bwMode="auto">
            <a:xfrm>
              <a:off x="6172200" y="3581400"/>
              <a:ext cx="5334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51" name="Line 1071"/>
            <p:cNvSpPr>
              <a:spLocks noChangeShapeType="1"/>
            </p:cNvSpPr>
            <p:nvPr/>
          </p:nvSpPr>
          <p:spPr bwMode="auto">
            <a:xfrm>
              <a:off x="6172200" y="2590800"/>
              <a:ext cx="0" cy="3048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52" name="Line 1072"/>
            <p:cNvSpPr>
              <a:spLocks noChangeShapeType="1"/>
            </p:cNvSpPr>
            <p:nvPr/>
          </p:nvSpPr>
          <p:spPr bwMode="auto">
            <a:xfrm>
              <a:off x="6705600" y="3505200"/>
              <a:ext cx="0" cy="228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53" name="Line 1073"/>
            <p:cNvSpPr>
              <a:spLocks noChangeShapeType="1"/>
            </p:cNvSpPr>
            <p:nvPr/>
          </p:nvSpPr>
          <p:spPr bwMode="auto">
            <a:xfrm>
              <a:off x="6781800" y="3429000"/>
              <a:ext cx="0" cy="3810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54" name="Line 1074"/>
            <p:cNvSpPr>
              <a:spLocks noChangeShapeType="1"/>
            </p:cNvSpPr>
            <p:nvPr/>
          </p:nvSpPr>
          <p:spPr bwMode="auto">
            <a:xfrm>
              <a:off x="6858000" y="3505200"/>
              <a:ext cx="0" cy="228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55" name="Line 1075"/>
            <p:cNvSpPr>
              <a:spLocks noChangeShapeType="1"/>
            </p:cNvSpPr>
            <p:nvPr/>
          </p:nvSpPr>
          <p:spPr bwMode="auto">
            <a:xfrm>
              <a:off x="6934200" y="3429000"/>
              <a:ext cx="0" cy="3810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56" name="Line 1076"/>
            <p:cNvSpPr>
              <a:spLocks noChangeShapeType="1"/>
            </p:cNvSpPr>
            <p:nvPr/>
          </p:nvSpPr>
          <p:spPr bwMode="auto">
            <a:xfrm>
              <a:off x="7010400" y="3505200"/>
              <a:ext cx="0" cy="228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57" name="Line 1077"/>
            <p:cNvSpPr>
              <a:spLocks noChangeShapeType="1"/>
            </p:cNvSpPr>
            <p:nvPr/>
          </p:nvSpPr>
          <p:spPr bwMode="auto">
            <a:xfrm>
              <a:off x="7086600" y="3429000"/>
              <a:ext cx="0" cy="3810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58" name="Line 1078"/>
            <p:cNvSpPr>
              <a:spLocks noChangeShapeType="1"/>
            </p:cNvSpPr>
            <p:nvPr/>
          </p:nvSpPr>
          <p:spPr bwMode="auto">
            <a:xfrm>
              <a:off x="7086600" y="3581400"/>
              <a:ext cx="3810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59" name="Line 1079"/>
            <p:cNvSpPr>
              <a:spLocks noChangeShapeType="1"/>
            </p:cNvSpPr>
            <p:nvPr/>
          </p:nvSpPr>
          <p:spPr bwMode="auto">
            <a:xfrm flipV="1">
              <a:off x="7467600" y="2743200"/>
              <a:ext cx="0" cy="838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60" name="Line 1080"/>
            <p:cNvSpPr>
              <a:spLocks noChangeShapeType="1"/>
            </p:cNvSpPr>
            <p:nvPr/>
          </p:nvSpPr>
          <p:spPr bwMode="auto">
            <a:xfrm>
              <a:off x="6400800" y="2743200"/>
              <a:ext cx="10668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61" name="Line 1081"/>
            <p:cNvSpPr>
              <a:spLocks noChangeShapeType="1"/>
            </p:cNvSpPr>
            <p:nvPr/>
          </p:nvSpPr>
          <p:spPr bwMode="auto">
            <a:xfrm>
              <a:off x="5105400" y="2895600"/>
              <a:ext cx="1524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62" name="Line 1082"/>
            <p:cNvSpPr>
              <a:spLocks noChangeShapeType="1"/>
            </p:cNvSpPr>
            <p:nvPr/>
          </p:nvSpPr>
          <p:spPr bwMode="auto">
            <a:xfrm>
              <a:off x="7219950" y="3448050"/>
              <a:ext cx="1524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63" name="Line 1083"/>
            <p:cNvSpPr>
              <a:spLocks noChangeShapeType="1"/>
            </p:cNvSpPr>
            <p:nvPr/>
          </p:nvSpPr>
          <p:spPr bwMode="auto">
            <a:xfrm>
              <a:off x="7086600" y="3048000"/>
              <a:ext cx="1524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64" name="Line 1084"/>
            <p:cNvSpPr>
              <a:spLocks noChangeShapeType="1"/>
            </p:cNvSpPr>
            <p:nvPr/>
          </p:nvSpPr>
          <p:spPr bwMode="auto">
            <a:xfrm>
              <a:off x="7543800" y="3048000"/>
              <a:ext cx="1524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65" name="Line 1085"/>
            <p:cNvSpPr>
              <a:spLocks noChangeShapeType="1"/>
            </p:cNvSpPr>
            <p:nvPr/>
          </p:nvSpPr>
          <p:spPr bwMode="auto">
            <a:xfrm>
              <a:off x="6477000" y="2895600"/>
              <a:ext cx="1524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66" name="Line 1086"/>
            <p:cNvSpPr>
              <a:spLocks noChangeShapeType="1"/>
            </p:cNvSpPr>
            <p:nvPr/>
          </p:nvSpPr>
          <p:spPr bwMode="auto">
            <a:xfrm>
              <a:off x="6477000" y="2819400"/>
              <a:ext cx="1524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67" name="Line 1087"/>
            <p:cNvSpPr>
              <a:spLocks noChangeShapeType="1"/>
            </p:cNvSpPr>
            <p:nvPr/>
          </p:nvSpPr>
          <p:spPr bwMode="auto">
            <a:xfrm>
              <a:off x="6477000" y="2590800"/>
              <a:ext cx="1524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68" name="Line 1088"/>
            <p:cNvSpPr>
              <a:spLocks noChangeShapeType="1"/>
            </p:cNvSpPr>
            <p:nvPr/>
          </p:nvSpPr>
          <p:spPr bwMode="auto">
            <a:xfrm>
              <a:off x="5410200" y="3276600"/>
              <a:ext cx="1524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69" name="Text Box 1119"/>
            <p:cNvSpPr txBox="1">
              <a:spLocks noChangeArrowheads="1"/>
            </p:cNvSpPr>
            <p:nvPr/>
          </p:nvSpPr>
          <p:spPr bwMode="auto">
            <a:xfrm>
              <a:off x="4724400" y="3581400"/>
              <a:ext cx="14605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r>
                <a:rPr lang="en-US" sz="1800"/>
                <a:t>Switch closed</a:t>
              </a:r>
            </a:p>
          </p:txBody>
        </p:sp>
        <p:sp>
          <p:nvSpPr>
            <p:cNvPr id="14470" name="Text Box 1122"/>
            <p:cNvSpPr txBox="1">
              <a:spLocks noChangeArrowheads="1"/>
            </p:cNvSpPr>
            <p:nvPr/>
          </p:nvSpPr>
          <p:spPr bwMode="auto">
            <a:xfrm>
              <a:off x="6477000" y="3810000"/>
              <a:ext cx="8572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r>
                <a:rPr lang="en-US" sz="1800"/>
                <a:t>Battery</a:t>
              </a:r>
            </a:p>
          </p:txBody>
        </p:sp>
        <p:sp>
          <p:nvSpPr>
            <p:cNvPr id="14471" name="Text Box 1124"/>
            <p:cNvSpPr txBox="1">
              <a:spLocks noChangeArrowheads="1"/>
            </p:cNvSpPr>
            <p:nvPr/>
          </p:nvSpPr>
          <p:spPr bwMode="auto">
            <a:xfrm>
              <a:off x="5638800" y="2133600"/>
              <a:ext cx="97631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r>
                <a:rPr lang="en-US" sz="1600"/>
                <a:t>Capacitor</a:t>
              </a:r>
            </a:p>
          </p:txBody>
        </p:sp>
        <p:sp>
          <p:nvSpPr>
            <p:cNvPr id="14472" name="Text Box 1127"/>
            <p:cNvSpPr txBox="1">
              <a:spLocks noChangeArrowheads="1"/>
            </p:cNvSpPr>
            <p:nvPr/>
          </p:nvSpPr>
          <p:spPr bwMode="auto">
            <a:xfrm>
              <a:off x="4953000" y="2209800"/>
              <a:ext cx="4127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r>
                <a:rPr lang="en-US" b="1"/>
                <a:t>2.</a:t>
              </a:r>
            </a:p>
          </p:txBody>
        </p:sp>
        <p:grpSp>
          <p:nvGrpSpPr>
            <p:cNvPr id="14473" name="Group 104"/>
            <p:cNvGrpSpPr>
              <a:grpSpLocks/>
            </p:cNvGrpSpPr>
            <p:nvPr/>
          </p:nvGrpSpPr>
          <p:grpSpPr bwMode="auto">
            <a:xfrm>
              <a:off x="5083175" y="3048000"/>
              <a:ext cx="152400" cy="212725"/>
              <a:chOff x="2819400" y="4400550"/>
              <a:chExt cx="152400" cy="212725"/>
            </a:xfrm>
          </p:grpSpPr>
          <p:sp>
            <p:nvSpPr>
              <p:cNvPr id="14486" name="Line 1060"/>
              <p:cNvSpPr>
                <a:spLocks noChangeShapeType="1"/>
              </p:cNvSpPr>
              <p:nvPr/>
            </p:nvSpPr>
            <p:spPr bwMode="auto">
              <a:xfrm>
                <a:off x="2819400" y="4495800"/>
                <a:ext cx="1524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87" name="Line 1060"/>
              <p:cNvSpPr>
                <a:spLocks noChangeShapeType="1"/>
              </p:cNvSpPr>
              <p:nvPr/>
            </p:nvSpPr>
            <p:spPr bwMode="auto">
              <a:xfrm>
                <a:off x="2895600" y="4400550"/>
                <a:ext cx="0" cy="21272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4474" name="Group 107"/>
            <p:cNvGrpSpPr>
              <a:grpSpLocks/>
            </p:cNvGrpSpPr>
            <p:nvPr/>
          </p:nvGrpSpPr>
          <p:grpSpPr bwMode="auto">
            <a:xfrm>
              <a:off x="5524500" y="2835275"/>
              <a:ext cx="152400" cy="212725"/>
              <a:chOff x="2819400" y="4400550"/>
              <a:chExt cx="152400" cy="212725"/>
            </a:xfrm>
          </p:grpSpPr>
          <p:sp>
            <p:nvSpPr>
              <p:cNvPr id="14484" name="Line 1060"/>
              <p:cNvSpPr>
                <a:spLocks noChangeShapeType="1"/>
              </p:cNvSpPr>
              <p:nvPr/>
            </p:nvSpPr>
            <p:spPr bwMode="auto">
              <a:xfrm>
                <a:off x="2819400" y="4495800"/>
                <a:ext cx="1524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85" name="Line 1060"/>
              <p:cNvSpPr>
                <a:spLocks noChangeShapeType="1"/>
              </p:cNvSpPr>
              <p:nvPr/>
            </p:nvSpPr>
            <p:spPr bwMode="auto">
              <a:xfrm>
                <a:off x="2895600" y="4400550"/>
                <a:ext cx="0" cy="21272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4475" name="Group 110"/>
            <p:cNvGrpSpPr>
              <a:grpSpLocks/>
            </p:cNvGrpSpPr>
            <p:nvPr/>
          </p:nvGrpSpPr>
          <p:grpSpPr bwMode="auto">
            <a:xfrm>
              <a:off x="6477000" y="3292475"/>
              <a:ext cx="152400" cy="212725"/>
              <a:chOff x="2819400" y="4400550"/>
              <a:chExt cx="152400" cy="212725"/>
            </a:xfrm>
          </p:grpSpPr>
          <p:sp>
            <p:nvSpPr>
              <p:cNvPr id="14482" name="Line 1060"/>
              <p:cNvSpPr>
                <a:spLocks noChangeShapeType="1"/>
              </p:cNvSpPr>
              <p:nvPr/>
            </p:nvSpPr>
            <p:spPr bwMode="auto">
              <a:xfrm>
                <a:off x="2819400" y="4495800"/>
                <a:ext cx="1524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83" name="Line 1060"/>
              <p:cNvSpPr>
                <a:spLocks noChangeShapeType="1"/>
              </p:cNvSpPr>
              <p:nvPr/>
            </p:nvSpPr>
            <p:spPr bwMode="auto">
              <a:xfrm>
                <a:off x="2895600" y="4400550"/>
                <a:ext cx="0" cy="21272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4476" name="Group 113"/>
            <p:cNvGrpSpPr>
              <a:grpSpLocks/>
            </p:cNvGrpSpPr>
            <p:nvPr/>
          </p:nvGrpSpPr>
          <p:grpSpPr bwMode="auto">
            <a:xfrm>
              <a:off x="5105400" y="3390900"/>
              <a:ext cx="152400" cy="212725"/>
              <a:chOff x="2819400" y="4400550"/>
              <a:chExt cx="152400" cy="212725"/>
            </a:xfrm>
          </p:grpSpPr>
          <p:sp>
            <p:nvSpPr>
              <p:cNvPr id="14480" name="Line 1060"/>
              <p:cNvSpPr>
                <a:spLocks noChangeShapeType="1"/>
              </p:cNvSpPr>
              <p:nvPr/>
            </p:nvSpPr>
            <p:spPr bwMode="auto">
              <a:xfrm>
                <a:off x="2819400" y="4495800"/>
                <a:ext cx="1524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81" name="Line 1060"/>
              <p:cNvSpPr>
                <a:spLocks noChangeShapeType="1"/>
              </p:cNvSpPr>
              <p:nvPr/>
            </p:nvSpPr>
            <p:spPr bwMode="auto">
              <a:xfrm>
                <a:off x="2895600" y="4400550"/>
                <a:ext cx="0" cy="21272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4477" name="Group 116"/>
            <p:cNvGrpSpPr>
              <a:grpSpLocks/>
            </p:cNvGrpSpPr>
            <p:nvPr/>
          </p:nvGrpSpPr>
          <p:grpSpPr bwMode="auto">
            <a:xfrm>
              <a:off x="5505450" y="2454275"/>
              <a:ext cx="152400" cy="212725"/>
              <a:chOff x="2819400" y="4400550"/>
              <a:chExt cx="152400" cy="212725"/>
            </a:xfrm>
          </p:grpSpPr>
          <p:sp>
            <p:nvSpPr>
              <p:cNvPr id="14478" name="Line 1060"/>
              <p:cNvSpPr>
                <a:spLocks noChangeShapeType="1"/>
              </p:cNvSpPr>
              <p:nvPr/>
            </p:nvSpPr>
            <p:spPr bwMode="auto">
              <a:xfrm>
                <a:off x="2819400" y="4495800"/>
                <a:ext cx="1524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79" name="Line 1060"/>
              <p:cNvSpPr>
                <a:spLocks noChangeShapeType="1"/>
              </p:cNvSpPr>
              <p:nvPr/>
            </p:nvSpPr>
            <p:spPr bwMode="auto">
              <a:xfrm>
                <a:off x="2895600" y="4400550"/>
                <a:ext cx="0" cy="21272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grpSp>
        <p:nvGrpSpPr>
          <p:cNvPr id="14340" name="Group 12"/>
          <p:cNvGrpSpPr>
            <a:grpSpLocks/>
          </p:cNvGrpSpPr>
          <p:nvPr/>
        </p:nvGrpSpPr>
        <p:grpSpPr bwMode="auto">
          <a:xfrm>
            <a:off x="3386138" y="2079625"/>
            <a:ext cx="2590800" cy="2039938"/>
            <a:chOff x="838200" y="2057400"/>
            <a:chExt cx="2590800" cy="2039938"/>
          </a:xfrm>
        </p:grpSpPr>
        <p:sp>
          <p:nvSpPr>
            <p:cNvPr id="14398" name="AutoShape 1052"/>
            <p:cNvSpPr>
              <a:spLocks noChangeArrowheads="1"/>
            </p:cNvSpPr>
            <p:nvPr/>
          </p:nvSpPr>
          <p:spPr bwMode="auto">
            <a:xfrm>
              <a:off x="2133600" y="2438400"/>
              <a:ext cx="228600" cy="457200"/>
            </a:xfrm>
            <a:prstGeom prst="flowChartDelay">
              <a:avLst/>
            </a:prstGeom>
            <a:solidFill>
              <a:schemeClr val="bg1"/>
            </a:solidFill>
            <a:ln w="9525">
              <a:solidFill>
                <a:schemeClr val="tx1"/>
              </a:solidFill>
              <a:miter lim="800000"/>
              <a:headEnd/>
              <a:tailEnd/>
            </a:ln>
          </p:spPr>
          <p:txBody>
            <a:bodyPr wrap="none" anchor="ctr"/>
            <a:lstStyle/>
            <a:p>
              <a:endParaRPr lang="en-US"/>
            </a:p>
          </p:txBody>
        </p:sp>
        <p:sp>
          <p:nvSpPr>
            <p:cNvPr id="14399" name="Rectangle 1053"/>
            <p:cNvSpPr>
              <a:spLocks noChangeArrowheads="1"/>
            </p:cNvSpPr>
            <p:nvPr/>
          </p:nvSpPr>
          <p:spPr bwMode="auto">
            <a:xfrm>
              <a:off x="2133600" y="2362200"/>
              <a:ext cx="76200" cy="609600"/>
            </a:xfrm>
            <a:prstGeom prst="rect">
              <a:avLst/>
            </a:prstGeom>
            <a:solidFill>
              <a:schemeClr val="bg1"/>
            </a:solidFill>
            <a:ln w="9525">
              <a:solidFill>
                <a:schemeClr val="bg1"/>
              </a:solidFill>
              <a:miter lim="800000"/>
              <a:headEnd/>
              <a:tailEnd/>
            </a:ln>
          </p:spPr>
          <p:txBody>
            <a:bodyPr wrap="none" anchor="ctr"/>
            <a:lstStyle/>
            <a:p>
              <a:endParaRPr lang="en-US"/>
            </a:p>
          </p:txBody>
        </p:sp>
        <p:sp>
          <p:nvSpPr>
            <p:cNvPr id="14400" name="Line 1028"/>
            <p:cNvSpPr>
              <a:spLocks noChangeShapeType="1"/>
            </p:cNvSpPr>
            <p:nvPr/>
          </p:nvSpPr>
          <p:spPr bwMode="auto">
            <a:xfrm>
              <a:off x="1295400" y="2667000"/>
              <a:ext cx="8382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01" name="Line 1029"/>
            <p:cNvSpPr>
              <a:spLocks noChangeShapeType="1"/>
            </p:cNvSpPr>
            <p:nvPr/>
          </p:nvSpPr>
          <p:spPr bwMode="auto">
            <a:xfrm>
              <a:off x="1295400" y="2667000"/>
              <a:ext cx="0" cy="838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02" name="Line 1031"/>
            <p:cNvSpPr>
              <a:spLocks noChangeShapeType="1"/>
            </p:cNvSpPr>
            <p:nvPr/>
          </p:nvSpPr>
          <p:spPr bwMode="auto">
            <a:xfrm>
              <a:off x="1295400" y="3505200"/>
              <a:ext cx="4572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03" name="Line 1033"/>
            <p:cNvSpPr>
              <a:spLocks noChangeShapeType="1"/>
            </p:cNvSpPr>
            <p:nvPr/>
          </p:nvSpPr>
          <p:spPr bwMode="auto">
            <a:xfrm flipV="1">
              <a:off x="1752600" y="3276600"/>
              <a:ext cx="228600" cy="228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04" name="Oval 1038"/>
            <p:cNvSpPr>
              <a:spLocks noChangeArrowheads="1"/>
            </p:cNvSpPr>
            <p:nvPr/>
          </p:nvSpPr>
          <p:spPr bwMode="auto">
            <a:xfrm>
              <a:off x="2057400" y="3429000"/>
              <a:ext cx="76200" cy="76200"/>
            </a:xfrm>
            <a:prstGeom prst="ellipse">
              <a:avLst/>
            </a:prstGeom>
            <a:solidFill>
              <a:schemeClr val="tx1"/>
            </a:solidFill>
            <a:ln w="9525">
              <a:solidFill>
                <a:schemeClr val="tx1"/>
              </a:solidFill>
              <a:round/>
              <a:headEnd/>
              <a:tailEnd/>
            </a:ln>
          </p:spPr>
          <p:txBody>
            <a:bodyPr wrap="none" anchor="ctr"/>
            <a:lstStyle/>
            <a:p>
              <a:pPr algn="ctr"/>
              <a:endParaRPr lang="en-US"/>
            </a:p>
          </p:txBody>
        </p:sp>
        <p:sp>
          <p:nvSpPr>
            <p:cNvPr id="14405" name="Line 1039"/>
            <p:cNvSpPr>
              <a:spLocks noChangeShapeType="1"/>
            </p:cNvSpPr>
            <p:nvPr/>
          </p:nvSpPr>
          <p:spPr bwMode="auto">
            <a:xfrm>
              <a:off x="2133600" y="3505200"/>
              <a:ext cx="5334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06" name="Line 1040"/>
            <p:cNvSpPr>
              <a:spLocks noChangeShapeType="1"/>
            </p:cNvSpPr>
            <p:nvPr/>
          </p:nvSpPr>
          <p:spPr bwMode="auto">
            <a:xfrm>
              <a:off x="2133600" y="2514600"/>
              <a:ext cx="0" cy="3048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07" name="Line 1041"/>
            <p:cNvSpPr>
              <a:spLocks noChangeShapeType="1"/>
            </p:cNvSpPr>
            <p:nvPr/>
          </p:nvSpPr>
          <p:spPr bwMode="auto">
            <a:xfrm>
              <a:off x="2667000" y="3429000"/>
              <a:ext cx="0" cy="228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08" name="Line 1042"/>
            <p:cNvSpPr>
              <a:spLocks noChangeShapeType="1"/>
            </p:cNvSpPr>
            <p:nvPr/>
          </p:nvSpPr>
          <p:spPr bwMode="auto">
            <a:xfrm>
              <a:off x="2743200" y="3352800"/>
              <a:ext cx="0" cy="3810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09" name="Line 1043"/>
            <p:cNvSpPr>
              <a:spLocks noChangeShapeType="1"/>
            </p:cNvSpPr>
            <p:nvPr/>
          </p:nvSpPr>
          <p:spPr bwMode="auto">
            <a:xfrm>
              <a:off x="2819400" y="3429000"/>
              <a:ext cx="0" cy="228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10" name="Line 1044"/>
            <p:cNvSpPr>
              <a:spLocks noChangeShapeType="1"/>
            </p:cNvSpPr>
            <p:nvPr/>
          </p:nvSpPr>
          <p:spPr bwMode="auto">
            <a:xfrm>
              <a:off x="2895600" y="3352800"/>
              <a:ext cx="0" cy="3810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11" name="Line 1045"/>
            <p:cNvSpPr>
              <a:spLocks noChangeShapeType="1"/>
            </p:cNvSpPr>
            <p:nvPr/>
          </p:nvSpPr>
          <p:spPr bwMode="auto">
            <a:xfrm>
              <a:off x="2971800" y="3429000"/>
              <a:ext cx="0" cy="228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12" name="Line 1046"/>
            <p:cNvSpPr>
              <a:spLocks noChangeShapeType="1"/>
            </p:cNvSpPr>
            <p:nvPr/>
          </p:nvSpPr>
          <p:spPr bwMode="auto">
            <a:xfrm>
              <a:off x="3048000" y="3352800"/>
              <a:ext cx="0" cy="3810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13" name="Line 1047"/>
            <p:cNvSpPr>
              <a:spLocks noChangeShapeType="1"/>
            </p:cNvSpPr>
            <p:nvPr/>
          </p:nvSpPr>
          <p:spPr bwMode="auto">
            <a:xfrm>
              <a:off x="3048000" y="3505200"/>
              <a:ext cx="3810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14" name="Line 1049"/>
            <p:cNvSpPr>
              <a:spLocks noChangeShapeType="1"/>
            </p:cNvSpPr>
            <p:nvPr/>
          </p:nvSpPr>
          <p:spPr bwMode="auto">
            <a:xfrm flipV="1">
              <a:off x="3429000" y="2667000"/>
              <a:ext cx="0" cy="838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15" name="Line 1054"/>
            <p:cNvSpPr>
              <a:spLocks noChangeShapeType="1"/>
            </p:cNvSpPr>
            <p:nvPr/>
          </p:nvSpPr>
          <p:spPr bwMode="auto">
            <a:xfrm>
              <a:off x="2362200" y="2667000"/>
              <a:ext cx="10668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16" name="Line 1055"/>
            <p:cNvSpPr>
              <a:spLocks noChangeShapeType="1"/>
            </p:cNvSpPr>
            <p:nvPr/>
          </p:nvSpPr>
          <p:spPr bwMode="auto">
            <a:xfrm>
              <a:off x="1447800" y="2514600"/>
              <a:ext cx="1524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17" name="Line 1056"/>
            <p:cNvSpPr>
              <a:spLocks noChangeShapeType="1"/>
            </p:cNvSpPr>
            <p:nvPr/>
          </p:nvSpPr>
          <p:spPr bwMode="auto">
            <a:xfrm>
              <a:off x="3178175" y="3352800"/>
              <a:ext cx="1524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18" name="Line 1057"/>
            <p:cNvSpPr>
              <a:spLocks noChangeShapeType="1"/>
            </p:cNvSpPr>
            <p:nvPr/>
          </p:nvSpPr>
          <p:spPr bwMode="auto">
            <a:xfrm>
              <a:off x="1905000" y="2590800"/>
              <a:ext cx="1524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19" name="Line 1058"/>
            <p:cNvSpPr>
              <a:spLocks noChangeShapeType="1"/>
            </p:cNvSpPr>
            <p:nvPr/>
          </p:nvSpPr>
          <p:spPr bwMode="auto">
            <a:xfrm>
              <a:off x="1524000" y="2819400"/>
              <a:ext cx="1524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20" name="Line 1059"/>
            <p:cNvSpPr>
              <a:spLocks noChangeShapeType="1"/>
            </p:cNvSpPr>
            <p:nvPr/>
          </p:nvSpPr>
          <p:spPr bwMode="auto">
            <a:xfrm>
              <a:off x="2514600" y="2819400"/>
              <a:ext cx="1524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21" name="Line 1060"/>
            <p:cNvSpPr>
              <a:spLocks noChangeShapeType="1"/>
            </p:cNvSpPr>
            <p:nvPr/>
          </p:nvSpPr>
          <p:spPr bwMode="auto">
            <a:xfrm>
              <a:off x="2895600" y="2743200"/>
              <a:ext cx="1524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22" name="Line 1061"/>
            <p:cNvSpPr>
              <a:spLocks noChangeShapeType="1"/>
            </p:cNvSpPr>
            <p:nvPr/>
          </p:nvSpPr>
          <p:spPr bwMode="auto">
            <a:xfrm>
              <a:off x="2667000" y="2514600"/>
              <a:ext cx="1524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23" name="Line 1062"/>
            <p:cNvSpPr>
              <a:spLocks noChangeShapeType="1"/>
            </p:cNvSpPr>
            <p:nvPr/>
          </p:nvSpPr>
          <p:spPr bwMode="auto">
            <a:xfrm>
              <a:off x="1828800" y="2743200"/>
              <a:ext cx="1524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24" name="Text Box 1115"/>
            <p:cNvSpPr txBox="1">
              <a:spLocks noChangeArrowheads="1"/>
            </p:cNvSpPr>
            <p:nvPr/>
          </p:nvSpPr>
          <p:spPr bwMode="auto">
            <a:xfrm>
              <a:off x="2349500" y="3730625"/>
              <a:ext cx="8572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r>
                <a:rPr lang="en-US" sz="1800"/>
                <a:t>Battery</a:t>
              </a:r>
            </a:p>
          </p:txBody>
        </p:sp>
        <p:sp>
          <p:nvSpPr>
            <p:cNvPr id="14425" name="Text Box 1116"/>
            <p:cNvSpPr txBox="1">
              <a:spLocks noChangeArrowheads="1"/>
            </p:cNvSpPr>
            <p:nvPr/>
          </p:nvSpPr>
          <p:spPr bwMode="auto">
            <a:xfrm>
              <a:off x="1219200" y="3578225"/>
              <a:ext cx="819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r>
                <a:rPr lang="en-US" sz="1800"/>
                <a:t>Switch</a:t>
              </a:r>
            </a:p>
          </p:txBody>
        </p:sp>
        <p:sp>
          <p:nvSpPr>
            <p:cNvPr id="14426" name="Text Box 1117"/>
            <p:cNvSpPr txBox="1">
              <a:spLocks noChangeArrowheads="1"/>
            </p:cNvSpPr>
            <p:nvPr/>
          </p:nvSpPr>
          <p:spPr bwMode="auto">
            <a:xfrm>
              <a:off x="1524000" y="2057400"/>
              <a:ext cx="97631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r>
                <a:rPr lang="en-US" sz="1600" dirty="0"/>
                <a:t>Capacitor</a:t>
              </a:r>
            </a:p>
          </p:txBody>
        </p:sp>
        <p:sp>
          <p:nvSpPr>
            <p:cNvPr id="14427" name="Text Box 1126"/>
            <p:cNvSpPr txBox="1">
              <a:spLocks noChangeArrowheads="1"/>
            </p:cNvSpPr>
            <p:nvPr/>
          </p:nvSpPr>
          <p:spPr bwMode="auto">
            <a:xfrm>
              <a:off x="838200" y="2057400"/>
              <a:ext cx="4127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r>
                <a:rPr lang="en-US" b="1"/>
                <a:t>1.</a:t>
              </a:r>
            </a:p>
          </p:txBody>
        </p:sp>
        <p:grpSp>
          <p:nvGrpSpPr>
            <p:cNvPr id="14428" name="Group 1"/>
            <p:cNvGrpSpPr>
              <a:grpSpLocks/>
            </p:cNvGrpSpPr>
            <p:nvPr/>
          </p:nvGrpSpPr>
          <p:grpSpPr bwMode="auto">
            <a:xfrm>
              <a:off x="2952750" y="2362200"/>
              <a:ext cx="152400" cy="212725"/>
              <a:chOff x="2819400" y="4400550"/>
              <a:chExt cx="152400" cy="212725"/>
            </a:xfrm>
          </p:grpSpPr>
          <p:sp>
            <p:nvSpPr>
              <p:cNvPr id="14441" name="Line 1060"/>
              <p:cNvSpPr>
                <a:spLocks noChangeShapeType="1"/>
              </p:cNvSpPr>
              <p:nvPr/>
            </p:nvSpPr>
            <p:spPr bwMode="auto">
              <a:xfrm>
                <a:off x="2819400" y="4495800"/>
                <a:ext cx="1524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42" name="Line 1060"/>
              <p:cNvSpPr>
                <a:spLocks noChangeShapeType="1"/>
              </p:cNvSpPr>
              <p:nvPr/>
            </p:nvSpPr>
            <p:spPr bwMode="auto">
              <a:xfrm>
                <a:off x="2895600" y="4400550"/>
                <a:ext cx="0" cy="21272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4429" name="Group 95"/>
            <p:cNvGrpSpPr>
              <a:grpSpLocks/>
            </p:cNvGrpSpPr>
            <p:nvPr/>
          </p:nvGrpSpPr>
          <p:grpSpPr bwMode="auto">
            <a:xfrm>
              <a:off x="2457450" y="2362200"/>
              <a:ext cx="152400" cy="212725"/>
              <a:chOff x="2819400" y="4400550"/>
              <a:chExt cx="152400" cy="212725"/>
            </a:xfrm>
          </p:grpSpPr>
          <p:sp>
            <p:nvSpPr>
              <p:cNvPr id="14439" name="Line 1060"/>
              <p:cNvSpPr>
                <a:spLocks noChangeShapeType="1"/>
              </p:cNvSpPr>
              <p:nvPr/>
            </p:nvSpPr>
            <p:spPr bwMode="auto">
              <a:xfrm>
                <a:off x="2819400" y="4495800"/>
                <a:ext cx="1524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40" name="Line 1060"/>
              <p:cNvSpPr>
                <a:spLocks noChangeShapeType="1"/>
              </p:cNvSpPr>
              <p:nvPr/>
            </p:nvSpPr>
            <p:spPr bwMode="auto">
              <a:xfrm>
                <a:off x="2895600" y="4400550"/>
                <a:ext cx="0" cy="21272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4430" name="Group 98"/>
            <p:cNvGrpSpPr>
              <a:grpSpLocks/>
            </p:cNvGrpSpPr>
            <p:nvPr/>
          </p:nvGrpSpPr>
          <p:grpSpPr bwMode="auto">
            <a:xfrm>
              <a:off x="1714500" y="2413000"/>
              <a:ext cx="152400" cy="212725"/>
              <a:chOff x="2819400" y="4400550"/>
              <a:chExt cx="152400" cy="212725"/>
            </a:xfrm>
          </p:grpSpPr>
          <p:sp>
            <p:nvSpPr>
              <p:cNvPr id="14437" name="Line 1060"/>
              <p:cNvSpPr>
                <a:spLocks noChangeShapeType="1"/>
              </p:cNvSpPr>
              <p:nvPr/>
            </p:nvSpPr>
            <p:spPr bwMode="auto">
              <a:xfrm>
                <a:off x="2819400" y="4495800"/>
                <a:ext cx="1524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38" name="Line 1060"/>
              <p:cNvSpPr>
                <a:spLocks noChangeShapeType="1"/>
              </p:cNvSpPr>
              <p:nvPr/>
            </p:nvSpPr>
            <p:spPr bwMode="auto">
              <a:xfrm>
                <a:off x="2895600" y="4400550"/>
                <a:ext cx="0" cy="21272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4431" name="Group 101"/>
            <p:cNvGrpSpPr>
              <a:grpSpLocks/>
            </p:cNvGrpSpPr>
            <p:nvPr/>
          </p:nvGrpSpPr>
          <p:grpSpPr bwMode="auto">
            <a:xfrm>
              <a:off x="1676400" y="2835275"/>
              <a:ext cx="152400" cy="212725"/>
              <a:chOff x="2819400" y="4400550"/>
              <a:chExt cx="152400" cy="212725"/>
            </a:xfrm>
          </p:grpSpPr>
          <p:sp>
            <p:nvSpPr>
              <p:cNvPr id="14435" name="Line 1060"/>
              <p:cNvSpPr>
                <a:spLocks noChangeShapeType="1"/>
              </p:cNvSpPr>
              <p:nvPr/>
            </p:nvSpPr>
            <p:spPr bwMode="auto">
              <a:xfrm>
                <a:off x="2819400" y="4495800"/>
                <a:ext cx="1524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36" name="Line 1060"/>
              <p:cNvSpPr>
                <a:spLocks noChangeShapeType="1"/>
              </p:cNvSpPr>
              <p:nvPr/>
            </p:nvSpPr>
            <p:spPr bwMode="auto">
              <a:xfrm>
                <a:off x="2895600" y="4400550"/>
                <a:ext cx="0" cy="21272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4432" name="Group 119"/>
            <p:cNvGrpSpPr>
              <a:grpSpLocks/>
            </p:cNvGrpSpPr>
            <p:nvPr/>
          </p:nvGrpSpPr>
          <p:grpSpPr bwMode="auto">
            <a:xfrm>
              <a:off x="2438400" y="3235325"/>
              <a:ext cx="152400" cy="212725"/>
              <a:chOff x="2819400" y="4400550"/>
              <a:chExt cx="152400" cy="212725"/>
            </a:xfrm>
          </p:grpSpPr>
          <p:sp>
            <p:nvSpPr>
              <p:cNvPr id="14433" name="Line 1060"/>
              <p:cNvSpPr>
                <a:spLocks noChangeShapeType="1"/>
              </p:cNvSpPr>
              <p:nvPr/>
            </p:nvSpPr>
            <p:spPr bwMode="auto">
              <a:xfrm>
                <a:off x="2819400" y="4495800"/>
                <a:ext cx="1524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34" name="Line 1060"/>
              <p:cNvSpPr>
                <a:spLocks noChangeShapeType="1"/>
              </p:cNvSpPr>
              <p:nvPr/>
            </p:nvSpPr>
            <p:spPr bwMode="auto">
              <a:xfrm>
                <a:off x="2895600" y="4400550"/>
                <a:ext cx="0" cy="21272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grpSp>
        <p:nvGrpSpPr>
          <p:cNvPr id="14341" name="Group 11"/>
          <p:cNvGrpSpPr>
            <a:grpSpLocks/>
          </p:cNvGrpSpPr>
          <p:nvPr/>
        </p:nvGrpSpPr>
        <p:grpSpPr bwMode="auto">
          <a:xfrm>
            <a:off x="5068888" y="4433888"/>
            <a:ext cx="3578225" cy="1844675"/>
            <a:chOff x="2971800" y="4618037"/>
            <a:chExt cx="3576638" cy="1844676"/>
          </a:xfrm>
        </p:grpSpPr>
        <p:sp>
          <p:nvSpPr>
            <p:cNvPr id="14352" name="AutoShape 1089"/>
            <p:cNvSpPr>
              <a:spLocks noChangeArrowheads="1"/>
            </p:cNvSpPr>
            <p:nvPr/>
          </p:nvSpPr>
          <p:spPr bwMode="auto">
            <a:xfrm>
              <a:off x="4419600" y="4876800"/>
              <a:ext cx="228600" cy="457200"/>
            </a:xfrm>
            <a:prstGeom prst="flowChartDelay">
              <a:avLst/>
            </a:prstGeom>
            <a:solidFill>
              <a:schemeClr val="bg1"/>
            </a:solidFill>
            <a:ln w="9525">
              <a:solidFill>
                <a:schemeClr val="tx1"/>
              </a:solidFill>
              <a:miter lim="800000"/>
              <a:headEnd/>
              <a:tailEnd/>
            </a:ln>
          </p:spPr>
          <p:txBody>
            <a:bodyPr wrap="none" anchor="ctr"/>
            <a:lstStyle/>
            <a:p>
              <a:endParaRPr lang="en-US"/>
            </a:p>
          </p:txBody>
        </p:sp>
        <p:sp>
          <p:nvSpPr>
            <p:cNvPr id="14353" name="Rectangle 1090"/>
            <p:cNvSpPr>
              <a:spLocks noChangeArrowheads="1"/>
            </p:cNvSpPr>
            <p:nvPr/>
          </p:nvSpPr>
          <p:spPr bwMode="auto">
            <a:xfrm>
              <a:off x="4419600" y="4800600"/>
              <a:ext cx="76200" cy="609600"/>
            </a:xfrm>
            <a:prstGeom prst="rect">
              <a:avLst/>
            </a:prstGeom>
            <a:solidFill>
              <a:schemeClr val="bg1"/>
            </a:solidFill>
            <a:ln w="9525">
              <a:solidFill>
                <a:schemeClr val="bg1"/>
              </a:solidFill>
              <a:miter lim="800000"/>
              <a:headEnd/>
              <a:tailEnd/>
            </a:ln>
          </p:spPr>
          <p:txBody>
            <a:bodyPr wrap="none" anchor="ctr"/>
            <a:lstStyle/>
            <a:p>
              <a:endParaRPr lang="en-US"/>
            </a:p>
          </p:txBody>
        </p:sp>
        <p:sp>
          <p:nvSpPr>
            <p:cNvPr id="14354" name="Line 1091"/>
            <p:cNvSpPr>
              <a:spLocks noChangeShapeType="1"/>
            </p:cNvSpPr>
            <p:nvPr/>
          </p:nvSpPr>
          <p:spPr bwMode="auto">
            <a:xfrm>
              <a:off x="3581400" y="5105400"/>
              <a:ext cx="8382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55" name="Line 1092"/>
            <p:cNvSpPr>
              <a:spLocks noChangeShapeType="1"/>
            </p:cNvSpPr>
            <p:nvPr/>
          </p:nvSpPr>
          <p:spPr bwMode="auto">
            <a:xfrm>
              <a:off x="3581400" y="5105400"/>
              <a:ext cx="0" cy="838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56" name="Line 1093"/>
            <p:cNvSpPr>
              <a:spLocks noChangeShapeType="1"/>
            </p:cNvSpPr>
            <p:nvPr/>
          </p:nvSpPr>
          <p:spPr bwMode="auto">
            <a:xfrm>
              <a:off x="3581400" y="5943600"/>
              <a:ext cx="4572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57" name="Line 1094"/>
            <p:cNvSpPr>
              <a:spLocks noChangeShapeType="1"/>
            </p:cNvSpPr>
            <p:nvPr/>
          </p:nvSpPr>
          <p:spPr bwMode="auto">
            <a:xfrm flipV="1">
              <a:off x="4038600" y="5715000"/>
              <a:ext cx="304800" cy="228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58" name="Oval 1095"/>
            <p:cNvSpPr>
              <a:spLocks noChangeArrowheads="1"/>
            </p:cNvSpPr>
            <p:nvPr/>
          </p:nvSpPr>
          <p:spPr bwMode="auto">
            <a:xfrm>
              <a:off x="4343400" y="5867400"/>
              <a:ext cx="76200" cy="76200"/>
            </a:xfrm>
            <a:prstGeom prst="ellipse">
              <a:avLst/>
            </a:prstGeom>
            <a:solidFill>
              <a:schemeClr val="tx1"/>
            </a:solidFill>
            <a:ln w="9525">
              <a:solidFill>
                <a:schemeClr val="tx1"/>
              </a:solidFill>
              <a:round/>
              <a:headEnd/>
              <a:tailEnd/>
            </a:ln>
          </p:spPr>
          <p:txBody>
            <a:bodyPr wrap="none" anchor="ctr"/>
            <a:lstStyle/>
            <a:p>
              <a:pPr algn="ctr"/>
              <a:endParaRPr lang="en-US"/>
            </a:p>
          </p:txBody>
        </p:sp>
        <p:sp>
          <p:nvSpPr>
            <p:cNvPr id="14359" name="Line 1096"/>
            <p:cNvSpPr>
              <a:spLocks noChangeShapeType="1"/>
            </p:cNvSpPr>
            <p:nvPr/>
          </p:nvSpPr>
          <p:spPr bwMode="auto">
            <a:xfrm>
              <a:off x="4419600" y="5943600"/>
              <a:ext cx="5334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60" name="Line 1097"/>
            <p:cNvSpPr>
              <a:spLocks noChangeShapeType="1"/>
            </p:cNvSpPr>
            <p:nvPr/>
          </p:nvSpPr>
          <p:spPr bwMode="auto">
            <a:xfrm>
              <a:off x="4419600" y="4953000"/>
              <a:ext cx="0" cy="3048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61" name="Line 1098"/>
            <p:cNvSpPr>
              <a:spLocks noChangeShapeType="1"/>
            </p:cNvSpPr>
            <p:nvPr/>
          </p:nvSpPr>
          <p:spPr bwMode="auto">
            <a:xfrm>
              <a:off x="4953000" y="5867400"/>
              <a:ext cx="0" cy="228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62" name="Line 1099"/>
            <p:cNvSpPr>
              <a:spLocks noChangeShapeType="1"/>
            </p:cNvSpPr>
            <p:nvPr/>
          </p:nvSpPr>
          <p:spPr bwMode="auto">
            <a:xfrm>
              <a:off x="5029200" y="5791200"/>
              <a:ext cx="0" cy="3810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63" name="Line 1100"/>
            <p:cNvSpPr>
              <a:spLocks noChangeShapeType="1"/>
            </p:cNvSpPr>
            <p:nvPr/>
          </p:nvSpPr>
          <p:spPr bwMode="auto">
            <a:xfrm>
              <a:off x="5105400" y="5867400"/>
              <a:ext cx="0" cy="228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64" name="Line 1101"/>
            <p:cNvSpPr>
              <a:spLocks noChangeShapeType="1"/>
            </p:cNvSpPr>
            <p:nvPr/>
          </p:nvSpPr>
          <p:spPr bwMode="auto">
            <a:xfrm>
              <a:off x="5181600" y="5791200"/>
              <a:ext cx="0" cy="3810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65" name="Line 1102"/>
            <p:cNvSpPr>
              <a:spLocks noChangeShapeType="1"/>
            </p:cNvSpPr>
            <p:nvPr/>
          </p:nvSpPr>
          <p:spPr bwMode="auto">
            <a:xfrm>
              <a:off x="5257800" y="5867400"/>
              <a:ext cx="0" cy="228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66" name="Line 1103"/>
            <p:cNvSpPr>
              <a:spLocks noChangeShapeType="1"/>
            </p:cNvSpPr>
            <p:nvPr/>
          </p:nvSpPr>
          <p:spPr bwMode="auto">
            <a:xfrm>
              <a:off x="5334000" y="5791200"/>
              <a:ext cx="0" cy="3810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67" name="Line 1104"/>
            <p:cNvSpPr>
              <a:spLocks noChangeShapeType="1"/>
            </p:cNvSpPr>
            <p:nvPr/>
          </p:nvSpPr>
          <p:spPr bwMode="auto">
            <a:xfrm>
              <a:off x="5334000" y="5943600"/>
              <a:ext cx="3810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68" name="Line 1105"/>
            <p:cNvSpPr>
              <a:spLocks noChangeShapeType="1"/>
            </p:cNvSpPr>
            <p:nvPr/>
          </p:nvSpPr>
          <p:spPr bwMode="auto">
            <a:xfrm flipV="1">
              <a:off x="5715000" y="5105400"/>
              <a:ext cx="0" cy="838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69" name="Line 1106"/>
            <p:cNvSpPr>
              <a:spLocks noChangeShapeType="1"/>
            </p:cNvSpPr>
            <p:nvPr/>
          </p:nvSpPr>
          <p:spPr bwMode="auto">
            <a:xfrm>
              <a:off x="4648200" y="5105400"/>
              <a:ext cx="10668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70" name="Line 1107"/>
            <p:cNvSpPr>
              <a:spLocks noChangeShapeType="1"/>
            </p:cNvSpPr>
            <p:nvPr/>
          </p:nvSpPr>
          <p:spPr bwMode="auto">
            <a:xfrm>
              <a:off x="4724400" y="4876800"/>
              <a:ext cx="1524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71" name="Line 1108"/>
            <p:cNvSpPr>
              <a:spLocks noChangeShapeType="1"/>
            </p:cNvSpPr>
            <p:nvPr/>
          </p:nvSpPr>
          <p:spPr bwMode="auto">
            <a:xfrm>
              <a:off x="4648200" y="4800600"/>
              <a:ext cx="1524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72" name="Line 1109"/>
            <p:cNvSpPr>
              <a:spLocks noChangeShapeType="1"/>
            </p:cNvSpPr>
            <p:nvPr/>
          </p:nvSpPr>
          <p:spPr bwMode="auto">
            <a:xfrm>
              <a:off x="4724400" y="5029200"/>
              <a:ext cx="1524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73" name="Line 1110"/>
            <p:cNvSpPr>
              <a:spLocks noChangeShapeType="1"/>
            </p:cNvSpPr>
            <p:nvPr/>
          </p:nvSpPr>
          <p:spPr bwMode="auto">
            <a:xfrm>
              <a:off x="4572000" y="4724400"/>
              <a:ext cx="1524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74" name="Line 1111"/>
            <p:cNvSpPr>
              <a:spLocks noChangeShapeType="1"/>
            </p:cNvSpPr>
            <p:nvPr/>
          </p:nvSpPr>
          <p:spPr bwMode="auto">
            <a:xfrm>
              <a:off x="4724400" y="5334000"/>
              <a:ext cx="1524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75" name="Line 1112"/>
            <p:cNvSpPr>
              <a:spLocks noChangeShapeType="1"/>
            </p:cNvSpPr>
            <p:nvPr/>
          </p:nvSpPr>
          <p:spPr bwMode="auto">
            <a:xfrm>
              <a:off x="4724400" y="5257800"/>
              <a:ext cx="1524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76" name="Line 1113"/>
            <p:cNvSpPr>
              <a:spLocks noChangeShapeType="1"/>
            </p:cNvSpPr>
            <p:nvPr/>
          </p:nvSpPr>
          <p:spPr bwMode="auto">
            <a:xfrm>
              <a:off x="4800600" y="4953000"/>
              <a:ext cx="1524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77" name="Line 1114"/>
            <p:cNvSpPr>
              <a:spLocks noChangeShapeType="1"/>
            </p:cNvSpPr>
            <p:nvPr/>
          </p:nvSpPr>
          <p:spPr bwMode="auto">
            <a:xfrm>
              <a:off x="4724400" y="5181600"/>
              <a:ext cx="1524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78" name="Text Box 1120"/>
            <p:cNvSpPr txBox="1">
              <a:spLocks noChangeArrowheads="1"/>
            </p:cNvSpPr>
            <p:nvPr/>
          </p:nvSpPr>
          <p:spPr bwMode="auto">
            <a:xfrm>
              <a:off x="3048000" y="6019800"/>
              <a:ext cx="15367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r>
                <a:rPr lang="en-US" sz="1800"/>
                <a:t>Switch opened</a:t>
              </a:r>
            </a:p>
          </p:txBody>
        </p:sp>
        <p:sp>
          <p:nvSpPr>
            <p:cNvPr id="14379" name="Text Box 1121"/>
            <p:cNvSpPr txBox="1">
              <a:spLocks noChangeArrowheads="1"/>
            </p:cNvSpPr>
            <p:nvPr/>
          </p:nvSpPr>
          <p:spPr bwMode="auto">
            <a:xfrm>
              <a:off x="4724400" y="6096000"/>
              <a:ext cx="8572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r>
                <a:rPr lang="en-US" sz="1800"/>
                <a:t>Battery</a:t>
              </a:r>
            </a:p>
          </p:txBody>
        </p:sp>
        <p:sp>
          <p:nvSpPr>
            <p:cNvPr id="14380" name="Text Box 1123"/>
            <p:cNvSpPr txBox="1">
              <a:spLocks noChangeArrowheads="1"/>
            </p:cNvSpPr>
            <p:nvPr/>
          </p:nvSpPr>
          <p:spPr bwMode="auto">
            <a:xfrm>
              <a:off x="4876800" y="4692650"/>
              <a:ext cx="1671638"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r>
                <a:rPr lang="en-US" sz="1600"/>
                <a:t>Capacitor charged</a:t>
              </a:r>
            </a:p>
          </p:txBody>
        </p:sp>
        <p:sp>
          <p:nvSpPr>
            <p:cNvPr id="14381" name="Text Box 1128"/>
            <p:cNvSpPr txBox="1">
              <a:spLocks noChangeArrowheads="1"/>
            </p:cNvSpPr>
            <p:nvPr/>
          </p:nvSpPr>
          <p:spPr bwMode="auto">
            <a:xfrm>
              <a:off x="2971800" y="4876800"/>
              <a:ext cx="4127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r>
                <a:rPr lang="en-US" b="1"/>
                <a:t>3.</a:t>
              </a:r>
            </a:p>
          </p:txBody>
        </p:sp>
        <p:grpSp>
          <p:nvGrpSpPr>
            <p:cNvPr id="14382" name="Group 122"/>
            <p:cNvGrpSpPr>
              <a:grpSpLocks/>
            </p:cNvGrpSpPr>
            <p:nvPr/>
          </p:nvGrpSpPr>
          <p:grpSpPr bwMode="auto">
            <a:xfrm>
              <a:off x="4114800" y="4618037"/>
              <a:ext cx="152400" cy="212725"/>
              <a:chOff x="2819400" y="4400550"/>
              <a:chExt cx="152400" cy="212725"/>
            </a:xfrm>
          </p:grpSpPr>
          <p:sp>
            <p:nvSpPr>
              <p:cNvPr id="14396" name="Line 1060"/>
              <p:cNvSpPr>
                <a:spLocks noChangeShapeType="1"/>
              </p:cNvSpPr>
              <p:nvPr/>
            </p:nvSpPr>
            <p:spPr bwMode="auto">
              <a:xfrm>
                <a:off x="2819400" y="4495800"/>
                <a:ext cx="1524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97" name="Line 1060"/>
              <p:cNvSpPr>
                <a:spLocks noChangeShapeType="1"/>
              </p:cNvSpPr>
              <p:nvPr/>
            </p:nvSpPr>
            <p:spPr bwMode="auto">
              <a:xfrm>
                <a:off x="2895600" y="4400550"/>
                <a:ext cx="0" cy="21272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4383" name="Group 125"/>
            <p:cNvGrpSpPr>
              <a:grpSpLocks/>
            </p:cNvGrpSpPr>
            <p:nvPr/>
          </p:nvGrpSpPr>
          <p:grpSpPr bwMode="auto">
            <a:xfrm>
              <a:off x="4114800" y="5349875"/>
              <a:ext cx="152400" cy="212725"/>
              <a:chOff x="2819400" y="4400550"/>
              <a:chExt cx="152400" cy="212725"/>
            </a:xfrm>
          </p:grpSpPr>
          <p:sp>
            <p:nvSpPr>
              <p:cNvPr id="14394" name="Line 1060"/>
              <p:cNvSpPr>
                <a:spLocks noChangeShapeType="1"/>
              </p:cNvSpPr>
              <p:nvPr/>
            </p:nvSpPr>
            <p:spPr bwMode="auto">
              <a:xfrm>
                <a:off x="2819400" y="4495800"/>
                <a:ext cx="1524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95" name="Line 1060"/>
              <p:cNvSpPr>
                <a:spLocks noChangeShapeType="1"/>
              </p:cNvSpPr>
              <p:nvPr/>
            </p:nvSpPr>
            <p:spPr bwMode="auto">
              <a:xfrm>
                <a:off x="2895600" y="4400550"/>
                <a:ext cx="0" cy="21272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4384" name="Group 128"/>
            <p:cNvGrpSpPr>
              <a:grpSpLocks/>
            </p:cNvGrpSpPr>
            <p:nvPr/>
          </p:nvGrpSpPr>
          <p:grpSpPr bwMode="auto">
            <a:xfrm>
              <a:off x="4229100" y="4770437"/>
              <a:ext cx="152400" cy="212725"/>
              <a:chOff x="2819400" y="4400550"/>
              <a:chExt cx="152400" cy="212725"/>
            </a:xfrm>
          </p:grpSpPr>
          <p:sp>
            <p:nvSpPr>
              <p:cNvPr id="14392" name="Line 1060"/>
              <p:cNvSpPr>
                <a:spLocks noChangeShapeType="1"/>
              </p:cNvSpPr>
              <p:nvPr/>
            </p:nvSpPr>
            <p:spPr bwMode="auto">
              <a:xfrm>
                <a:off x="2819400" y="4495800"/>
                <a:ext cx="1524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93" name="Line 1060"/>
              <p:cNvSpPr>
                <a:spLocks noChangeShapeType="1"/>
              </p:cNvSpPr>
              <p:nvPr/>
            </p:nvSpPr>
            <p:spPr bwMode="auto">
              <a:xfrm>
                <a:off x="2895600" y="4400550"/>
                <a:ext cx="0" cy="21272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4385" name="Group 131"/>
            <p:cNvGrpSpPr>
              <a:grpSpLocks/>
            </p:cNvGrpSpPr>
            <p:nvPr/>
          </p:nvGrpSpPr>
          <p:grpSpPr bwMode="auto">
            <a:xfrm>
              <a:off x="4191000" y="5121275"/>
              <a:ext cx="152400" cy="212725"/>
              <a:chOff x="2819400" y="4400550"/>
              <a:chExt cx="152400" cy="212725"/>
            </a:xfrm>
          </p:grpSpPr>
          <p:sp>
            <p:nvSpPr>
              <p:cNvPr id="14390" name="Line 1060"/>
              <p:cNvSpPr>
                <a:spLocks noChangeShapeType="1"/>
              </p:cNvSpPr>
              <p:nvPr/>
            </p:nvSpPr>
            <p:spPr bwMode="auto">
              <a:xfrm>
                <a:off x="2819400" y="4495800"/>
                <a:ext cx="1524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91" name="Line 1060"/>
              <p:cNvSpPr>
                <a:spLocks noChangeShapeType="1"/>
              </p:cNvSpPr>
              <p:nvPr/>
            </p:nvSpPr>
            <p:spPr bwMode="auto">
              <a:xfrm>
                <a:off x="2895600" y="4400550"/>
                <a:ext cx="0" cy="21272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4386" name="Group 134"/>
            <p:cNvGrpSpPr>
              <a:grpSpLocks/>
            </p:cNvGrpSpPr>
            <p:nvPr/>
          </p:nvGrpSpPr>
          <p:grpSpPr bwMode="auto">
            <a:xfrm>
              <a:off x="4724400" y="5692775"/>
              <a:ext cx="152400" cy="212725"/>
              <a:chOff x="2819400" y="4400550"/>
              <a:chExt cx="152400" cy="212725"/>
            </a:xfrm>
          </p:grpSpPr>
          <p:sp>
            <p:nvSpPr>
              <p:cNvPr id="14388" name="Line 1060"/>
              <p:cNvSpPr>
                <a:spLocks noChangeShapeType="1"/>
              </p:cNvSpPr>
              <p:nvPr/>
            </p:nvSpPr>
            <p:spPr bwMode="auto">
              <a:xfrm>
                <a:off x="2819400" y="4495800"/>
                <a:ext cx="1524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89" name="Line 1060"/>
              <p:cNvSpPr>
                <a:spLocks noChangeShapeType="1"/>
              </p:cNvSpPr>
              <p:nvPr/>
            </p:nvSpPr>
            <p:spPr bwMode="auto">
              <a:xfrm>
                <a:off x="2895600" y="4400550"/>
                <a:ext cx="0" cy="21272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14387" name="Line 1111"/>
            <p:cNvSpPr>
              <a:spLocks noChangeShapeType="1"/>
            </p:cNvSpPr>
            <p:nvPr/>
          </p:nvSpPr>
          <p:spPr bwMode="auto">
            <a:xfrm>
              <a:off x="5410200" y="5791200"/>
              <a:ext cx="1524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4342" name="Group 9"/>
          <p:cNvGrpSpPr>
            <a:grpSpLocks/>
          </p:cNvGrpSpPr>
          <p:nvPr/>
        </p:nvGrpSpPr>
        <p:grpSpPr bwMode="auto">
          <a:xfrm>
            <a:off x="922338" y="2079625"/>
            <a:ext cx="1779587" cy="1709738"/>
            <a:chOff x="533400" y="4462046"/>
            <a:chExt cx="1778902" cy="1710154"/>
          </a:xfrm>
        </p:grpSpPr>
        <p:sp>
          <p:nvSpPr>
            <p:cNvPr id="14343" name="Line 1071"/>
            <p:cNvSpPr>
              <a:spLocks noChangeShapeType="1"/>
            </p:cNvSpPr>
            <p:nvPr/>
          </p:nvSpPr>
          <p:spPr bwMode="auto">
            <a:xfrm>
              <a:off x="1272040" y="4855746"/>
              <a:ext cx="0" cy="533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44" name="Text Box 1124"/>
            <p:cNvSpPr txBox="1">
              <a:spLocks noChangeArrowheads="1"/>
            </p:cNvSpPr>
            <p:nvPr/>
          </p:nvSpPr>
          <p:spPr bwMode="auto">
            <a:xfrm>
              <a:off x="898976" y="4462046"/>
              <a:ext cx="97631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r>
                <a:rPr lang="en-US" sz="1600"/>
                <a:t>Capacitor</a:t>
              </a:r>
            </a:p>
          </p:txBody>
        </p:sp>
        <p:sp>
          <p:nvSpPr>
            <p:cNvPr id="3" name="Arc 2"/>
            <p:cNvSpPr/>
            <p:nvPr/>
          </p:nvSpPr>
          <p:spPr>
            <a:xfrm rot="5400000" flipH="1">
              <a:off x="1180683" y="4865523"/>
              <a:ext cx="533530" cy="488762"/>
            </a:xfrm>
            <a:prstGeom prst="arc">
              <a:avLst>
                <a:gd name="adj1" fmla="val 10867965"/>
                <a:gd name="adj2" fmla="val 0"/>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cxnSp>
          <p:nvCxnSpPr>
            <p:cNvPr id="5" name="Straight Connector 4"/>
            <p:cNvCxnSpPr/>
            <p:nvPr/>
          </p:nvCxnSpPr>
          <p:spPr>
            <a:xfrm>
              <a:off x="1718806" y="5109904"/>
              <a:ext cx="34276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7" name="Straight Connector 146"/>
            <p:cNvCxnSpPr/>
            <p:nvPr/>
          </p:nvCxnSpPr>
          <p:spPr>
            <a:xfrm>
              <a:off x="911080" y="5109904"/>
              <a:ext cx="34276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4348" name="Text Box 1124"/>
            <p:cNvSpPr txBox="1">
              <a:spLocks noChangeArrowheads="1"/>
            </p:cNvSpPr>
            <p:nvPr/>
          </p:nvSpPr>
          <p:spPr bwMode="auto">
            <a:xfrm>
              <a:off x="533400" y="5799892"/>
              <a:ext cx="67037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r>
                <a:rPr lang="en-US" sz="1600"/>
                <a:t>Foil 1</a:t>
              </a:r>
            </a:p>
          </p:txBody>
        </p:sp>
        <p:sp>
          <p:nvSpPr>
            <p:cNvPr id="14349" name="Text Box 1124"/>
            <p:cNvSpPr txBox="1">
              <a:spLocks noChangeArrowheads="1"/>
            </p:cNvSpPr>
            <p:nvPr/>
          </p:nvSpPr>
          <p:spPr bwMode="auto">
            <a:xfrm>
              <a:off x="1641926" y="5833646"/>
              <a:ext cx="67037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r>
                <a:rPr lang="en-US" sz="1600"/>
                <a:t>Foil 2</a:t>
              </a:r>
            </a:p>
          </p:txBody>
        </p:sp>
        <p:cxnSp>
          <p:nvCxnSpPr>
            <p:cNvPr id="8" name="Straight Arrow Connector 7"/>
            <p:cNvCxnSpPr>
              <a:stCxn id="14348" idx="0"/>
            </p:cNvCxnSpPr>
            <p:nvPr/>
          </p:nvCxnSpPr>
          <p:spPr>
            <a:xfrm flipV="1">
              <a:off x="868233" y="5389372"/>
              <a:ext cx="334834" cy="411263"/>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54" name="Straight Arrow Connector 153"/>
            <p:cNvCxnSpPr>
              <a:stCxn id="14349" idx="0"/>
            </p:cNvCxnSpPr>
            <p:nvPr/>
          </p:nvCxnSpPr>
          <p:spPr>
            <a:xfrm flipH="1" flipV="1">
              <a:off x="1718806" y="5390960"/>
              <a:ext cx="258663" cy="44302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73052754"/>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5" descr="C:\Users\Dennis Bowns\Documents\Presentations\BOC\thCAS614B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8600" y="1981200"/>
            <a:ext cx="3257550" cy="274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3" name="Picture 6" descr="C:\Users\Dennis Bowns\Documents\Presentations\BOC\thCACEOC2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14600" y="4038600"/>
            <a:ext cx="3451225" cy="2366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4" name="Picture 4" descr="C:\Users\Dennis Bowns\Documents\Presentations\BOC\thCAGXJ0TU.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705350" y="1828800"/>
            <a:ext cx="3876675"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5" name="Text Box 1026"/>
          <p:cNvSpPr txBox="1">
            <a:spLocks noChangeArrowheads="1"/>
          </p:cNvSpPr>
          <p:nvPr/>
        </p:nvSpPr>
        <p:spPr bwMode="auto">
          <a:xfrm>
            <a:off x="292100" y="128183"/>
            <a:ext cx="5041900" cy="1243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lnSpc>
                <a:spcPct val="85000"/>
              </a:lnSpc>
            </a:pPr>
            <a:r>
              <a:rPr lang="en-US" sz="4400" b="1" dirty="0">
                <a:latin typeface="Arial" charset="0"/>
              </a:rPr>
              <a:t>Single Phase Motor </a:t>
            </a:r>
            <a:r>
              <a:rPr lang="en-US" sz="4400" b="1" dirty="0" smtClean="0">
                <a:latin typeface="Arial" charset="0"/>
              </a:rPr>
              <a:t>Capacitors</a:t>
            </a:r>
            <a:endParaRPr lang="en-US" sz="4400" b="1" dirty="0">
              <a:latin typeface="Arial" charset="0"/>
            </a:endParaRPr>
          </a:p>
        </p:txBody>
      </p:sp>
    </p:spTree>
    <p:extLst>
      <p:ext uri="{BB962C8B-B14F-4D97-AF65-F5344CB8AC3E}">
        <p14:creationId xmlns:p14="http://schemas.microsoft.com/office/powerpoint/2010/main" val="2305361059"/>
      </p:ext>
    </p:extLst>
  </p:cSld>
  <p:clrMapOvr>
    <a:masterClrMapping/>
  </p:clrMapOvr>
  <p:transition>
    <p:wipe dir="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ext Box 2"/>
          <p:cNvSpPr txBox="1">
            <a:spLocks noChangeArrowheads="1"/>
          </p:cNvSpPr>
          <p:nvPr/>
        </p:nvSpPr>
        <p:spPr bwMode="auto">
          <a:xfrm>
            <a:off x="304800" y="152400"/>
            <a:ext cx="6712094" cy="1243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lnSpc>
                <a:spcPct val="85000"/>
              </a:lnSpc>
            </a:pPr>
            <a:r>
              <a:rPr lang="en-US" sz="4400" b="1" dirty="0">
                <a:latin typeface="Arial" charset="0"/>
              </a:rPr>
              <a:t>Single and Three Phase </a:t>
            </a:r>
          </a:p>
          <a:p>
            <a:pPr eaLnBrk="1" hangingPunct="1">
              <a:lnSpc>
                <a:spcPct val="85000"/>
              </a:lnSpc>
            </a:pPr>
            <a:r>
              <a:rPr lang="en-US" sz="4400" b="1" dirty="0">
                <a:latin typeface="Arial" charset="0"/>
              </a:rPr>
              <a:t>Alternating Current</a:t>
            </a:r>
          </a:p>
        </p:txBody>
      </p:sp>
      <p:pic>
        <p:nvPicPr>
          <p:cNvPr id="16387"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3400" y="2076450"/>
            <a:ext cx="2978150" cy="186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16388"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67000" y="4419600"/>
            <a:ext cx="3863975" cy="208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16389" name="Picture 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606800" y="1828800"/>
            <a:ext cx="5537200" cy="241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16390" name="Text Box 7"/>
          <p:cNvSpPr txBox="1">
            <a:spLocks noChangeArrowheads="1"/>
          </p:cNvSpPr>
          <p:nvPr/>
        </p:nvSpPr>
        <p:spPr bwMode="auto">
          <a:xfrm>
            <a:off x="457200" y="1676400"/>
            <a:ext cx="438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r>
              <a:rPr lang="en-US"/>
              <a:t>1)</a:t>
            </a:r>
          </a:p>
        </p:txBody>
      </p:sp>
      <p:sp>
        <p:nvSpPr>
          <p:cNvPr id="16391" name="Text Box 8"/>
          <p:cNvSpPr txBox="1">
            <a:spLocks noChangeArrowheads="1"/>
          </p:cNvSpPr>
          <p:nvPr/>
        </p:nvSpPr>
        <p:spPr bwMode="auto">
          <a:xfrm>
            <a:off x="4191000" y="1676400"/>
            <a:ext cx="438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r>
              <a:rPr lang="en-US"/>
              <a:t>2)</a:t>
            </a:r>
          </a:p>
        </p:txBody>
      </p:sp>
      <p:sp>
        <p:nvSpPr>
          <p:cNvPr id="16392" name="Text Box 9"/>
          <p:cNvSpPr txBox="1">
            <a:spLocks noChangeArrowheads="1"/>
          </p:cNvSpPr>
          <p:nvPr/>
        </p:nvSpPr>
        <p:spPr bwMode="auto">
          <a:xfrm>
            <a:off x="2000250" y="4648200"/>
            <a:ext cx="438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r>
              <a:rPr lang="en-US"/>
              <a:t>3)</a:t>
            </a:r>
          </a:p>
        </p:txBody>
      </p:sp>
      <p:sp>
        <p:nvSpPr>
          <p:cNvPr id="16393" name="TextBox 1"/>
          <p:cNvSpPr txBox="1">
            <a:spLocks noChangeArrowheads="1"/>
          </p:cNvSpPr>
          <p:nvPr/>
        </p:nvSpPr>
        <p:spPr bwMode="auto">
          <a:xfrm>
            <a:off x="6781800" y="5638800"/>
            <a:ext cx="198002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r>
              <a:rPr lang="en-US" sz="2800" dirty="0">
                <a:latin typeface="+mj-lt"/>
              </a:rPr>
              <a:t>SAE/Metric</a:t>
            </a:r>
            <a:endParaRPr lang="en-US" dirty="0">
              <a:latin typeface="+mj-lt"/>
            </a:endParaRPr>
          </a:p>
        </p:txBody>
      </p:sp>
    </p:spTree>
    <p:extLst>
      <p:ext uri="{BB962C8B-B14F-4D97-AF65-F5344CB8AC3E}">
        <p14:creationId xmlns:p14="http://schemas.microsoft.com/office/powerpoint/2010/main" val="1660255559"/>
      </p:ext>
    </p:extLst>
  </p:cSld>
  <p:clrMapOvr>
    <a:masterClrMapping/>
  </p:clrMapOvr>
  <p:transition>
    <p:wipe dir="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ext Box 2"/>
          <p:cNvSpPr txBox="1">
            <a:spLocks noChangeArrowheads="1"/>
          </p:cNvSpPr>
          <p:nvPr/>
        </p:nvSpPr>
        <p:spPr bwMode="auto">
          <a:xfrm>
            <a:off x="304800" y="152400"/>
            <a:ext cx="4378325" cy="1243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lnSpc>
                <a:spcPct val="85000"/>
              </a:lnSpc>
            </a:pPr>
            <a:r>
              <a:rPr lang="en-US" sz="4400" b="1" dirty="0">
                <a:latin typeface="Arial" charset="0"/>
              </a:rPr>
              <a:t>AC Conversion </a:t>
            </a:r>
            <a:r>
              <a:rPr lang="en-US" sz="4400" b="1" dirty="0" smtClean="0">
                <a:latin typeface="Arial" charset="0"/>
              </a:rPr>
              <a:t>to </a:t>
            </a:r>
            <a:r>
              <a:rPr lang="en-US" sz="4400" b="1" dirty="0">
                <a:latin typeface="Arial" charset="0"/>
              </a:rPr>
              <a:t>Coil Groups</a:t>
            </a:r>
          </a:p>
        </p:txBody>
      </p:sp>
      <p:pic>
        <p:nvPicPr>
          <p:cNvPr id="17411" name="Picture 1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8200" y="1676400"/>
            <a:ext cx="7137400" cy="490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12218338"/>
      </p:ext>
    </p:extLst>
  </p:cSld>
  <p:clrMapOvr>
    <a:masterClrMapping/>
  </p:clrMapOvr>
  <p:transition>
    <p:wipe dir="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ctrTitle"/>
          </p:nvPr>
        </p:nvSpPr>
        <p:spPr>
          <a:xfrm>
            <a:off x="304800" y="400050"/>
            <a:ext cx="6248400" cy="819150"/>
          </a:xfrm>
        </p:spPr>
        <p:txBody>
          <a:bodyPr/>
          <a:lstStyle/>
          <a:p>
            <a:r>
              <a:rPr lang="en-US" sz="4400" dirty="0" smtClean="0"/>
              <a:t>Project Debrief</a:t>
            </a:r>
          </a:p>
        </p:txBody>
      </p:sp>
      <p:sp>
        <p:nvSpPr>
          <p:cNvPr id="6147" name="Rectangle 3"/>
          <p:cNvSpPr>
            <a:spLocks noGrp="1" noChangeArrowheads="1"/>
          </p:cNvSpPr>
          <p:nvPr>
            <p:ph type="subTitle" idx="1"/>
          </p:nvPr>
        </p:nvSpPr>
        <p:spPr>
          <a:xfrm>
            <a:off x="1371600" y="3886200"/>
            <a:ext cx="6400800" cy="1752600"/>
          </a:xfrm>
        </p:spPr>
        <p:txBody>
          <a:bodyPr/>
          <a:lstStyle/>
          <a:p>
            <a:pPr marL="342900" indent="-342900"/>
            <a:endParaRPr lang="en-US" smtClean="0"/>
          </a:p>
          <a:p>
            <a:pPr marL="342900" indent="-342900"/>
            <a:endParaRPr lang="en-US" smtClean="0"/>
          </a:p>
        </p:txBody>
      </p:sp>
      <p:sp>
        <p:nvSpPr>
          <p:cNvPr id="6148" name="Rectangle 3"/>
          <p:cNvSpPr>
            <a:spLocks noChangeArrowheads="1"/>
          </p:cNvSpPr>
          <p:nvPr/>
        </p:nvSpPr>
        <p:spPr bwMode="auto">
          <a:xfrm>
            <a:off x="457200" y="1676400"/>
            <a:ext cx="8153400"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8" tIns="44450" rIns="90488" bIns="44450"/>
          <a:lstStyle/>
          <a:p>
            <a:pPr marL="457200" indent="-457200">
              <a:spcBef>
                <a:spcPct val="20000"/>
              </a:spcBef>
            </a:pPr>
            <a:r>
              <a:rPr lang="en-US" sz="3600" b="1" dirty="0" smtClean="0">
                <a:latin typeface="Arial" pitchFamily="34" charset="0"/>
              </a:rPr>
              <a:t>What has gone well?</a:t>
            </a:r>
          </a:p>
          <a:p>
            <a:pPr marL="457200" indent="-457200">
              <a:spcBef>
                <a:spcPct val="20000"/>
              </a:spcBef>
            </a:pPr>
            <a:r>
              <a:rPr lang="en-US" sz="3600" b="1" dirty="0" smtClean="0">
                <a:latin typeface="Arial" pitchFamily="34" charset="0"/>
              </a:rPr>
              <a:t>What hasn’t gone well?</a:t>
            </a:r>
          </a:p>
          <a:p>
            <a:pPr marL="457200" indent="-457200">
              <a:spcBef>
                <a:spcPct val="20000"/>
              </a:spcBef>
            </a:pPr>
            <a:r>
              <a:rPr lang="en-US" sz="3600" b="1" dirty="0" smtClean="0">
                <a:latin typeface="Arial" pitchFamily="34" charset="0"/>
              </a:rPr>
              <a:t>Why did things happen?</a:t>
            </a:r>
          </a:p>
          <a:p>
            <a:pPr marL="457200" indent="-457200">
              <a:spcBef>
                <a:spcPct val="20000"/>
              </a:spcBef>
            </a:pPr>
            <a:r>
              <a:rPr lang="en-US" sz="3600" b="1" dirty="0" smtClean="0">
                <a:latin typeface="Arial" pitchFamily="34" charset="0"/>
              </a:rPr>
              <a:t>What will you do differently/better next time?</a:t>
            </a:r>
          </a:p>
          <a:p>
            <a:pPr marL="457200" indent="-457200">
              <a:spcBef>
                <a:spcPct val="20000"/>
              </a:spcBef>
            </a:pPr>
            <a:r>
              <a:rPr lang="en-US" sz="3600" b="1" dirty="0" smtClean="0">
                <a:latin typeface="Arial" pitchFamily="34" charset="0"/>
              </a:rPr>
              <a:t>How will you use this?</a:t>
            </a:r>
            <a:endParaRPr lang="en-US" sz="3600" b="1" dirty="0">
              <a:latin typeface="Arial" pitchFamily="34" charset="0"/>
            </a:endParaRPr>
          </a:p>
        </p:txBody>
      </p:sp>
    </p:spTree>
    <p:extLst>
      <p:ext uri="{BB962C8B-B14F-4D97-AF65-F5344CB8AC3E}">
        <p14:creationId xmlns:p14="http://schemas.microsoft.com/office/powerpoint/2010/main" val="2955796793"/>
      </p:ext>
    </p:extLst>
  </p:cSld>
  <p:clrMapOvr>
    <a:masterClrMapping/>
  </p:clrMapOvr>
  <p:transition>
    <p:wipe dir="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4635500"/>
            <a:ext cx="4254500" cy="222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5" name="Text Box 2"/>
          <p:cNvSpPr txBox="1">
            <a:spLocks noChangeArrowheads="1"/>
          </p:cNvSpPr>
          <p:nvPr/>
        </p:nvSpPr>
        <p:spPr bwMode="auto">
          <a:xfrm>
            <a:off x="304800" y="457200"/>
            <a:ext cx="6234271" cy="66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lnSpc>
                <a:spcPct val="85000"/>
              </a:lnSpc>
            </a:pPr>
            <a:r>
              <a:rPr lang="en-US" sz="4400" b="1" dirty="0">
                <a:latin typeface="Arial" charset="0"/>
              </a:rPr>
              <a:t>Three Phase Windings</a:t>
            </a:r>
          </a:p>
        </p:txBody>
      </p:sp>
      <p:pic>
        <p:nvPicPr>
          <p:cNvPr id="18436" name="Picture 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7200" y="1676400"/>
            <a:ext cx="61849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7" name="Picture 8"/>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819400" y="3505200"/>
            <a:ext cx="6604000" cy="179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8" name="Text Box 154"/>
          <p:cNvSpPr txBox="1">
            <a:spLocks noChangeArrowheads="1"/>
          </p:cNvSpPr>
          <p:nvPr/>
        </p:nvSpPr>
        <p:spPr bwMode="auto">
          <a:xfrm>
            <a:off x="1203325" y="3414713"/>
            <a:ext cx="18415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r>
              <a:rPr lang="en-US" sz="1600"/>
              <a:t>Concentric Winding</a:t>
            </a:r>
          </a:p>
        </p:txBody>
      </p:sp>
      <p:sp>
        <p:nvSpPr>
          <p:cNvPr id="18439" name="Text Box 155"/>
          <p:cNvSpPr txBox="1">
            <a:spLocks noChangeArrowheads="1"/>
          </p:cNvSpPr>
          <p:nvPr/>
        </p:nvSpPr>
        <p:spPr bwMode="auto">
          <a:xfrm>
            <a:off x="6477000" y="5257800"/>
            <a:ext cx="12636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r>
              <a:rPr lang="en-US" sz="1600"/>
              <a:t>Lap Winding</a:t>
            </a:r>
          </a:p>
        </p:txBody>
      </p:sp>
      <p:sp>
        <p:nvSpPr>
          <p:cNvPr id="18440" name="Rectangle 156"/>
          <p:cNvSpPr>
            <a:spLocks noChangeArrowheads="1"/>
          </p:cNvSpPr>
          <p:nvPr/>
        </p:nvSpPr>
        <p:spPr bwMode="auto">
          <a:xfrm>
            <a:off x="0" y="4495800"/>
            <a:ext cx="3657600" cy="304800"/>
          </a:xfrm>
          <a:prstGeom prst="rect">
            <a:avLst/>
          </a:prstGeom>
          <a:solidFill>
            <a:schemeClr val="bg1"/>
          </a:solidFill>
          <a:ln w="9525">
            <a:solidFill>
              <a:schemeClr val="bg1"/>
            </a:solidFill>
            <a:miter lim="800000"/>
            <a:headEnd/>
            <a:tailEnd/>
          </a:ln>
        </p:spPr>
        <p:txBody>
          <a:bodyPr wrap="none" anchor="ctr"/>
          <a:lstStyle/>
          <a:p>
            <a:endParaRPr lang="en-US"/>
          </a:p>
        </p:txBody>
      </p:sp>
      <p:sp>
        <p:nvSpPr>
          <p:cNvPr id="18441" name="Rectangle 157"/>
          <p:cNvSpPr>
            <a:spLocks noChangeArrowheads="1"/>
          </p:cNvSpPr>
          <p:nvPr/>
        </p:nvSpPr>
        <p:spPr bwMode="auto">
          <a:xfrm>
            <a:off x="3962400" y="5181600"/>
            <a:ext cx="381000" cy="1676400"/>
          </a:xfrm>
          <a:prstGeom prst="rect">
            <a:avLst/>
          </a:prstGeom>
          <a:solidFill>
            <a:schemeClr val="bg1"/>
          </a:solidFill>
          <a:ln w="9525">
            <a:solidFill>
              <a:schemeClr val="bg1"/>
            </a:solidFill>
            <a:miter lim="800000"/>
            <a:headEnd/>
            <a:tailEnd/>
          </a:ln>
        </p:spPr>
        <p:txBody>
          <a:bodyPr wrap="none" anchor="ctr"/>
          <a:lstStyle/>
          <a:p>
            <a:endParaRPr lang="en-US"/>
          </a:p>
        </p:txBody>
      </p:sp>
      <p:sp>
        <p:nvSpPr>
          <p:cNvPr id="18442" name="Rectangle 158"/>
          <p:cNvSpPr>
            <a:spLocks noChangeArrowheads="1"/>
          </p:cNvSpPr>
          <p:nvPr/>
        </p:nvSpPr>
        <p:spPr bwMode="auto">
          <a:xfrm>
            <a:off x="0" y="6705600"/>
            <a:ext cx="4724400" cy="152400"/>
          </a:xfrm>
          <a:prstGeom prst="rect">
            <a:avLst/>
          </a:prstGeom>
          <a:solidFill>
            <a:schemeClr val="bg1"/>
          </a:solidFill>
          <a:ln w="9525">
            <a:solidFill>
              <a:schemeClr val="bg1"/>
            </a:solidFill>
            <a:miter lim="800000"/>
            <a:headEnd/>
            <a:tailEnd/>
          </a:ln>
        </p:spPr>
        <p:txBody>
          <a:bodyPr wrap="none" anchor="ctr"/>
          <a:lstStyle/>
          <a:p>
            <a:endParaRPr lang="en-US"/>
          </a:p>
        </p:txBody>
      </p:sp>
    </p:spTree>
    <p:extLst>
      <p:ext uri="{BB962C8B-B14F-4D97-AF65-F5344CB8AC3E}">
        <p14:creationId xmlns:p14="http://schemas.microsoft.com/office/powerpoint/2010/main" val="2178991432"/>
      </p:ext>
    </p:extLst>
  </p:cSld>
  <p:clrMapOvr>
    <a:masterClrMapping/>
  </p:clrMapOvr>
  <p:transition>
    <p:wipe dir="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 y="19050"/>
            <a:ext cx="8858250" cy="630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25229664"/>
      </p:ext>
    </p:extLst>
  </p:cSld>
  <p:clrMapOvr>
    <a:masterClrMapping/>
  </p:clrMapOvr>
  <p:transition>
    <p:wipe dir="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05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1000" y="228600"/>
            <a:ext cx="8458200" cy="605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21423118"/>
      </p:ext>
    </p:extLst>
  </p:cSld>
  <p:clrMapOvr>
    <a:masterClrMapping/>
  </p:clrMapOvr>
  <p:transition>
    <p:wipe dir="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102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4800" y="228600"/>
            <a:ext cx="8534400" cy="617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65718991"/>
      </p:ext>
    </p:extLst>
  </p:cSld>
  <p:clrMapOvr>
    <a:masterClrMapping/>
  </p:clrMapOvr>
  <p:transition>
    <p:wipe dir="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102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1000" y="228600"/>
            <a:ext cx="8382000" cy="598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1" name="Picture 103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7200" y="381000"/>
            <a:ext cx="3403600" cy="344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91620840"/>
      </p:ext>
    </p:extLst>
  </p:cSld>
  <p:clrMapOvr>
    <a:masterClrMapping/>
  </p:clrMapOvr>
  <p:transition>
    <p:wipe dir="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1000" y="228600"/>
            <a:ext cx="8458200" cy="598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96376712"/>
      </p:ext>
    </p:extLst>
  </p:cSld>
  <p:clrMapOvr>
    <a:masterClrMapping/>
  </p:clrMapOvr>
  <p:transition>
    <p:wipe dir="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05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1000" y="228600"/>
            <a:ext cx="8382000" cy="598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79" name="Text Box 2063"/>
          <p:cNvSpPr txBox="1">
            <a:spLocks noChangeArrowheads="1"/>
          </p:cNvSpPr>
          <p:nvPr/>
        </p:nvSpPr>
        <p:spPr bwMode="auto">
          <a:xfrm>
            <a:off x="533400" y="304800"/>
            <a:ext cx="3222357"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r>
              <a:rPr lang="en-US" b="1" dirty="0">
                <a:latin typeface="+mj-lt"/>
              </a:rPr>
              <a:t>Rotor Current Flow</a:t>
            </a:r>
          </a:p>
          <a:p>
            <a:pPr eaLnBrk="1" hangingPunct="1"/>
            <a:r>
              <a:rPr lang="en-US" b="1" dirty="0">
                <a:latin typeface="+mj-lt"/>
              </a:rPr>
              <a:t>Applied by Induction</a:t>
            </a:r>
          </a:p>
        </p:txBody>
      </p:sp>
      <p:sp>
        <p:nvSpPr>
          <p:cNvPr id="24580" name="AutoShape 2072"/>
          <p:cNvSpPr>
            <a:spLocks noChangeArrowheads="1"/>
          </p:cNvSpPr>
          <p:nvPr/>
        </p:nvSpPr>
        <p:spPr bwMode="auto">
          <a:xfrm flipH="1">
            <a:off x="5105400" y="2514600"/>
            <a:ext cx="381000" cy="609600"/>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17694720 60000 65536"/>
              <a:gd name="T9" fmla="*/ 5898240 60000 65536"/>
              <a:gd name="T10" fmla="*/ 5898240 60000 65536"/>
              <a:gd name="T11" fmla="*/ 0 60000 65536"/>
              <a:gd name="T12" fmla="*/ 12427 w 21600"/>
              <a:gd name="T13" fmla="*/ 2912 h 21600"/>
              <a:gd name="T14" fmla="*/ 18227 w 21600"/>
              <a:gd name="T15" fmla="*/ 9246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lnTo>
                  <a:pt x="21600" y="6079"/>
                </a:lnTo>
                <a:close/>
              </a:path>
            </a:pathLst>
          </a:custGeom>
          <a:solidFill>
            <a:schemeClr val="bg1"/>
          </a:solidFill>
          <a:ln w="9525">
            <a:solidFill>
              <a:schemeClr val="tx1"/>
            </a:solidFill>
            <a:miter lim="800000"/>
            <a:headEnd/>
            <a:tailEnd/>
          </a:ln>
        </p:spPr>
        <p:txBody>
          <a:bodyPr wrap="none" anchor="ctr"/>
          <a:lstStyle/>
          <a:p>
            <a:endParaRPr lang="en-US"/>
          </a:p>
        </p:txBody>
      </p:sp>
      <p:sp>
        <p:nvSpPr>
          <p:cNvPr id="24581" name="AutoShape 2073"/>
          <p:cNvSpPr>
            <a:spLocks noChangeArrowheads="1"/>
          </p:cNvSpPr>
          <p:nvPr/>
        </p:nvSpPr>
        <p:spPr bwMode="auto">
          <a:xfrm rot="342065" flipH="1">
            <a:off x="5029200" y="3124200"/>
            <a:ext cx="304800" cy="609600"/>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17694720 60000 65536"/>
              <a:gd name="T9" fmla="*/ 5898240 60000 65536"/>
              <a:gd name="T10" fmla="*/ 5898240 60000 65536"/>
              <a:gd name="T11" fmla="*/ 0 60000 65536"/>
              <a:gd name="T12" fmla="*/ 12427 w 21600"/>
              <a:gd name="T13" fmla="*/ 2912 h 21600"/>
              <a:gd name="T14" fmla="*/ 18227 w 21600"/>
              <a:gd name="T15" fmla="*/ 9246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lnTo>
                  <a:pt x="21600" y="6079"/>
                </a:lnTo>
                <a:close/>
              </a:path>
            </a:pathLst>
          </a:custGeom>
          <a:solidFill>
            <a:schemeClr val="bg1"/>
          </a:solidFill>
          <a:ln w="9525">
            <a:solidFill>
              <a:schemeClr val="tx1"/>
            </a:solidFill>
            <a:miter lim="800000"/>
            <a:headEnd/>
            <a:tailEnd/>
          </a:ln>
        </p:spPr>
        <p:txBody>
          <a:bodyPr wrap="none" anchor="ctr"/>
          <a:lstStyle/>
          <a:p>
            <a:endParaRPr lang="en-US"/>
          </a:p>
        </p:txBody>
      </p:sp>
      <p:sp>
        <p:nvSpPr>
          <p:cNvPr id="24582" name="AutoShape 2074"/>
          <p:cNvSpPr>
            <a:spLocks noChangeArrowheads="1"/>
          </p:cNvSpPr>
          <p:nvPr/>
        </p:nvSpPr>
        <p:spPr bwMode="auto">
          <a:xfrm rot="5707782" flipH="1">
            <a:off x="4800600" y="4343400"/>
            <a:ext cx="304800" cy="609600"/>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17694720 60000 65536"/>
              <a:gd name="T9" fmla="*/ 5898240 60000 65536"/>
              <a:gd name="T10" fmla="*/ 5898240 60000 65536"/>
              <a:gd name="T11" fmla="*/ 0 60000 65536"/>
              <a:gd name="T12" fmla="*/ 12427 w 21600"/>
              <a:gd name="T13" fmla="*/ 2912 h 21600"/>
              <a:gd name="T14" fmla="*/ 18227 w 21600"/>
              <a:gd name="T15" fmla="*/ 9246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lnTo>
                  <a:pt x="21600" y="6079"/>
                </a:lnTo>
                <a:close/>
              </a:path>
            </a:pathLst>
          </a:custGeom>
          <a:solidFill>
            <a:schemeClr val="bg1"/>
          </a:solidFill>
          <a:ln w="9525">
            <a:solidFill>
              <a:schemeClr val="tx1"/>
            </a:solidFill>
            <a:miter lim="800000"/>
            <a:headEnd/>
            <a:tailEnd/>
          </a:ln>
        </p:spPr>
        <p:txBody>
          <a:bodyPr wrap="none" anchor="ctr"/>
          <a:lstStyle/>
          <a:p>
            <a:endParaRPr lang="en-US"/>
          </a:p>
        </p:txBody>
      </p:sp>
      <p:sp>
        <p:nvSpPr>
          <p:cNvPr id="24583" name="AutoShape 2077"/>
          <p:cNvSpPr>
            <a:spLocks noChangeArrowheads="1"/>
          </p:cNvSpPr>
          <p:nvPr/>
        </p:nvSpPr>
        <p:spPr bwMode="auto">
          <a:xfrm rot="5707782" flipH="1">
            <a:off x="4953000" y="3733800"/>
            <a:ext cx="304800" cy="609600"/>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17694720 60000 65536"/>
              <a:gd name="T9" fmla="*/ 5898240 60000 65536"/>
              <a:gd name="T10" fmla="*/ 5898240 60000 65536"/>
              <a:gd name="T11" fmla="*/ 0 60000 65536"/>
              <a:gd name="T12" fmla="*/ 12427 w 21600"/>
              <a:gd name="T13" fmla="*/ 2912 h 21600"/>
              <a:gd name="T14" fmla="*/ 18227 w 21600"/>
              <a:gd name="T15" fmla="*/ 9246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lnTo>
                  <a:pt x="21600" y="6079"/>
                </a:lnTo>
                <a:close/>
              </a:path>
            </a:pathLst>
          </a:custGeom>
          <a:solidFill>
            <a:schemeClr val="bg1"/>
          </a:solidFill>
          <a:ln w="9525">
            <a:solidFill>
              <a:schemeClr val="tx1"/>
            </a:solidFill>
            <a:miter lim="800000"/>
            <a:headEnd/>
            <a:tailEnd/>
          </a:ln>
        </p:spPr>
        <p:txBody>
          <a:bodyPr wrap="none" anchor="ctr"/>
          <a:lstStyle/>
          <a:p>
            <a:endParaRPr lang="en-US"/>
          </a:p>
        </p:txBody>
      </p:sp>
      <p:sp>
        <p:nvSpPr>
          <p:cNvPr id="24584" name="AutoShape 2078"/>
          <p:cNvSpPr>
            <a:spLocks noChangeArrowheads="1"/>
          </p:cNvSpPr>
          <p:nvPr/>
        </p:nvSpPr>
        <p:spPr bwMode="auto">
          <a:xfrm rot="16491302" flipH="1">
            <a:off x="2819400" y="2438400"/>
            <a:ext cx="304800" cy="609600"/>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17694720 60000 65536"/>
              <a:gd name="T9" fmla="*/ 5898240 60000 65536"/>
              <a:gd name="T10" fmla="*/ 5898240 60000 65536"/>
              <a:gd name="T11" fmla="*/ 0 60000 65536"/>
              <a:gd name="T12" fmla="*/ 12427 w 21600"/>
              <a:gd name="T13" fmla="*/ 2912 h 21600"/>
              <a:gd name="T14" fmla="*/ 18227 w 21600"/>
              <a:gd name="T15" fmla="*/ 9246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lnTo>
                  <a:pt x="21600" y="6079"/>
                </a:lnTo>
                <a:close/>
              </a:path>
            </a:pathLst>
          </a:custGeom>
          <a:solidFill>
            <a:schemeClr val="bg1"/>
          </a:solidFill>
          <a:ln w="9525">
            <a:solidFill>
              <a:schemeClr val="tx1"/>
            </a:solidFill>
            <a:miter lim="800000"/>
            <a:headEnd/>
            <a:tailEnd/>
          </a:ln>
        </p:spPr>
        <p:txBody>
          <a:bodyPr wrap="none" anchor="ctr"/>
          <a:lstStyle/>
          <a:p>
            <a:endParaRPr lang="en-US"/>
          </a:p>
        </p:txBody>
      </p:sp>
      <p:sp>
        <p:nvSpPr>
          <p:cNvPr id="24585" name="AutoShape 2079"/>
          <p:cNvSpPr>
            <a:spLocks noChangeArrowheads="1"/>
          </p:cNvSpPr>
          <p:nvPr/>
        </p:nvSpPr>
        <p:spPr bwMode="auto">
          <a:xfrm rot="16432938" flipH="1">
            <a:off x="2743200" y="3048000"/>
            <a:ext cx="304800" cy="609600"/>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17694720 60000 65536"/>
              <a:gd name="T9" fmla="*/ 5898240 60000 65536"/>
              <a:gd name="T10" fmla="*/ 5898240 60000 65536"/>
              <a:gd name="T11" fmla="*/ 0 60000 65536"/>
              <a:gd name="T12" fmla="*/ 12427 w 21600"/>
              <a:gd name="T13" fmla="*/ 2912 h 21600"/>
              <a:gd name="T14" fmla="*/ 18227 w 21600"/>
              <a:gd name="T15" fmla="*/ 9246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lnTo>
                  <a:pt x="21600" y="6079"/>
                </a:lnTo>
                <a:close/>
              </a:path>
            </a:pathLst>
          </a:custGeom>
          <a:solidFill>
            <a:schemeClr val="bg1"/>
          </a:solidFill>
          <a:ln w="9525">
            <a:solidFill>
              <a:schemeClr val="tx1"/>
            </a:solidFill>
            <a:miter lim="800000"/>
            <a:headEnd/>
            <a:tailEnd/>
          </a:ln>
        </p:spPr>
        <p:txBody>
          <a:bodyPr wrap="none" anchor="ctr"/>
          <a:lstStyle/>
          <a:p>
            <a:endParaRPr lang="en-US"/>
          </a:p>
        </p:txBody>
      </p:sp>
      <p:sp>
        <p:nvSpPr>
          <p:cNvPr id="24586" name="AutoShape 2080"/>
          <p:cNvSpPr>
            <a:spLocks noChangeArrowheads="1"/>
          </p:cNvSpPr>
          <p:nvPr/>
        </p:nvSpPr>
        <p:spPr bwMode="auto">
          <a:xfrm rot="11015673" flipH="1">
            <a:off x="2514600" y="4191000"/>
            <a:ext cx="304800" cy="609600"/>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17694720 60000 65536"/>
              <a:gd name="T9" fmla="*/ 5898240 60000 65536"/>
              <a:gd name="T10" fmla="*/ 5898240 60000 65536"/>
              <a:gd name="T11" fmla="*/ 0 60000 65536"/>
              <a:gd name="T12" fmla="*/ 12427 w 21600"/>
              <a:gd name="T13" fmla="*/ 2912 h 21600"/>
              <a:gd name="T14" fmla="*/ 18227 w 21600"/>
              <a:gd name="T15" fmla="*/ 9246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lnTo>
                  <a:pt x="21600" y="6079"/>
                </a:lnTo>
                <a:close/>
              </a:path>
            </a:pathLst>
          </a:custGeom>
          <a:solidFill>
            <a:schemeClr val="bg1"/>
          </a:solidFill>
          <a:ln w="9525">
            <a:solidFill>
              <a:schemeClr val="tx1"/>
            </a:solidFill>
            <a:miter lim="800000"/>
            <a:headEnd/>
            <a:tailEnd/>
          </a:ln>
        </p:spPr>
        <p:txBody>
          <a:bodyPr wrap="none" anchor="ctr"/>
          <a:lstStyle/>
          <a:p>
            <a:endParaRPr lang="en-US"/>
          </a:p>
        </p:txBody>
      </p:sp>
      <p:sp>
        <p:nvSpPr>
          <p:cNvPr id="24587" name="AutoShape 2082"/>
          <p:cNvSpPr>
            <a:spLocks noChangeArrowheads="1"/>
          </p:cNvSpPr>
          <p:nvPr/>
        </p:nvSpPr>
        <p:spPr bwMode="auto">
          <a:xfrm rot="11015673" flipH="1">
            <a:off x="2667000" y="3657600"/>
            <a:ext cx="304800" cy="609600"/>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17694720 60000 65536"/>
              <a:gd name="T9" fmla="*/ 5898240 60000 65536"/>
              <a:gd name="T10" fmla="*/ 5898240 60000 65536"/>
              <a:gd name="T11" fmla="*/ 0 60000 65536"/>
              <a:gd name="T12" fmla="*/ 12427 w 21600"/>
              <a:gd name="T13" fmla="*/ 2912 h 21600"/>
              <a:gd name="T14" fmla="*/ 18227 w 21600"/>
              <a:gd name="T15" fmla="*/ 9246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lnTo>
                  <a:pt x="21600" y="6079"/>
                </a:lnTo>
                <a:close/>
              </a:path>
            </a:pathLst>
          </a:custGeom>
          <a:solidFill>
            <a:schemeClr val="bg1"/>
          </a:solidFill>
          <a:ln w="9525">
            <a:solidFill>
              <a:schemeClr val="tx1"/>
            </a:solidFill>
            <a:miter lim="800000"/>
            <a:headEnd/>
            <a:tailEnd/>
          </a:ln>
        </p:spPr>
        <p:txBody>
          <a:bodyPr wrap="none" anchor="ctr"/>
          <a:lstStyle/>
          <a:p>
            <a:endParaRPr lang="en-US"/>
          </a:p>
        </p:txBody>
      </p:sp>
      <p:sp>
        <p:nvSpPr>
          <p:cNvPr id="24588" name="AutoShape 2083"/>
          <p:cNvSpPr>
            <a:spLocks noChangeArrowheads="1"/>
          </p:cNvSpPr>
          <p:nvPr/>
        </p:nvSpPr>
        <p:spPr bwMode="auto">
          <a:xfrm>
            <a:off x="3352800" y="3200400"/>
            <a:ext cx="1128713" cy="152400"/>
          </a:xfrm>
          <a:prstGeom prst="leftArrow">
            <a:avLst>
              <a:gd name="adj1" fmla="val 50000"/>
              <a:gd name="adj2" fmla="val 185156"/>
            </a:avLst>
          </a:prstGeom>
          <a:solidFill>
            <a:schemeClr val="bg1"/>
          </a:solidFill>
          <a:ln w="9525">
            <a:solidFill>
              <a:schemeClr val="tx1"/>
            </a:solidFill>
            <a:miter lim="800000"/>
            <a:headEnd/>
            <a:tailEnd/>
          </a:ln>
        </p:spPr>
        <p:txBody>
          <a:bodyPr wrap="none" anchor="ctr"/>
          <a:lstStyle/>
          <a:p>
            <a:endParaRPr lang="en-US"/>
          </a:p>
        </p:txBody>
      </p:sp>
      <p:sp>
        <p:nvSpPr>
          <p:cNvPr id="24589" name="AutoShape 2084"/>
          <p:cNvSpPr>
            <a:spLocks noChangeArrowheads="1"/>
          </p:cNvSpPr>
          <p:nvPr/>
        </p:nvSpPr>
        <p:spPr bwMode="auto">
          <a:xfrm>
            <a:off x="3505200" y="2895600"/>
            <a:ext cx="1128713" cy="152400"/>
          </a:xfrm>
          <a:prstGeom prst="leftArrow">
            <a:avLst>
              <a:gd name="adj1" fmla="val 50000"/>
              <a:gd name="adj2" fmla="val 185156"/>
            </a:avLst>
          </a:prstGeom>
          <a:solidFill>
            <a:schemeClr val="bg1"/>
          </a:solidFill>
          <a:ln w="9525">
            <a:solidFill>
              <a:schemeClr val="tx1"/>
            </a:solidFill>
            <a:miter lim="800000"/>
            <a:headEnd/>
            <a:tailEnd/>
          </a:ln>
        </p:spPr>
        <p:txBody>
          <a:bodyPr wrap="none" anchor="ctr"/>
          <a:lstStyle/>
          <a:p>
            <a:endParaRPr lang="en-US"/>
          </a:p>
        </p:txBody>
      </p:sp>
      <p:sp>
        <p:nvSpPr>
          <p:cNvPr id="24590" name="AutoShape 2085"/>
          <p:cNvSpPr>
            <a:spLocks noChangeArrowheads="1"/>
          </p:cNvSpPr>
          <p:nvPr/>
        </p:nvSpPr>
        <p:spPr bwMode="auto">
          <a:xfrm>
            <a:off x="3581400" y="2590800"/>
            <a:ext cx="1128713" cy="152400"/>
          </a:xfrm>
          <a:prstGeom prst="leftArrow">
            <a:avLst>
              <a:gd name="adj1" fmla="val 50000"/>
              <a:gd name="adj2" fmla="val 185156"/>
            </a:avLst>
          </a:prstGeom>
          <a:solidFill>
            <a:schemeClr val="bg1"/>
          </a:solidFill>
          <a:ln w="9525">
            <a:solidFill>
              <a:schemeClr val="tx1"/>
            </a:solidFill>
            <a:miter lim="800000"/>
            <a:headEnd/>
            <a:tailEnd/>
          </a:ln>
        </p:spPr>
        <p:txBody>
          <a:bodyPr wrap="none" anchor="ctr"/>
          <a:lstStyle/>
          <a:p>
            <a:endParaRPr lang="en-US"/>
          </a:p>
        </p:txBody>
      </p:sp>
      <p:sp>
        <p:nvSpPr>
          <p:cNvPr id="24591" name="AutoShape 2086"/>
          <p:cNvSpPr>
            <a:spLocks noChangeArrowheads="1"/>
          </p:cNvSpPr>
          <p:nvPr/>
        </p:nvSpPr>
        <p:spPr bwMode="auto">
          <a:xfrm rot="10745793">
            <a:off x="3200400" y="4648200"/>
            <a:ext cx="1128713" cy="152400"/>
          </a:xfrm>
          <a:prstGeom prst="leftArrow">
            <a:avLst>
              <a:gd name="adj1" fmla="val 50000"/>
              <a:gd name="adj2" fmla="val 185156"/>
            </a:avLst>
          </a:prstGeom>
          <a:solidFill>
            <a:schemeClr val="bg1"/>
          </a:solidFill>
          <a:ln w="9525">
            <a:solidFill>
              <a:schemeClr val="tx1"/>
            </a:solidFill>
            <a:miter lim="800000"/>
            <a:headEnd/>
            <a:tailEnd/>
          </a:ln>
        </p:spPr>
        <p:txBody>
          <a:bodyPr wrap="none" anchor="ctr"/>
          <a:lstStyle/>
          <a:p>
            <a:endParaRPr lang="en-US"/>
          </a:p>
        </p:txBody>
      </p:sp>
      <p:sp>
        <p:nvSpPr>
          <p:cNvPr id="24592" name="AutoShape 2087"/>
          <p:cNvSpPr>
            <a:spLocks noChangeArrowheads="1"/>
          </p:cNvSpPr>
          <p:nvPr/>
        </p:nvSpPr>
        <p:spPr bwMode="auto">
          <a:xfrm rot="10745793">
            <a:off x="3276600" y="4343400"/>
            <a:ext cx="1128713" cy="152400"/>
          </a:xfrm>
          <a:prstGeom prst="leftArrow">
            <a:avLst>
              <a:gd name="adj1" fmla="val 50000"/>
              <a:gd name="adj2" fmla="val 185156"/>
            </a:avLst>
          </a:prstGeom>
          <a:solidFill>
            <a:schemeClr val="bg1"/>
          </a:solidFill>
          <a:ln w="9525">
            <a:solidFill>
              <a:schemeClr val="tx1"/>
            </a:solidFill>
            <a:miter lim="800000"/>
            <a:headEnd/>
            <a:tailEnd/>
          </a:ln>
        </p:spPr>
        <p:txBody>
          <a:bodyPr wrap="none" anchor="ctr"/>
          <a:lstStyle/>
          <a:p>
            <a:endParaRPr lang="en-US"/>
          </a:p>
        </p:txBody>
      </p:sp>
      <p:sp>
        <p:nvSpPr>
          <p:cNvPr id="24593" name="AutoShape 2088"/>
          <p:cNvSpPr>
            <a:spLocks noChangeArrowheads="1"/>
          </p:cNvSpPr>
          <p:nvPr/>
        </p:nvSpPr>
        <p:spPr bwMode="auto">
          <a:xfrm rot="10745793">
            <a:off x="3429000" y="4038600"/>
            <a:ext cx="1128713" cy="152400"/>
          </a:xfrm>
          <a:prstGeom prst="leftArrow">
            <a:avLst>
              <a:gd name="adj1" fmla="val 50000"/>
              <a:gd name="adj2" fmla="val 185156"/>
            </a:avLst>
          </a:prstGeom>
          <a:solidFill>
            <a:schemeClr val="bg1"/>
          </a:solidFill>
          <a:ln w="9525">
            <a:solidFill>
              <a:schemeClr val="tx1"/>
            </a:solidFill>
            <a:miter lim="800000"/>
            <a:headEnd/>
            <a:tailEnd/>
          </a:ln>
        </p:spPr>
        <p:txBody>
          <a:bodyPr wrap="none" anchor="ctr"/>
          <a:lstStyle/>
          <a:p>
            <a:endParaRPr lang="en-US"/>
          </a:p>
        </p:txBody>
      </p:sp>
      <p:sp>
        <p:nvSpPr>
          <p:cNvPr id="24594" name="Text Box 2089"/>
          <p:cNvSpPr txBox="1">
            <a:spLocks noChangeArrowheads="1"/>
          </p:cNvSpPr>
          <p:nvPr/>
        </p:nvSpPr>
        <p:spPr bwMode="auto">
          <a:xfrm>
            <a:off x="1508125" y="5481935"/>
            <a:ext cx="248978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r>
              <a:rPr lang="en-US" b="1" dirty="0">
                <a:latin typeface="+mj-lt"/>
              </a:rPr>
              <a:t>Iron Lamination</a:t>
            </a:r>
          </a:p>
        </p:txBody>
      </p:sp>
      <p:sp>
        <p:nvSpPr>
          <p:cNvPr id="24595" name="Text Box 2090"/>
          <p:cNvSpPr txBox="1">
            <a:spLocks noChangeArrowheads="1"/>
          </p:cNvSpPr>
          <p:nvPr/>
        </p:nvSpPr>
        <p:spPr bwMode="auto">
          <a:xfrm>
            <a:off x="3962400" y="914400"/>
            <a:ext cx="446949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r>
              <a:rPr lang="en-US" b="1" dirty="0">
                <a:latin typeface="+mj-lt"/>
              </a:rPr>
              <a:t>Aluminum End Ring and Fins</a:t>
            </a:r>
          </a:p>
        </p:txBody>
      </p:sp>
      <p:sp>
        <p:nvSpPr>
          <p:cNvPr id="24596" name="Line 2091"/>
          <p:cNvSpPr>
            <a:spLocks noChangeShapeType="1"/>
          </p:cNvSpPr>
          <p:nvPr/>
        </p:nvSpPr>
        <p:spPr bwMode="auto">
          <a:xfrm flipH="1">
            <a:off x="3200400" y="1371600"/>
            <a:ext cx="990600" cy="5334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4597" name="Line 2092"/>
          <p:cNvSpPr>
            <a:spLocks noChangeShapeType="1"/>
          </p:cNvSpPr>
          <p:nvPr/>
        </p:nvSpPr>
        <p:spPr bwMode="auto">
          <a:xfrm>
            <a:off x="5715000" y="1447800"/>
            <a:ext cx="304800" cy="8382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4598" name="Line 2093"/>
          <p:cNvSpPr>
            <a:spLocks noChangeShapeType="1"/>
          </p:cNvSpPr>
          <p:nvPr/>
        </p:nvSpPr>
        <p:spPr bwMode="auto">
          <a:xfrm flipV="1">
            <a:off x="3810000" y="5334000"/>
            <a:ext cx="76200" cy="2286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4599" name="Line 2094"/>
          <p:cNvSpPr>
            <a:spLocks noChangeShapeType="1"/>
          </p:cNvSpPr>
          <p:nvPr/>
        </p:nvSpPr>
        <p:spPr bwMode="auto">
          <a:xfrm>
            <a:off x="1676400" y="1066800"/>
            <a:ext cx="1219200" cy="1447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Tree>
    <p:extLst>
      <p:ext uri="{BB962C8B-B14F-4D97-AF65-F5344CB8AC3E}">
        <p14:creationId xmlns:p14="http://schemas.microsoft.com/office/powerpoint/2010/main" val="1875628314"/>
      </p:ext>
    </p:extLst>
  </p:cSld>
  <p:clrMapOvr>
    <a:masterClrMapping/>
  </p:clrMapOvr>
  <p:transition>
    <p:wipe dir="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ext Box 2"/>
          <p:cNvSpPr txBox="1">
            <a:spLocks noChangeArrowheads="1"/>
          </p:cNvSpPr>
          <p:nvPr/>
        </p:nvSpPr>
        <p:spPr bwMode="auto">
          <a:xfrm>
            <a:off x="304800" y="457200"/>
            <a:ext cx="4294765" cy="66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lnSpc>
                <a:spcPct val="85000"/>
              </a:lnSpc>
            </a:pPr>
            <a:r>
              <a:rPr lang="en-US" sz="4400" b="1" dirty="0">
                <a:latin typeface="Arial" charset="0"/>
              </a:rPr>
              <a:t>Magnetic Poles</a:t>
            </a:r>
          </a:p>
        </p:txBody>
      </p:sp>
      <p:pic>
        <p:nvPicPr>
          <p:cNvPr id="25603"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19200" y="1752600"/>
            <a:ext cx="4341813"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25604"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69000" y="2870200"/>
            <a:ext cx="233680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25605" name="Rectangle 7"/>
          <p:cNvSpPr>
            <a:spLocks noChangeArrowheads="1"/>
          </p:cNvSpPr>
          <p:nvPr/>
        </p:nvSpPr>
        <p:spPr bwMode="auto">
          <a:xfrm>
            <a:off x="6273800" y="3911600"/>
            <a:ext cx="1803400"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400" u="sng">
                <a:solidFill>
                  <a:srgbClr val="000000"/>
                </a:solidFill>
                <a:latin typeface="Arial" charset="0"/>
              </a:rPr>
              <a:t>Frequency (60) x 120</a:t>
            </a:r>
            <a:endParaRPr lang="en-US"/>
          </a:p>
        </p:txBody>
      </p:sp>
      <p:sp>
        <p:nvSpPr>
          <p:cNvPr id="25606" name="Rectangle 8"/>
          <p:cNvSpPr>
            <a:spLocks noChangeArrowheads="1"/>
          </p:cNvSpPr>
          <p:nvPr/>
        </p:nvSpPr>
        <p:spPr bwMode="auto">
          <a:xfrm>
            <a:off x="6489700" y="4114800"/>
            <a:ext cx="1371600"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400">
                <a:solidFill>
                  <a:srgbClr val="000000"/>
                </a:solidFill>
                <a:latin typeface="Arial" charset="0"/>
              </a:rPr>
              <a:t>number of poles</a:t>
            </a:r>
            <a:endParaRPr lang="en-US"/>
          </a:p>
        </p:txBody>
      </p:sp>
      <p:sp>
        <p:nvSpPr>
          <p:cNvPr id="25607" name="Rectangle 9"/>
          <p:cNvSpPr>
            <a:spLocks noChangeArrowheads="1"/>
          </p:cNvSpPr>
          <p:nvPr/>
        </p:nvSpPr>
        <p:spPr bwMode="auto">
          <a:xfrm>
            <a:off x="5803900" y="4470400"/>
            <a:ext cx="2689225"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400">
                <a:solidFill>
                  <a:srgbClr val="000000"/>
                </a:solidFill>
                <a:latin typeface="Arial" charset="0"/>
              </a:rPr>
              <a:t>120 = 60 positives + 60 negatives </a:t>
            </a:r>
            <a:endParaRPr lang="en-US"/>
          </a:p>
        </p:txBody>
      </p:sp>
      <p:sp>
        <p:nvSpPr>
          <p:cNvPr id="25608" name="Rectangle 10"/>
          <p:cNvSpPr>
            <a:spLocks noChangeArrowheads="1"/>
          </p:cNvSpPr>
          <p:nvPr/>
        </p:nvSpPr>
        <p:spPr bwMode="auto">
          <a:xfrm>
            <a:off x="6667500" y="4762500"/>
            <a:ext cx="482600"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400" u="sng">
                <a:solidFill>
                  <a:srgbClr val="000000"/>
                </a:solidFill>
                <a:latin typeface="Arial" charset="0"/>
              </a:rPr>
              <a:t>7200</a:t>
            </a:r>
            <a:endParaRPr lang="en-US"/>
          </a:p>
        </p:txBody>
      </p:sp>
      <p:sp>
        <p:nvSpPr>
          <p:cNvPr id="25609" name="Rectangle 11"/>
          <p:cNvSpPr>
            <a:spLocks noChangeArrowheads="1"/>
          </p:cNvSpPr>
          <p:nvPr/>
        </p:nvSpPr>
        <p:spPr bwMode="auto">
          <a:xfrm>
            <a:off x="6819900" y="4965700"/>
            <a:ext cx="177800"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400">
                <a:solidFill>
                  <a:srgbClr val="000000"/>
                </a:solidFill>
                <a:latin typeface="Arial" charset="0"/>
              </a:rPr>
              <a:t>2</a:t>
            </a:r>
            <a:endParaRPr lang="en-US"/>
          </a:p>
        </p:txBody>
      </p:sp>
      <p:sp>
        <p:nvSpPr>
          <p:cNvPr id="25610" name="Rectangle 12"/>
          <p:cNvSpPr>
            <a:spLocks noChangeArrowheads="1"/>
          </p:cNvSpPr>
          <p:nvPr/>
        </p:nvSpPr>
        <p:spPr bwMode="auto">
          <a:xfrm>
            <a:off x="7150100" y="4838700"/>
            <a:ext cx="635000"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400">
                <a:solidFill>
                  <a:srgbClr val="000000"/>
                </a:solidFill>
                <a:latin typeface="Arial" charset="0"/>
              </a:rPr>
              <a:t>= 3600</a:t>
            </a:r>
            <a:endParaRPr lang="en-US"/>
          </a:p>
        </p:txBody>
      </p:sp>
      <p:sp>
        <p:nvSpPr>
          <p:cNvPr id="25611" name="TextBox 1"/>
          <p:cNvSpPr txBox="1">
            <a:spLocks noChangeArrowheads="1"/>
          </p:cNvSpPr>
          <p:nvPr/>
        </p:nvSpPr>
        <p:spPr bwMode="auto">
          <a:xfrm>
            <a:off x="6489700" y="5943600"/>
            <a:ext cx="15376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r>
              <a:rPr lang="en-US" sz="2000" b="1" dirty="0">
                <a:latin typeface="+mj-lt"/>
              </a:rPr>
              <a:t>SAE/Metric</a:t>
            </a:r>
          </a:p>
        </p:txBody>
      </p:sp>
    </p:spTree>
    <p:extLst>
      <p:ext uri="{BB962C8B-B14F-4D97-AF65-F5344CB8AC3E}">
        <p14:creationId xmlns:p14="http://schemas.microsoft.com/office/powerpoint/2010/main" val="2521028355"/>
      </p:ext>
    </p:extLst>
  </p:cSld>
  <p:clrMapOvr>
    <a:masterClrMapping/>
  </p:clrMapOvr>
  <p:transition>
    <p:wipe dir="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ext Box 2"/>
          <p:cNvSpPr txBox="1">
            <a:spLocks noChangeArrowheads="1"/>
          </p:cNvSpPr>
          <p:nvPr/>
        </p:nvSpPr>
        <p:spPr bwMode="auto">
          <a:xfrm>
            <a:off x="304800" y="304800"/>
            <a:ext cx="3719095"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r>
              <a:rPr lang="en-US" sz="4400" b="1" dirty="0">
                <a:latin typeface="Arial" charset="0"/>
              </a:rPr>
              <a:t>Two </a:t>
            </a:r>
            <a:r>
              <a:rPr lang="en-US" sz="4400" b="1" dirty="0" smtClean="0">
                <a:latin typeface="Arial" charset="0"/>
              </a:rPr>
              <a:t>Pole “Y”</a:t>
            </a:r>
            <a:endParaRPr lang="en-US" sz="4000" b="1" dirty="0">
              <a:latin typeface="Arial" charset="0"/>
            </a:endParaRPr>
          </a:p>
        </p:txBody>
      </p:sp>
      <p:pic>
        <p:nvPicPr>
          <p:cNvPr id="26627"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48200" y="4038600"/>
            <a:ext cx="335280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26628"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52600" y="1600200"/>
            <a:ext cx="4229100" cy="278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26629" name="Picture 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90600" y="3962400"/>
            <a:ext cx="2541588" cy="2609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26630" name="TextBox 1"/>
          <p:cNvSpPr txBox="1">
            <a:spLocks noChangeArrowheads="1"/>
          </p:cNvSpPr>
          <p:nvPr/>
        </p:nvSpPr>
        <p:spPr bwMode="auto">
          <a:xfrm>
            <a:off x="7086600" y="5943600"/>
            <a:ext cx="193514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r>
              <a:rPr lang="en-US" sz="2000" b="1" dirty="0">
                <a:latin typeface="+mj-lt"/>
              </a:rPr>
              <a:t>Parallel Series</a:t>
            </a:r>
          </a:p>
        </p:txBody>
      </p:sp>
    </p:spTree>
    <p:extLst>
      <p:ext uri="{BB962C8B-B14F-4D97-AF65-F5344CB8AC3E}">
        <p14:creationId xmlns:p14="http://schemas.microsoft.com/office/powerpoint/2010/main" val="1576177832"/>
      </p:ext>
    </p:extLst>
  </p:cSld>
  <p:clrMapOvr>
    <a:masterClrMapping/>
  </p:clrMapOvr>
  <p:transition>
    <p:wipe dir="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ext Box 2"/>
          <p:cNvSpPr txBox="1">
            <a:spLocks noChangeArrowheads="1"/>
          </p:cNvSpPr>
          <p:nvPr/>
        </p:nvSpPr>
        <p:spPr bwMode="auto">
          <a:xfrm>
            <a:off x="304800" y="304800"/>
            <a:ext cx="482536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r>
              <a:rPr lang="en-US" sz="4400" b="1" dirty="0">
                <a:latin typeface="Arial" charset="0"/>
              </a:rPr>
              <a:t>Delta Connection</a:t>
            </a:r>
          </a:p>
        </p:txBody>
      </p:sp>
      <p:pic>
        <p:nvPicPr>
          <p:cNvPr id="2765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78100" y="1981200"/>
            <a:ext cx="3835400"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68223380"/>
      </p:ext>
    </p:extLst>
  </p:cSld>
  <p:clrMapOvr>
    <a:masterClrMapping/>
  </p:clrMapOvr>
  <p:transition>
    <p:wipe dir="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ChangeArrowheads="1"/>
          </p:cNvSpPr>
          <p:nvPr/>
        </p:nvSpPr>
        <p:spPr bwMode="auto">
          <a:xfrm>
            <a:off x="685800" y="624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pPr eaLnBrk="0" hangingPunct="0"/>
            <a:endParaRPr lang="en-US"/>
          </a:p>
        </p:txBody>
      </p:sp>
      <p:sp>
        <p:nvSpPr>
          <p:cNvPr id="18435" name="Rectangle 3"/>
          <p:cNvSpPr>
            <a:spLocks noChangeArrowheads="1"/>
          </p:cNvSpPr>
          <p:nvPr/>
        </p:nvSpPr>
        <p:spPr bwMode="auto">
          <a:xfrm>
            <a:off x="3124200" y="6248400"/>
            <a:ext cx="289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pPr eaLnBrk="0" hangingPunct="0"/>
            <a:endParaRPr lang="en-US"/>
          </a:p>
        </p:txBody>
      </p:sp>
      <p:sp>
        <p:nvSpPr>
          <p:cNvPr id="18436" name="Rectangle 4"/>
          <p:cNvSpPr>
            <a:spLocks noChangeArrowheads="1"/>
          </p:cNvSpPr>
          <p:nvPr/>
        </p:nvSpPr>
        <p:spPr bwMode="auto">
          <a:xfrm>
            <a:off x="685800" y="624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pPr eaLnBrk="0" hangingPunct="0"/>
            <a:endParaRPr lang="en-US"/>
          </a:p>
        </p:txBody>
      </p:sp>
      <p:sp>
        <p:nvSpPr>
          <p:cNvPr id="18437" name="Rectangle 5"/>
          <p:cNvSpPr>
            <a:spLocks noChangeArrowheads="1"/>
          </p:cNvSpPr>
          <p:nvPr/>
        </p:nvSpPr>
        <p:spPr bwMode="auto">
          <a:xfrm>
            <a:off x="3124200" y="6248400"/>
            <a:ext cx="289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pPr eaLnBrk="0" hangingPunct="0"/>
            <a:endParaRPr lang="en-US"/>
          </a:p>
        </p:txBody>
      </p:sp>
      <p:sp>
        <p:nvSpPr>
          <p:cNvPr id="18438" name="Rectangle 6"/>
          <p:cNvSpPr>
            <a:spLocks noChangeArrowheads="1"/>
          </p:cNvSpPr>
          <p:nvPr/>
        </p:nvSpPr>
        <p:spPr bwMode="auto">
          <a:xfrm>
            <a:off x="685800" y="624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pPr eaLnBrk="0" hangingPunct="0"/>
            <a:endParaRPr lang="en-US"/>
          </a:p>
        </p:txBody>
      </p:sp>
      <p:sp>
        <p:nvSpPr>
          <p:cNvPr id="18439" name="Rectangle 7"/>
          <p:cNvSpPr>
            <a:spLocks noChangeArrowheads="1"/>
          </p:cNvSpPr>
          <p:nvPr/>
        </p:nvSpPr>
        <p:spPr bwMode="auto">
          <a:xfrm>
            <a:off x="3124200" y="6248400"/>
            <a:ext cx="289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pPr eaLnBrk="0" hangingPunct="0"/>
            <a:endParaRPr lang="en-US"/>
          </a:p>
        </p:txBody>
      </p:sp>
      <p:sp>
        <p:nvSpPr>
          <p:cNvPr id="18440" name="Rectangle 8"/>
          <p:cNvSpPr>
            <a:spLocks noGrp="1" noChangeArrowheads="1"/>
          </p:cNvSpPr>
          <p:nvPr>
            <p:ph type="title"/>
          </p:nvPr>
        </p:nvSpPr>
        <p:spPr>
          <a:xfrm>
            <a:off x="304800" y="247650"/>
            <a:ext cx="6629400" cy="819150"/>
          </a:xfrm>
        </p:spPr>
        <p:txBody>
          <a:bodyPr lIns="90488" tIns="44450" rIns="90488" bIns="44450" anchor="b"/>
          <a:lstStyle/>
          <a:p>
            <a:r>
              <a:rPr lang="en-US" sz="4400" dirty="0" smtClean="0">
                <a:solidFill>
                  <a:schemeClr val="tx1"/>
                </a:solidFill>
              </a:rPr>
              <a:t>Agenda</a:t>
            </a:r>
            <a:endParaRPr lang="en-US" sz="3600" dirty="0" smtClean="0">
              <a:solidFill>
                <a:schemeClr val="tx1"/>
              </a:solidFill>
            </a:endParaRPr>
          </a:p>
        </p:txBody>
      </p:sp>
      <p:sp>
        <p:nvSpPr>
          <p:cNvPr id="18441" name="Rectangle 9"/>
          <p:cNvSpPr>
            <a:spLocks noChangeArrowheads="1"/>
          </p:cNvSpPr>
          <p:nvPr/>
        </p:nvSpPr>
        <p:spPr bwMode="auto">
          <a:xfrm>
            <a:off x="304800" y="1524000"/>
            <a:ext cx="8382000"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lstStyle/>
          <a:p>
            <a:pPr marL="457200" lvl="0" indent="-457200" eaLnBrk="0" hangingPunct="0">
              <a:spcBef>
                <a:spcPct val="40000"/>
              </a:spcBef>
              <a:buFont typeface="+mj-lt"/>
              <a:buAutoNum type="arabicPeriod"/>
            </a:pPr>
            <a:r>
              <a:rPr lang="en-US" b="1" dirty="0">
                <a:latin typeface="+mj-lt"/>
              </a:rPr>
              <a:t>Class Overview and Discussion</a:t>
            </a:r>
          </a:p>
          <a:p>
            <a:pPr marL="457200" indent="-457200" eaLnBrk="0" hangingPunct="0">
              <a:spcBef>
                <a:spcPct val="40000"/>
              </a:spcBef>
              <a:buFont typeface="+mj-lt"/>
              <a:buAutoNum type="arabicPeriod"/>
            </a:pPr>
            <a:r>
              <a:rPr lang="en-US" b="1" dirty="0" smtClean="0">
                <a:latin typeface="+mj-lt"/>
              </a:rPr>
              <a:t>How </a:t>
            </a:r>
            <a:r>
              <a:rPr lang="en-US" b="1" dirty="0">
                <a:latin typeface="+mj-lt"/>
              </a:rPr>
              <a:t>Motors </a:t>
            </a:r>
            <a:r>
              <a:rPr lang="en-US" b="1" dirty="0" smtClean="0">
                <a:latin typeface="+mj-lt"/>
              </a:rPr>
              <a:t>Work</a:t>
            </a:r>
          </a:p>
          <a:p>
            <a:pPr marL="457200" lvl="0" indent="-457200" eaLnBrk="0" hangingPunct="0">
              <a:spcBef>
                <a:spcPct val="40000"/>
              </a:spcBef>
              <a:buFont typeface="+mj-lt"/>
              <a:buAutoNum type="arabicPeriod"/>
            </a:pPr>
            <a:r>
              <a:rPr lang="en-US" b="1" dirty="0" smtClean="0">
                <a:latin typeface="+mj-lt"/>
              </a:rPr>
              <a:t>Motor </a:t>
            </a:r>
            <a:r>
              <a:rPr lang="en-US" b="1" dirty="0">
                <a:latin typeface="+mj-lt"/>
              </a:rPr>
              <a:t>Driven System Operation Costs</a:t>
            </a:r>
          </a:p>
          <a:p>
            <a:pPr marL="457200" lvl="0" indent="-457200" eaLnBrk="0" hangingPunct="0">
              <a:spcBef>
                <a:spcPct val="40000"/>
              </a:spcBef>
              <a:buFont typeface="+mj-lt"/>
              <a:buAutoNum type="arabicPeriod"/>
            </a:pPr>
            <a:r>
              <a:rPr lang="en-US" b="1" dirty="0">
                <a:latin typeface="+mj-lt"/>
              </a:rPr>
              <a:t>Nameplate Data</a:t>
            </a:r>
          </a:p>
          <a:p>
            <a:pPr marL="457200" lvl="0" indent="-457200" eaLnBrk="0" hangingPunct="0">
              <a:spcBef>
                <a:spcPct val="40000"/>
              </a:spcBef>
              <a:buFont typeface="+mj-lt"/>
              <a:buAutoNum type="arabicPeriod"/>
            </a:pPr>
            <a:r>
              <a:rPr lang="en-US" b="1" dirty="0">
                <a:latin typeface="+mj-lt"/>
              </a:rPr>
              <a:t>Motor Maintenance</a:t>
            </a:r>
          </a:p>
          <a:p>
            <a:pPr marL="457200" lvl="0" indent="-457200" eaLnBrk="0" hangingPunct="0">
              <a:spcBef>
                <a:spcPct val="40000"/>
              </a:spcBef>
              <a:buFont typeface="+mj-lt"/>
              <a:buAutoNum type="arabicPeriod"/>
            </a:pPr>
            <a:r>
              <a:rPr lang="en-US" b="1" dirty="0">
                <a:latin typeface="+mj-lt"/>
              </a:rPr>
              <a:t>Service Centers Maintenance: Repair-Rewind</a:t>
            </a:r>
          </a:p>
          <a:p>
            <a:pPr marL="457200" lvl="0" indent="-457200" eaLnBrk="0" hangingPunct="0">
              <a:spcBef>
                <a:spcPct val="40000"/>
              </a:spcBef>
              <a:buFont typeface="+mj-lt"/>
              <a:buAutoNum type="arabicPeriod"/>
            </a:pPr>
            <a:r>
              <a:rPr lang="en-US" b="1" dirty="0">
                <a:latin typeface="+mj-lt"/>
              </a:rPr>
              <a:t>Motor Management</a:t>
            </a:r>
          </a:p>
          <a:p>
            <a:pPr marL="342900" indent="-342900" eaLnBrk="0" hangingPunct="0">
              <a:spcBef>
                <a:spcPct val="40000"/>
              </a:spcBef>
            </a:pPr>
            <a:endParaRPr lang="en-US" b="1" dirty="0" smtClean="0">
              <a:latin typeface="Arial" pitchFamily="34" charset="0"/>
            </a:endParaRPr>
          </a:p>
        </p:txBody>
      </p:sp>
    </p:spTree>
  </p:cSld>
  <p:clrMapOvr>
    <a:masterClrMapping/>
  </p:clrMapOvr>
  <p:transition spd="slow" advTm="3000">
    <p:checke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ext Box 1026"/>
          <p:cNvSpPr txBox="1">
            <a:spLocks noChangeArrowheads="1"/>
          </p:cNvSpPr>
          <p:nvPr/>
        </p:nvSpPr>
        <p:spPr bwMode="auto">
          <a:xfrm>
            <a:off x="304800" y="381000"/>
            <a:ext cx="6077176"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r>
              <a:rPr lang="en-US" sz="4400" b="1" dirty="0">
                <a:latin typeface="Arial" charset="0"/>
              </a:rPr>
              <a:t>Single Phase Winding</a:t>
            </a:r>
          </a:p>
        </p:txBody>
      </p:sp>
      <p:pic>
        <p:nvPicPr>
          <p:cNvPr id="28675" name="Picture 1028"/>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5805" b="6716"/>
          <a:stretch/>
        </p:blipFill>
        <p:spPr bwMode="auto">
          <a:xfrm>
            <a:off x="381000" y="1524000"/>
            <a:ext cx="2540000" cy="2977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9" name="AutoShape 2049"/>
          <p:cNvSpPr>
            <a:spLocks noChangeAspect="1" noChangeArrowheads="1" noTextEdit="1"/>
          </p:cNvSpPr>
          <p:nvPr/>
        </p:nvSpPr>
        <p:spPr bwMode="auto">
          <a:xfrm>
            <a:off x="4267200" y="1524000"/>
            <a:ext cx="39243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graphicFrame>
        <p:nvGraphicFramePr>
          <p:cNvPr id="12" name="Table 11"/>
          <p:cNvGraphicFramePr>
            <a:graphicFrameLocks noGrp="1"/>
          </p:cNvGraphicFramePr>
          <p:nvPr>
            <p:extLst>
              <p:ext uri="{D42A27DB-BD31-4B8C-83A1-F6EECF244321}">
                <p14:modId xmlns:p14="http://schemas.microsoft.com/office/powerpoint/2010/main" val="4281870377"/>
              </p:ext>
            </p:extLst>
          </p:nvPr>
        </p:nvGraphicFramePr>
        <p:xfrm>
          <a:off x="1524000" y="4724400"/>
          <a:ext cx="5257800" cy="1524000"/>
        </p:xfrm>
        <a:graphic>
          <a:graphicData uri="http://schemas.openxmlformats.org/drawingml/2006/table">
            <a:tbl>
              <a:tblPr firstRow="1" bandRow="1">
                <a:tableStyleId>{17292A2E-F333-43FB-9621-5CBBE7FDCDCB}</a:tableStyleId>
              </a:tblPr>
              <a:tblGrid>
                <a:gridCol w="1524000"/>
                <a:gridCol w="1104900"/>
                <a:gridCol w="1314450"/>
                <a:gridCol w="1314450"/>
              </a:tblGrid>
              <a:tr h="304800">
                <a:tc>
                  <a:txBody>
                    <a:bodyPr/>
                    <a:lstStyle/>
                    <a:p>
                      <a:pPr algn="ctr"/>
                      <a:r>
                        <a:rPr lang="en-US" sz="1400" dirty="0" smtClean="0">
                          <a:solidFill>
                            <a:schemeClr val="tx1"/>
                          </a:solidFill>
                        </a:rPr>
                        <a:t>Connection</a:t>
                      </a:r>
                      <a:endParaRPr lang="en-US" sz="1400" dirty="0">
                        <a:solidFill>
                          <a:schemeClr val="tx1"/>
                        </a:solidFill>
                      </a:endParaRPr>
                    </a:p>
                  </a:txBody>
                  <a:tcPr>
                    <a:solidFill>
                      <a:schemeClr val="bg2">
                        <a:lumMod val="40000"/>
                        <a:lumOff val="60000"/>
                      </a:schemeClr>
                    </a:solidFill>
                  </a:tcPr>
                </a:tc>
                <a:tc>
                  <a:txBody>
                    <a:bodyPr/>
                    <a:lstStyle/>
                    <a:p>
                      <a:pPr algn="ctr"/>
                      <a:r>
                        <a:rPr lang="en-US" sz="1400" dirty="0" smtClean="0">
                          <a:solidFill>
                            <a:schemeClr val="tx1"/>
                          </a:solidFill>
                        </a:rPr>
                        <a:t>Line A</a:t>
                      </a:r>
                      <a:endParaRPr lang="en-US" sz="1400" dirty="0">
                        <a:solidFill>
                          <a:schemeClr val="tx1"/>
                        </a:solidFill>
                      </a:endParaRPr>
                    </a:p>
                  </a:txBody>
                  <a:tcPr>
                    <a:solidFill>
                      <a:schemeClr val="bg2">
                        <a:lumMod val="40000"/>
                        <a:lumOff val="60000"/>
                      </a:schemeClr>
                    </a:solidFill>
                  </a:tcPr>
                </a:tc>
                <a:tc>
                  <a:txBody>
                    <a:bodyPr/>
                    <a:lstStyle/>
                    <a:p>
                      <a:pPr algn="ctr"/>
                      <a:r>
                        <a:rPr lang="en-US" sz="1400" dirty="0" smtClean="0">
                          <a:solidFill>
                            <a:schemeClr val="tx1"/>
                          </a:solidFill>
                        </a:rPr>
                        <a:t>Line B</a:t>
                      </a:r>
                      <a:endParaRPr lang="en-US" sz="1400" dirty="0">
                        <a:solidFill>
                          <a:schemeClr val="tx1"/>
                        </a:solidFill>
                      </a:endParaRPr>
                    </a:p>
                  </a:txBody>
                  <a:tcPr>
                    <a:solidFill>
                      <a:schemeClr val="bg2">
                        <a:lumMod val="40000"/>
                        <a:lumOff val="60000"/>
                      </a:schemeClr>
                    </a:solidFill>
                  </a:tcPr>
                </a:tc>
                <a:tc>
                  <a:txBody>
                    <a:bodyPr/>
                    <a:lstStyle/>
                    <a:p>
                      <a:pPr algn="ctr"/>
                      <a:r>
                        <a:rPr lang="en-US" sz="1400" dirty="0" smtClean="0">
                          <a:solidFill>
                            <a:schemeClr val="tx1"/>
                          </a:solidFill>
                        </a:rPr>
                        <a:t>Join</a:t>
                      </a:r>
                      <a:endParaRPr lang="en-US" sz="1400" dirty="0">
                        <a:solidFill>
                          <a:schemeClr val="tx1"/>
                        </a:solidFill>
                      </a:endParaRPr>
                    </a:p>
                  </a:txBody>
                  <a:tcPr>
                    <a:solidFill>
                      <a:schemeClr val="bg2">
                        <a:lumMod val="40000"/>
                        <a:lumOff val="60000"/>
                      </a:schemeClr>
                    </a:solidFill>
                  </a:tcPr>
                </a:tc>
              </a:tr>
              <a:tr h="304800">
                <a:tc>
                  <a:txBody>
                    <a:bodyPr/>
                    <a:lstStyle/>
                    <a:p>
                      <a:pPr algn="ctr"/>
                      <a:r>
                        <a:rPr lang="en-US" sz="1400" dirty="0" smtClean="0"/>
                        <a:t>High Volts  </a:t>
                      </a:r>
                      <a:r>
                        <a:rPr lang="en-US" sz="1400" dirty="0" err="1" smtClean="0"/>
                        <a:t>Std</a:t>
                      </a:r>
                      <a:endParaRPr lang="en-US" sz="1400" dirty="0"/>
                    </a:p>
                  </a:txBody>
                  <a:tcPr/>
                </a:tc>
                <a:tc>
                  <a:txBody>
                    <a:bodyPr/>
                    <a:lstStyle/>
                    <a:p>
                      <a:pPr algn="ctr"/>
                      <a:r>
                        <a:rPr lang="en-US" sz="1400" dirty="0" smtClean="0"/>
                        <a:t>1</a:t>
                      </a:r>
                      <a:endParaRPr lang="en-US" sz="1400" dirty="0"/>
                    </a:p>
                  </a:txBody>
                  <a:tcPr/>
                </a:tc>
                <a:tc>
                  <a:txBody>
                    <a:bodyPr/>
                    <a:lstStyle/>
                    <a:p>
                      <a:pPr algn="ctr"/>
                      <a:r>
                        <a:rPr lang="en-US" sz="1400" dirty="0" smtClean="0"/>
                        <a:t>4,5</a:t>
                      </a:r>
                      <a:endParaRPr lang="en-US" sz="1400" dirty="0"/>
                    </a:p>
                  </a:txBody>
                  <a:tcPr/>
                </a:tc>
                <a:tc>
                  <a:txBody>
                    <a:bodyPr/>
                    <a:lstStyle/>
                    <a:p>
                      <a:pPr algn="ctr"/>
                      <a:r>
                        <a:rPr lang="en-US" sz="1400" dirty="0" smtClean="0"/>
                        <a:t>2, 3, 8</a:t>
                      </a:r>
                      <a:endParaRPr lang="en-US" sz="1400" dirty="0"/>
                    </a:p>
                  </a:txBody>
                  <a:tcPr/>
                </a:tc>
              </a:tr>
              <a:tr h="304800">
                <a:tc>
                  <a:txBody>
                    <a:bodyPr/>
                    <a:lstStyle/>
                    <a:p>
                      <a:pPr algn="ctr"/>
                      <a:r>
                        <a:rPr lang="en-US" sz="1400" dirty="0" smtClean="0"/>
                        <a:t>High Volts  Rev</a:t>
                      </a:r>
                      <a:endParaRPr lang="en-US" sz="1400" dirty="0"/>
                    </a:p>
                  </a:txBody>
                  <a:tcPr/>
                </a:tc>
                <a:tc>
                  <a:txBody>
                    <a:bodyPr/>
                    <a:lstStyle/>
                    <a:p>
                      <a:pPr algn="ctr"/>
                      <a:r>
                        <a:rPr lang="en-US" sz="1400" dirty="0" smtClean="0"/>
                        <a:t>1</a:t>
                      </a:r>
                      <a:endParaRPr lang="en-US" sz="1400" dirty="0"/>
                    </a:p>
                  </a:txBody>
                  <a:tcPr/>
                </a:tc>
                <a:tc>
                  <a:txBody>
                    <a:bodyPr/>
                    <a:lstStyle/>
                    <a:p>
                      <a:pPr algn="ctr"/>
                      <a:r>
                        <a:rPr lang="en-US" sz="1400" dirty="0" smtClean="0"/>
                        <a:t>4,8</a:t>
                      </a:r>
                      <a:endParaRPr lang="en-US" sz="1400" dirty="0"/>
                    </a:p>
                  </a:txBody>
                  <a:tcPr/>
                </a:tc>
                <a:tc>
                  <a:txBody>
                    <a:bodyPr/>
                    <a:lstStyle/>
                    <a:p>
                      <a:pPr algn="ctr"/>
                      <a:r>
                        <a:rPr lang="en-US" sz="1400" dirty="0" smtClean="0"/>
                        <a:t>2, 3, 5</a:t>
                      </a:r>
                      <a:endParaRPr lang="en-US" sz="1400" dirty="0"/>
                    </a:p>
                  </a:txBody>
                  <a:tcPr/>
                </a:tc>
              </a:tr>
              <a:tr h="304800">
                <a:tc>
                  <a:txBody>
                    <a:bodyPr/>
                    <a:lstStyle/>
                    <a:p>
                      <a:pPr algn="ctr"/>
                      <a:r>
                        <a:rPr lang="en-US" sz="1400" dirty="0" smtClean="0"/>
                        <a:t>Low Volts  </a:t>
                      </a:r>
                      <a:r>
                        <a:rPr lang="en-US" sz="1400" dirty="0" err="1" smtClean="0"/>
                        <a:t>Std</a:t>
                      </a:r>
                      <a:endParaRPr lang="en-US" sz="1400" dirty="0"/>
                    </a:p>
                  </a:txBody>
                  <a:tcPr/>
                </a:tc>
                <a:tc>
                  <a:txBody>
                    <a:bodyPr/>
                    <a:lstStyle/>
                    <a:p>
                      <a:pPr algn="ctr"/>
                      <a:r>
                        <a:rPr lang="en-US" sz="1400" dirty="0" smtClean="0"/>
                        <a:t>1, 3,</a:t>
                      </a:r>
                      <a:r>
                        <a:rPr lang="en-US" sz="1400" baseline="0" dirty="0" smtClean="0"/>
                        <a:t> 8</a:t>
                      </a:r>
                      <a:endParaRPr lang="en-US" sz="1400" dirty="0"/>
                    </a:p>
                  </a:txBody>
                  <a:tcPr/>
                </a:tc>
                <a:tc>
                  <a:txBody>
                    <a:bodyPr/>
                    <a:lstStyle/>
                    <a:p>
                      <a:pPr algn="ctr"/>
                      <a:r>
                        <a:rPr lang="en-US" sz="1400" dirty="0" smtClean="0"/>
                        <a:t>2, 4, 5</a:t>
                      </a:r>
                      <a:endParaRPr lang="en-US" sz="1400" dirty="0"/>
                    </a:p>
                  </a:txBody>
                  <a:tcPr/>
                </a:tc>
                <a:tc>
                  <a:txBody>
                    <a:bodyPr/>
                    <a:lstStyle/>
                    <a:p>
                      <a:pPr algn="ctr"/>
                      <a:r>
                        <a:rPr lang="en-US" sz="1400" dirty="0" smtClean="0"/>
                        <a:t> </a:t>
                      </a:r>
                      <a:r>
                        <a:rPr lang="en-US" sz="1400" baseline="0" dirty="0" smtClean="0"/>
                        <a:t>  —</a:t>
                      </a:r>
                      <a:endParaRPr lang="en-US" sz="1400" dirty="0"/>
                    </a:p>
                  </a:txBody>
                  <a:tcPr/>
                </a:tc>
              </a:tr>
              <a:tr h="304800">
                <a:tc>
                  <a:txBody>
                    <a:bodyPr/>
                    <a:lstStyle/>
                    <a:p>
                      <a:pPr algn="ctr"/>
                      <a:r>
                        <a:rPr lang="en-US" sz="1400" dirty="0" smtClean="0"/>
                        <a:t>Low </a:t>
                      </a:r>
                      <a:r>
                        <a:rPr lang="en-US" sz="1400" smtClean="0"/>
                        <a:t>Volts Rev</a:t>
                      </a:r>
                      <a:endParaRPr lang="en-US" sz="1400" dirty="0"/>
                    </a:p>
                  </a:txBody>
                  <a:tcPr/>
                </a:tc>
                <a:tc>
                  <a:txBody>
                    <a:bodyPr/>
                    <a:lstStyle/>
                    <a:p>
                      <a:pPr algn="ctr"/>
                      <a:r>
                        <a:rPr lang="en-US" sz="1400" dirty="0" smtClean="0"/>
                        <a:t>1, 3, 5</a:t>
                      </a:r>
                      <a:endParaRPr lang="en-US" sz="1400" dirty="0"/>
                    </a:p>
                  </a:txBody>
                  <a:tcPr/>
                </a:tc>
                <a:tc>
                  <a:txBody>
                    <a:bodyPr/>
                    <a:lstStyle/>
                    <a:p>
                      <a:pPr algn="ctr"/>
                      <a:r>
                        <a:rPr lang="en-US" sz="1400" dirty="0" smtClean="0"/>
                        <a:t>2,4, 8</a:t>
                      </a:r>
                      <a:endParaRPr lang="en-US" sz="1400" dirty="0"/>
                    </a:p>
                  </a:txBody>
                  <a:tcPr/>
                </a:tc>
                <a:tc>
                  <a:txBody>
                    <a:bodyPr/>
                    <a:lstStyle/>
                    <a:p>
                      <a:pPr algn="ctr"/>
                      <a:r>
                        <a:rPr lang="en-US" sz="1400" dirty="0" smtClean="0"/>
                        <a:t>   </a:t>
                      </a:r>
                      <a:r>
                        <a:rPr lang="en-US" sz="1400" baseline="0" dirty="0" smtClean="0"/>
                        <a:t>—</a:t>
                      </a:r>
                      <a:endParaRPr lang="en-US" sz="1400" dirty="0"/>
                    </a:p>
                  </a:txBody>
                  <a:tcPr/>
                </a:tc>
              </a:tr>
            </a:tbl>
          </a:graphicData>
        </a:graphic>
      </p:graphicFrame>
      <p:pic>
        <p:nvPicPr>
          <p:cNvPr id="6" name="Picture 5"/>
          <p:cNvPicPr>
            <a:picLocks noChangeAspect="1"/>
          </p:cNvPicPr>
          <p:nvPr/>
        </p:nvPicPr>
        <p:blipFill rotWithShape="1">
          <a:blip r:embed="rId4"/>
          <a:srcRect l="3164" t="4938" r="6222" b="6172"/>
          <a:stretch/>
        </p:blipFill>
        <p:spPr>
          <a:xfrm>
            <a:off x="4648200" y="1524000"/>
            <a:ext cx="3556000" cy="3048000"/>
          </a:xfrm>
          <a:prstGeom prst="rect">
            <a:avLst/>
          </a:prstGeom>
        </p:spPr>
      </p:pic>
    </p:spTree>
    <p:extLst>
      <p:ext uri="{BB962C8B-B14F-4D97-AF65-F5344CB8AC3E}">
        <p14:creationId xmlns:p14="http://schemas.microsoft.com/office/powerpoint/2010/main" val="1165307577"/>
      </p:ext>
    </p:extLst>
  </p:cSld>
  <p:clrMapOvr>
    <a:masterClrMapping/>
  </p:clrMapOvr>
  <p:transition>
    <p:wipe dir="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ext Box 3"/>
          <p:cNvSpPr txBox="1">
            <a:spLocks noChangeArrowheads="1"/>
          </p:cNvSpPr>
          <p:nvPr/>
        </p:nvSpPr>
        <p:spPr bwMode="auto">
          <a:xfrm>
            <a:off x="304800" y="304800"/>
            <a:ext cx="542328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r>
              <a:rPr lang="en-US" sz="4400" b="1" dirty="0">
                <a:latin typeface="Arial" charset="0"/>
              </a:rPr>
              <a:t>Single Phase Motor</a:t>
            </a:r>
          </a:p>
        </p:txBody>
      </p:sp>
      <p:pic>
        <p:nvPicPr>
          <p:cNvPr id="29699" name="Picture 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9600" y="5181600"/>
            <a:ext cx="64008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0" name="Picture 8"/>
          <p:cNvPicPr>
            <a:picLocks noChangeAspect="1" noChangeArrowheads="1"/>
          </p:cNvPicPr>
          <p:nvPr/>
        </p:nvPicPr>
        <p:blipFill>
          <a:blip r:embed="rId4" cstate="print">
            <a:extLst>
              <a:ext uri="{28A0092B-C50C-407E-A947-70E740481C1C}">
                <a14:useLocalDpi xmlns:a14="http://schemas.microsoft.com/office/drawing/2010/main" val="0"/>
              </a:ext>
            </a:extLst>
          </a:blip>
          <a:srcRect t="5162" b="3871"/>
          <a:stretch>
            <a:fillRect/>
          </a:stretch>
        </p:blipFill>
        <p:spPr bwMode="auto">
          <a:xfrm>
            <a:off x="1295400" y="1600200"/>
            <a:ext cx="6810375"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14225976"/>
      </p:ext>
    </p:extLst>
  </p:cSld>
  <p:clrMapOvr>
    <a:masterClrMapping/>
  </p:clrMapOvr>
  <p:transition>
    <p:wipe dir="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ext Box 4099"/>
          <p:cNvSpPr txBox="1">
            <a:spLocks noChangeArrowheads="1"/>
          </p:cNvSpPr>
          <p:nvPr/>
        </p:nvSpPr>
        <p:spPr bwMode="auto">
          <a:xfrm>
            <a:off x="304800" y="304800"/>
            <a:ext cx="5266185"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r>
              <a:rPr lang="en-US" sz="4400" b="1" dirty="0">
                <a:latin typeface="Arial" charset="0"/>
              </a:rPr>
              <a:t>Three Phase Motor</a:t>
            </a:r>
          </a:p>
        </p:txBody>
      </p:sp>
      <p:grpSp>
        <p:nvGrpSpPr>
          <p:cNvPr id="30723" name="Group 4108"/>
          <p:cNvGrpSpPr>
            <a:grpSpLocks/>
          </p:cNvGrpSpPr>
          <p:nvPr/>
        </p:nvGrpSpPr>
        <p:grpSpPr bwMode="auto">
          <a:xfrm>
            <a:off x="533400" y="2901950"/>
            <a:ext cx="7981950" cy="2203450"/>
            <a:chOff x="154" y="1749"/>
            <a:chExt cx="5558" cy="1534"/>
          </a:xfrm>
        </p:grpSpPr>
        <p:pic>
          <p:nvPicPr>
            <p:cNvPr id="30724" name="Picture 409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7" y="1749"/>
              <a:ext cx="4926" cy="15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grpSp>
          <p:nvGrpSpPr>
            <p:cNvPr id="30725" name="Group 4107"/>
            <p:cNvGrpSpPr>
              <a:grpSpLocks/>
            </p:cNvGrpSpPr>
            <p:nvPr/>
          </p:nvGrpSpPr>
          <p:grpSpPr bwMode="auto">
            <a:xfrm>
              <a:off x="154" y="1760"/>
              <a:ext cx="5558" cy="1512"/>
              <a:chOff x="336" y="1824"/>
              <a:chExt cx="5088" cy="1384"/>
            </a:xfrm>
          </p:grpSpPr>
          <p:pic>
            <p:nvPicPr>
              <p:cNvPr id="30726" name="Picture 4100"/>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88" y="3072"/>
                <a:ext cx="536"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30727" name="Picture 410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680" y="1824"/>
                <a:ext cx="344"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30728" name="Picture 410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400" y="2112"/>
                <a:ext cx="392"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30729" name="Picture 410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36" y="2792"/>
                <a:ext cx="536"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30730" name="Picture 4104"/>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392" y="1920"/>
                <a:ext cx="256"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30731" name="Picture 410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92" y="2880"/>
                <a:ext cx="536"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30732" name="Picture 4106"/>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880" y="2824"/>
                <a:ext cx="392"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grpSp>
      </p:grpSp>
    </p:spTree>
    <p:extLst>
      <p:ext uri="{BB962C8B-B14F-4D97-AF65-F5344CB8AC3E}">
        <p14:creationId xmlns:p14="http://schemas.microsoft.com/office/powerpoint/2010/main" val="3288125082"/>
      </p:ext>
    </p:extLst>
  </p:cSld>
  <p:clrMapOvr>
    <a:masterClrMapping/>
  </p:clrMapOvr>
  <p:transition>
    <p:wipe dir="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p:cNvSpPr>
            <a:spLocks noGrp="1"/>
          </p:cNvSpPr>
          <p:nvPr>
            <p:ph type="title"/>
          </p:nvPr>
        </p:nvSpPr>
        <p:spPr>
          <a:xfrm>
            <a:off x="304800" y="76200"/>
            <a:ext cx="6629400" cy="685800"/>
          </a:xfrm>
        </p:spPr>
        <p:txBody>
          <a:bodyPr anchor="t"/>
          <a:lstStyle/>
          <a:p>
            <a:r>
              <a:rPr lang="en-US" dirty="0" smtClean="0">
                <a:solidFill>
                  <a:schemeClr val="tx1"/>
                </a:solidFill>
              </a:rPr>
              <a:t>Motor Fundamentals Review </a:t>
            </a:r>
          </a:p>
        </p:txBody>
      </p:sp>
      <p:sp>
        <p:nvSpPr>
          <p:cNvPr id="31747" name="Content Placeholder 2"/>
          <p:cNvSpPr>
            <a:spLocks noGrp="1"/>
          </p:cNvSpPr>
          <p:nvPr>
            <p:ph idx="1"/>
          </p:nvPr>
        </p:nvSpPr>
        <p:spPr>
          <a:xfrm>
            <a:off x="304800" y="1600200"/>
            <a:ext cx="7924800" cy="4191000"/>
          </a:xfrm>
        </p:spPr>
        <p:txBody>
          <a:bodyPr/>
          <a:lstStyle/>
          <a:p>
            <a:r>
              <a:rPr lang="en-US" sz="3200" b="1" dirty="0" smtClean="0"/>
              <a:t>Resistive and inductive loads are very different.</a:t>
            </a:r>
          </a:p>
          <a:p>
            <a:endParaRPr lang="en-US" sz="3200" b="1" dirty="0" smtClean="0"/>
          </a:p>
          <a:p>
            <a:r>
              <a:rPr lang="en-US" sz="3200" b="1" dirty="0" smtClean="0"/>
              <a:t>Electrical and magnetic induction occur at different rates.</a:t>
            </a:r>
          </a:p>
          <a:p>
            <a:pPr>
              <a:buFontTx/>
              <a:buNone/>
            </a:pPr>
            <a:endParaRPr lang="en-US" sz="3200" b="1" dirty="0" smtClean="0"/>
          </a:p>
          <a:p>
            <a:r>
              <a:rPr lang="en-US" sz="3200" b="1" dirty="0" smtClean="0"/>
              <a:t>Three and single phase equipment is also very different but the physics are the same.</a:t>
            </a:r>
          </a:p>
        </p:txBody>
      </p:sp>
    </p:spTree>
    <p:extLst>
      <p:ext uri="{BB962C8B-B14F-4D97-AF65-F5344CB8AC3E}">
        <p14:creationId xmlns:p14="http://schemas.microsoft.com/office/powerpoint/2010/main" val="4009592460"/>
      </p:ext>
    </p:extLst>
  </p:cSld>
  <p:clrMapOvr>
    <a:masterClrMapping/>
  </p:clrMapOvr>
  <p:transition>
    <p:wipe dir="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522288" y="76200"/>
            <a:ext cx="7250112" cy="1143000"/>
          </a:xfrm>
        </p:spPr>
        <p:txBody>
          <a:bodyPr lIns="82058" tIns="41029" rIns="82058" bIns="41029" anchor="t"/>
          <a:lstStyle/>
          <a:p>
            <a:pPr eaLnBrk="1" hangingPunct="1"/>
            <a:r>
              <a:rPr lang="en-US" sz="4000" dirty="0" smtClean="0">
                <a:solidFill>
                  <a:schemeClr val="tx1"/>
                </a:solidFill>
              </a:rPr>
              <a:t>Motor Driven Systems Operation Costs</a:t>
            </a:r>
          </a:p>
        </p:txBody>
      </p:sp>
      <p:sp>
        <p:nvSpPr>
          <p:cNvPr id="32771" name="Text Box 4"/>
          <p:cNvSpPr txBox="1">
            <a:spLocks noChangeArrowheads="1"/>
          </p:cNvSpPr>
          <p:nvPr/>
        </p:nvSpPr>
        <p:spPr bwMode="auto">
          <a:xfrm>
            <a:off x="1143000" y="1524000"/>
            <a:ext cx="184150"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9" tIns="45714" rIns="91429" bIns="45714">
            <a:spAutoFit/>
          </a:bodyP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a:lnSpc>
                <a:spcPct val="80000"/>
              </a:lnSpc>
            </a:pPr>
            <a:endParaRPr lang="en-US" sz="3200" b="1">
              <a:latin typeface="Arial" charset="0"/>
            </a:endParaRPr>
          </a:p>
        </p:txBody>
      </p:sp>
      <p:sp>
        <p:nvSpPr>
          <p:cNvPr id="32772" name="TextBox 11"/>
          <p:cNvSpPr txBox="1">
            <a:spLocks noChangeArrowheads="1"/>
          </p:cNvSpPr>
          <p:nvPr/>
        </p:nvSpPr>
        <p:spPr bwMode="auto">
          <a:xfrm>
            <a:off x="762000" y="2590800"/>
            <a:ext cx="7277100"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r>
              <a:rPr lang="en-US" sz="2800" b="1" dirty="0">
                <a:latin typeface="Arial" charset="0"/>
              </a:rPr>
              <a:t>Successful electric motor </a:t>
            </a:r>
            <a:r>
              <a:rPr lang="en-US" sz="2800" b="1" dirty="0" smtClean="0">
                <a:latin typeface="Arial" charset="0"/>
              </a:rPr>
              <a:t>management (</a:t>
            </a:r>
            <a:r>
              <a:rPr lang="en-US" sz="2800" b="1" dirty="0">
                <a:latin typeface="Arial" charset="0"/>
              </a:rPr>
              <a:t>or decision making) is about more than saving money on first purchase costs.</a:t>
            </a:r>
          </a:p>
        </p:txBody>
      </p:sp>
    </p:spTree>
    <p:extLst>
      <p:ext uri="{BB962C8B-B14F-4D97-AF65-F5344CB8AC3E}">
        <p14:creationId xmlns:p14="http://schemas.microsoft.com/office/powerpoint/2010/main" val="3852551342"/>
      </p:ext>
    </p:extLst>
  </p:cSld>
  <p:clrMapOvr>
    <a:masterClrMapping/>
  </p:clrMapOvr>
  <p:transition>
    <p:wipe dir="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xfrm>
            <a:off x="304800" y="304800"/>
            <a:ext cx="6118225" cy="996950"/>
          </a:xfrm>
        </p:spPr>
        <p:txBody>
          <a:bodyPr lIns="82058" tIns="41029" rIns="82058" bIns="41029" anchor="t"/>
          <a:lstStyle/>
          <a:p>
            <a:pPr eaLnBrk="1" hangingPunct="1"/>
            <a:r>
              <a:rPr lang="en-US" sz="4400" dirty="0" smtClean="0">
                <a:solidFill>
                  <a:schemeClr val="tx1"/>
                </a:solidFill>
              </a:rPr>
              <a:t>Motor Operation Cost</a:t>
            </a:r>
          </a:p>
        </p:txBody>
      </p:sp>
      <p:sp>
        <p:nvSpPr>
          <p:cNvPr id="33795" name="Text Box 3"/>
          <p:cNvSpPr txBox="1">
            <a:spLocks noChangeArrowheads="1"/>
          </p:cNvSpPr>
          <p:nvPr/>
        </p:nvSpPr>
        <p:spPr bwMode="auto">
          <a:xfrm>
            <a:off x="1238250" y="2732088"/>
            <a:ext cx="4953000" cy="97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9" tIns="45714" rIns="91429" bIns="45714">
            <a:spAutoFit/>
          </a:bodyP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lnSpc>
                <a:spcPct val="125000"/>
              </a:lnSpc>
            </a:pPr>
            <a:r>
              <a:rPr lang="en-US" sz="2200">
                <a:latin typeface="Arial" charset="0"/>
              </a:rPr>
              <a:t>HP x Hours of Operation x .746</a:t>
            </a:r>
            <a:endParaRPr lang="en-US" sz="2200" u="sng">
              <a:latin typeface="Arial" charset="0"/>
            </a:endParaRPr>
          </a:p>
          <a:p>
            <a:pPr eaLnBrk="1" hangingPunct="1">
              <a:lnSpc>
                <a:spcPct val="125000"/>
              </a:lnSpc>
            </a:pPr>
            <a:r>
              <a:rPr lang="en-US" sz="2200">
                <a:latin typeface="Arial" charset="0"/>
              </a:rPr>
              <a:t>Motor Efficiency </a:t>
            </a:r>
            <a:r>
              <a:rPr lang="en-US">
                <a:latin typeface="Arial" charset="0"/>
              </a:rPr>
              <a:t>(Decimal)</a:t>
            </a:r>
          </a:p>
        </p:txBody>
      </p:sp>
      <p:sp>
        <p:nvSpPr>
          <p:cNvPr id="33796" name="Text Box 5"/>
          <p:cNvSpPr txBox="1">
            <a:spLocks noChangeArrowheads="1"/>
          </p:cNvSpPr>
          <p:nvPr/>
        </p:nvSpPr>
        <p:spPr bwMode="auto">
          <a:xfrm>
            <a:off x="990600" y="1752600"/>
            <a:ext cx="2182813"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9" tIns="45714" rIns="91429" bIns="45714">
            <a:spAutoFit/>
          </a:bodyP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r>
              <a:rPr lang="en-US" b="1" dirty="0">
                <a:latin typeface="Arial" charset="0"/>
              </a:rPr>
              <a:t>Specific Load</a:t>
            </a:r>
          </a:p>
          <a:p>
            <a:pPr eaLnBrk="1" hangingPunct="1"/>
            <a:r>
              <a:rPr lang="en-US" sz="1600" dirty="0">
                <a:latin typeface="Arial" charset="0"/>
              </a:rPr>
              <a:t>or (motor nameplate)</a:t>
            </a:r>
          </a:p>
        </p:txBody>
      </p:sp>
      <p:sp>
        <p:nvSpPr>
          <p:cNvPr id="33797" name="Text Box 6"/>
          <p:cNvSpPr txBox="1">
            <a:spLocks noChangeArrowheads="1"/>
          </p:cNvSpPr>
          <p:nvPr/>
        </p:nvSpPr>
        <p:spPr bwMode="auto">
          <a:xfrm>
            <a:off x="815975" y="3605213"/>
            <a:ext cx="390842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9" tIns="45714" rIns="91429" bIns="45714">
            <a:spAutoFit/>
          </a:bodyP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r>
              <a:rPr lang="en-US" sz="1600">
                <a:latin typeface="Arial" charset="0"/>
              </a:rPr>
              <a:t>(may or may not be on motor nameplate)</a:t>
            </a:r>
          </a:p>
        </p:txBody>
      </p:sp>
      <p:sp>
        <p:nvSpPr>
          <p:cNvPr id="33798" name="Text Box 7"/>
          <p:cNvSpPr txBox="1">
            <a:spLocks noChangeArrowheads="1"/>
          </p:cNvSpPr>
          <p:nvPr/>
        </p:nvSpPr>
        <p:spPr bwMode="auto">
          <a:xfrm>
            <a:off x="3276600" y="1928813"/>
            <a:ext cx="16954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9" tIns="45714" rIns="91429" bIns="45714">
            <a:spAutoFit/>
          </a:bodyP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r>
              <a:rPr lang="en-US" sz="1600">
                <a:latin typeface="Arial" charset="0"/>
              </a:rPr>
              <a:t>Calculated</a:t>
            </a:r>
          </a:p>
          <a:p>
            <a:pPr eaLnBrk="1" hangingPunct="1"/>
            <a:r>
              <a:rPr lang="en-US" sz="1600">
                <a:latin typeface="Arial" charset="0"/>
              </a:rPr>
              <a:t>Or (Hour Meter) </a:t>
            </a:r>
          </a:p>
        </p:txBody>
      </p:sp>
      <p:sp>
        <p:nvSpPr>
          <p:cNvPr id="33799" name="Line 8"/>
          <p:cNvSpPr>
            <a:spLocks noChangeShapeType="1"/>
          </p:cNvSpPr>
          <p:nvPr/>
        </p:nvSpPr>
        <p:spPr bwMode="auto">
          <a:xfrm flipH="1">
            <a:off x="3752850" y="2386013"/>
            <a:ext cx="182563" cy="45720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miter lim="800000"/>
                <a:headEnd/>
                <a:tailEnd type="triangle" w="med" len="med"/>
              </a14:hiddenLine>
            </a:ext>
          </a:extLst>
        </p:spPr>
        <p:txBody>
          <a:bodyPr wrap="none" lIns="82058" tIns="41029" rIns="82058" bIns="41029"/>
          <a:lstStyle/>
          <a:p>
            <a:endParaRPr lang="en-US"/>
          </a:p>
        </p:txBody>
      </p:sp>
      <p:sp>
        <p:nvSpPr>
          <p:cNvPr id="33800" name="Line 9"/>
          <p:cNvSpPr>
            <a:spLocks noChangeShapeType="1"/>
          </p:cNvSpPr>
          <p:nvPr/>
        </p:nvSpPr>
        <p:spPr bwMode="auto">
          <a:xfrm flipH="1">
            <a:off x="7334250" y="2462213"/>
            <a:ext cx="171450" cy="59055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miter lim="800000"/>
                <a:headEnd/>
                <a:tailEnd type="triangle" w="med" len="med"/>
              </a14:hiddenLine>
            </a:ext>
          </a:extLst>
        </p:spPr>
        <p:txBody>
          <a:bodyPr wrap="none" lIns="82058" tIns="41029" rIns="82058" bIns="41029"/>
          <a:lstStyle/>
          <a:p>
            <a:endParaRPr lang="en-US"/>
          </a:p>
        </p:txBody>
      </p:sp>
      <p:sp>
        <p:nvSpPr>
          <p:cNvPr id="33801" name="Text Box 10"/>
          <p:cNvSpPr txBox="1">
            <a:spLocks noChangeArrowheads="1"/>
          </p:cNvSpPr>
          <p:nvPr/>
        </p:nvSpPr>
        <p:spPr bwMode="auto">
          <a:xfrm>
            <a:off x="5078413" y="2125663"/>
            <a:ext cx="1925637"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9" tIns="45714" rIns="91429" bIns="45714">
            <a:spAutoFit/>
          </a:bodyP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r>
              <a:rPr lang="en-US" sz="1600">
                <a:latin typeface="Arial" charset="0"/>
              </a:rPr>
              <a:t>Converts HP to kW</a:t>
            </a:r>
          </a:p>
        </p:txBody>
      </p:sp>
      <p:sp>
        <p:nvSpPr>
          <p:cNvPr id="33802" name="Text Box 11"/>
          <p:cNvSpPr txBox="1">
            <a:spLocks noChangeArrowheads="1"/>
          </p:cNvSpPr>
          <p:nvPr/>
        </p:nvSpPr>
        <p:spPr bwMode="auto">
          <a:xfrm>
            <a:off x="5992813" y="2860675"/>
            <a:ext cx="1992312" cy="706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9" tIns="45714" rIns="91429" bIns="45714">
            <a:spAutoFit/>
          </a:bodyP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r>
              <a:rPr lang="en-US" sz="2000" b="1">
                <a:latin typeface="Arial" charset="0"/>
              </a:rPr>
              <a:t>Kilowatt Hours</a:t>
            </a:r>
          </a:p>
          <a:p>
            <a:pPr eaLnBrk="1" hangingPunct="1"/>
            <a:r>
              <a:rPr lang="en-US" sz="2000" b="1">
                <a:latin typeface="Arial" charset="0"/>
              </a:rPr>
              <a:t> or kWh</a:t>
            </a:r>
          </a:p>
        </p:txBody>
      </p:sp>
      <p:sp>
        <p:nvSpPr>
          <p:cNvPr id="33803" name="Line 12"/>
          <p:cNvSpPr>
            <a:spLocks noChangeShapeType="1"/>
          </p:cNvSpPr>
          <p:nvPr/>
        </p:nvSpPr>
        <p:spPr bwMode="auto">
          <a:xfrm>
            <a:off x="1447800" y="2438400"/>
            <a:ext cx="1588" cy="381000"/>
          </a:xfrm>
          <a:prstGeom prst="line">
            <a:avLst/>
          </a:prstGeom>
          <a:noFill/>
          <a:ln w="9525">
            <a:solidFill>
              <a:schemeClr val="tx2"/>
            </a:solidFill>
            <a:round/>
            <a:headEnd/>
            <a:tailEnd type="triangle" w="med" len="med"/>
          </a:ln>
          <a:extLst>
            <a:ext uri="{909E8E84-426E-40DD-AFC4-6F175D3DCCD1}">
              <a14:hiddenFill xmlns:a14="http://schemas.microsoft.com/office/drawing/2010/main">
                <a:noFill/>
              </a14:hiddenFill>
            </a:ext>
          </a:extLst>
        </p:spPr>
        <p:txBody>
          <a:bodyPr lIns="82058" tIns="41029" rIns="82058" bIns="41029"/>
          <a:lstStyle/>
          <a:p>
            <a:endParaRPr lang="en-US"/>
          </a:p>
        </p:txBody>
      </p:sp>
      <p:sp>
        <p:nvSpPr>
          <p:cNvPr id="33804" name="Line 13"/>
          <p:cNvSpPr>
            <a:spLocks noChangeShapeType="1"/>
          </p:cNvSpPr>
          <p:nvPr/>
        </p:nvSpPr>
        <p:spPr bwMode="auto">
          <a:xfrm>
            <a:off x="3581400" y="2462213"/>
            <a:ext cx="1588" cy="381000"/>
          </a:xfrm>
          <a:prstGeom prst="line">
            <a:avLst/>
          </a:prstGeom>
          <a:noFill/>
          <a:ln w="9525">
            <a:solidFill>
              <a:schemeClr val="tx2"/>
            </a:solidFill>
            <a:round/>
            <a:headEnd/>
            <a:tailEnd type="triangle" w="med" len="med"/>
          </a:ln>
          <a:extLst>
            <a:ext uri="{909E8E84-426E-40DD-AFC4-6F175D3DCCD1}">
              <a14:hiddenFill xmlns:a14="http://schemas.microsoft.com/office/drawing/2010/main">
                <a:noFill/>
              </a14:hiddenFill>
            </a:ext>
          </a:extLst>
        </p:spPr>
        <p:txBody>
          <a:bodyPr lIns="82058" tIns="41029" rIns="82058" bIns="41029"/>
          <a:lstStyle/>
          <a:p>
            <a:endParaRPr lang="en-US"/>
          </a:p>
        </p:txBody>
      </p:sp>
      <p:sp>
        <p:nvSpPr>
          <p:cNvPr id="33805" name="Line 14"/>
          <p:cNvSpPr>
            <a:spLocks noChangeShapeType="1"/>
          </p:cNvSpPr>
          <p:nvPr/>
        </p:nvSpPr>
        <p:spPr bwMode="auto">
          <a:xfrm flipH="1">
            <a:off x="5029200" y="2462213"/>
            <a:ext cx="379413" cy="381000"/>
          </a:xfrm>
          <a:prstGeom prst="line">
            <a:avLst/>
          </a:prstGeom>
          <a:noFill/>
          <a:ln w="9525">
            <a:solidFill>
              <a:schemeClr val="tx2"/>
            </a:solidFill>
            <a:round/>
            <a:headEnd/>
            <a:tailEnd type="triangle" w="med" len="med"/>
          </a:ln>
          <a:extLst>
            <a:ext uri="{909E8E84-426E-40DD-AFC4-6F175D3DCCD1}">
              <a14:hiddenFill xmlns:a14="http://schemas.microsoft.com/office/drawing/2010/main">
                <a:noFill/>
              </a14:hiddenFill>
            </a:ext>
          </a:extLst>
        </p:spPr>
        <p:txBody>
          <a:bodyPr lIns="82058" tIns="41029" rIns="82058" bIns="41029"/>
          <a:lstStyle/>
          <a:p>
            <a:endParaRPr lang="en-US"/>
          </a:p>
        </p:txBody>
      </p:sp>
      <p:sp>
        <p:nvSpPr>
          <p:cNvPr id="33806" name="Line 15"/>
          <p:cNvSpPr>
            <a:spLocks noChangeShapeType="1"/>
          </p:cNvSpPr>
          <p:nvPr/>
        </p:nvSpPr>
        <p:spPr bwMode="auto">
          <a:xfrm>
            <a:off x="1371600" y="3243263"/>
            <a:ext cx="4267200" cy="0"/>
          </a:xfrm>
          <a:prstGeom prst="line">
            <a:avLst/>
          </a:prstGeom>
          <a:noFill/>
          <a:ln w="19050">
            <a:solidFill>
              <a:schemeClr val="tx2"/>
            </a:solidFill>
            <a:round/>
            <a:headEnd/>
            <a:tailEnd/>
          </a:ln>
          <a:extLst>
            <a:ext uri="{909E8E84-426E-40DD-AFC4-6F175D3DCCD1}">
              <a14:hiddenFill xmlns:a14="http://schemas.microsoft.com/office/drawing/2010/main">
                <a:noFill/>
              </a14:hiddenFill>
            </a:ext>
          </a:extLst>
        </p:spPr>
        <p:txBody>
          <a:bodyPr lIns="82058" tIns="41029" rIns="82058" bIns="41029"/>
          <a:lstStyle/>
          <a:p>
            <a:endParaRPr lang="en-US"/>
          </a:p>
        </p:txBody>
      </p:sp>
      <p:sp>
        <p:nvSpPr>
          <p:cNvPr id="33807" name="Rectangle 16"/>
          <p:cNvSpPr>
            <a:spLocks noChangeArrowheads="1"/>
          </p:cNvSpPr>
          <p:nvPr/>
        </p:nvSpPr>
        <p:spPr bwMode="auto">
          <a:xfrm>
            <a:off x="5715000" y="3033713"/>
            <a:ext cx="349250"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9" tIns="45714" rIns="91429" bIns="45714">
            <a:spAutoFit/>
          </a:bodyPr>
          <a:lstStyle/>
          <a:p>
            <a:r>
              <a:rPr lang="en-US" sz="2200" b="1"/>
              <a:t>=</a:t>
            </a:r>
          </a:p>
        </p:txBody>
      </p:sp>
      <p:sp>
        <p:nvSpPr>
          <p:cNvPr id="33808" name="Text Box 17"/>
          <p:cNvSpPr txBox="1">
            <a:spLocks noChangeArrowheads="1"/>
          </p:cNvSpPr>
          <p:nvPr/>
        </p:nvSpPr>
        <p:spPr bwMode="auto">
          <a:xfrm>
            <a:off x="838200" y="4629150"/>
            <a:ext cx="4892675"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9" tIns="45714" rIns="91429" bIns="45714">
            <a:spAutoFit/>
          </a:bodyP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r>
              <a:rPr lang="en-US" sz="2200" b="1" dirty="0">
                <a:latin typeface="Arial" charset="0"/>
              </a:rPr>
              <a:t>(kWh x Aggregate Cost per kWh</a:t>
            </a:r>
            <a:r>
              <a:rPr lang="en-US" sz="2200" b="1" dirty="0" smtClean="0">
                <a:latin typeface="Arial" charset="0"/>
              </a:rPr>
              <a:t>)</a:t>
            </a:r>
            <a:r>
              <a:rPr lang="en-US" sz="2200" dirty="0" smtClean="0">
                <a:latin typeface="Arial" charset="0"/>
              </a:rPr>
              <a:t> </a:t>
            </a:r>
            <a:r>
              <a:rPr lang="en-US" sz="2200" b="1" dirty="0" smtClean="0">
                <a:latin typeface="Arial" charset="0"/>
              </a:rPr>
              <a:t>=</a:t>
            </a:r>
            <a:endParaRPr lang="en-US" sz="2200" b="1" dirty="0">
              <a:latin typeface="Arial" charset="0"/>
            </a:endParaRPr>
          </a:p>
        </p:txBody>
      </p:sp>
      <p:sp>
        <p:nvSpPr>
          <p:cNvPr id="33809" name="Text Box 18"/>
          <p:cNvSpPr txBox="1">
            <a:spLocks noChangeArrowheads="1"/>
          </p:cNvSpPr>
          <p:nvPr/>
        </p:nvSpPr>
        <p:spPr bwMode="auto">
          <a:xfrm>
            <a:off x="762000" y="5334000"/>
            <a:ext cx="18288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9" tIns="45714" rIns="91429" bIns="45714">
            <a:spAutoFit/>
          </a:bodyP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r>
              <a:rPr lang="en-US" sz="1600" dirty="0">
                <a:latin typeface="Arial" charset="0"/>
              </a:rPr>
              <a:t>From above</a:t>
            </a:r>
          </a:p>
        </p:txBody>
      </p:sp>
      <p:sp>
        <p:nvSpPr>
          <p:cNvPr id="33810" name="Text Box 19"/>
          <p:cNvSpPr txBox="1">
            <a:spLocks noChangeArrowheads="1"/>
          </p:cNvSpPr>
          <p:nvPr/>
        </p:nvSpPr>
        <p:spPr bwMode="auto">
          <a:xfrm>
            <a:off x="2743200" y="5349875"/>
            <a:ext cx="2509838"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9" tIns="45714" rIns="91429" bIns="45714">
            <a:spAutoFit/>
          </a:bodyP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r>
              <a:rPr lang="en-US" sz="1600">
                <a:latin typeface="Arial" charset="0"/>
              </a:rPr>
              <a:t>kWh Price from power bill</a:t>
            </a:r>
          </a:p>
        </p:txBody>
      </p:sp>
      <p:sp>
        <p:nvSpPr>
          <p:cNvPr id="33811" name="Text Box 20"/>
          <p:cNvSpPr txBox="1">
            <a:spLocks noChangeArrowheads="1"/>
          </p:cNvSpPr>
          <p:nvPr/>
        </p:nvSpPr>
        <p:spPr bwMode="auto">
          <a:xfrm>
            <a:off x="5637213" y="4572000"/>
            <a:ext cx="301942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9" tIns="45714" rIns="91429" bIns="45714">
            <a:spAutoFit/>
          </a:bodyP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r>
              <a:rPr lang="en-US" sz="2000" b="1">
                <a:latin typeface="Arial" charset="0"/>
              </a:rPr>
              <a:t>Approximate Motor</a:t>
            </a:r>
          </a:p>
          <a:p>
            <a:pPr eaLnBrk="1" hangingPunct="1"/>
            <a:r>
              <a:rPr lang="en-US" sz="2000" b="1">
                <a:latin typeface="Arial" charset="0"/>
              </a:rPr>
              <a:t>System Operating Cost</a:t>
            </a:r>
          </a:p>
        </p:txBody>
      </p:sp>
      <p:sp>
        <p:nvSpPr>
          <p:cNvPr id="33812" name="Line 21"/>
          <p:cNvSpPr>
            <a:spLocks noChangeShapeType="1"/>
          </p:cNvSpPr>
          <p:nvPr/>
        </p:nvSpPr>
        <p:spPr bwMode="auto">
          <a:xfrm rot="10800000">
            <a:off x="1371600" y="4953000"/>
            <a:ext cx="1588" cy="381000"/>
          </a:xfrm>
          <a:prstGeom prst="line">
            <a:avLst/>
          </a:prstGeom>
          <a:noFill/>
          <a:ln w="9525">
            <a:solidFill>
              <a:schemeClr val="tx2"/>
            </a:solidFill>
            <a:round/>
            <a:headEnd/>
            <a:tailEnd type="triangle" w="med" len="med"/>
          </a:ln>
          <a:extLst>
            <a:ext uri="{909E8E84-426E-40DD-AFC4-6F175D3DCCD1}">
              <a14:hiddenFill xmlns:a14="http://schemas.microsoft.com/office/drawing/2010/main">
                <a:noFill/>
              </a14:hiddenFill>
            </a:ext>
          </a:extLst>
        </p:spPr>
        <p:txBody>
          <a:bodyPr lIns="82058" tIns="41029" rIns="82058" bIns="41029"/>
          <a:lstStyle/>
          <a:p>
            <a:endParaRPr lang="en-US"/>
          </a:p>
        </p:txBody>
      </p:sp>
      <p:sp>
        <p:nvSpPr>
          <p:cNvPr id="33813" name="Line 22"/>
          <p:cNvSpPr>
            <a:spLocks noChangeShapeType="1"/>
          </p:cNvSpPr>
          <p:nvPr/>
        </p:nvSpPr>
        <p:spPr bwMode="auto">
          <a:xfrm rot="10800000">
            <a:off x="3297238" y="4984750"/>
            <a:ext cx="3175" cy="381000"/>
          </a:xfrm>
          <a:prstGeom prst="line">
            <a:avLst/>
          </a:prstGeom>
          <a:noFill/>
          <a:ln w="9525">
            <a:solidFill>
              <a:schemeClr val="tx2"/>
            </a:solidFill>
            <a:round/>
            <a:headEnd/>
            <a:tailEnd type="triangle" w="med" len="med"/>
          </a:ln>
          <a:extLst>
            <a:ext uri="{909E8E84-426E-40DD-AFC4-6F175D3DCCD1}">
              <a14:hiddenFill xmlns:a14="http://schemas.microsoft.com/office/drawing/2010/main">
                <a:noFill/>
              </a14:hiddenFill>
            </a:ext>
          </a:extLst>
        </p:spPr>
        <p:txBody>
          <a:bodyPr lIns="82058" tIns="41029" rIns="82058" bIns="41029"/>
          <a:lstStyle/>
          <a:p>
            <a:endParaRPr lang="en-US"/>
          </a:p>
        </p:txBody>
      </p:sp>
    </p:spTree>
    <p:extLst>
      <p:ext uri="{BB962C8B-B14F-4D97-AF65-F5344CB8AC3E}">
        <p14:creationId xmlns:p14="http://schemas.microsoft.com/office/powerpoint/2010/main" val="265847770"/>
      </p:ext>
    </p:extLst>
  </p:cSld>
  <p:clrMapOvr>
    <a:masterClrMapping/>
  </p:clrMapOvr>
  <p:transition>
    <p:wipe dir="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p:nvPr>
        </p:nvSpPr>
        <p:spPr>
          <a:xfrm>
            <a:off x="304800" y="0"/>
            <a:ext cx="5181600" cy="990600"/>
          </a:xfrm>
        </p:spPr>
        <p:txBody>
          <a:bodyPr anchor="t"/>
          <a:lstStyle/>
          <a:p>
            <a:r>
              <a:rPr lang="en-US" sz="4400" dirty="0" smtClean="0">
                <a:solidFill>
                  <a:schemeClr val="tx1"/>
                </a:solidFill>
              </a:rPr>
              <a:t>Motor Efficiency Over Time</a:t>
            </a:r>
          </a:p>
        </p:txBody>
      </p:sp>
      <p:grpSp>
        <p:nvGrpSpPr>
          <p:cNvPr id="34819" name="Group 70"/>
          <p:cNvGrpSpPr>
            <a:grpSpLocks/>
          </p:cNvGrpSpPr>
          <p:nvPr/>
        </p:nvGrpSpPr>
        <p:grpSpPr bwMode="auto">
          <a:xfrm>
            <a:off x="638175" y="1556037"/>
            <a:ext cx="8264525" cy="4741120"/>
            <a:chOff x="638629" y="1367133"/>
            <a:chExt cx="8264539" cy="4741384"/>
          </a:xfrm>
        </p:grpSpPr>
        <p:grpSp>
          <p:nvGrpSpPr>
            <p:cNvPr id="34821" name="Group 3"/>
            <p:cNvGrpSpPr>
              <a:grpSpLocks/>
            </p:cNvGrpSpPr>
            <p:nvPr/>
          </p:nvGrpSpPr>
          <p:grpSpPr bwMode="auto">
            <a:xfrm>
              <a:off x="638629" y="1367133"/>
              <a:ext cx="8264539" cy="4741384"/>
              <a:chOff x="1828801" y="1846181"/>
              <a:chExt cx="8264539" cy="4741384"/>
            </a:xfrm>
          </p:grpSpPr>
          <p:cxnSp>
            <p:nvCxnSpPr>
              <p:cNvPr id="5" name="Straight Connector 4"/>
              <p:cNvCxnSpPr/>
              <p:nvPr/>
            </p:nvCxnSpPr>
            <p:spPr bwMode="auto">
              <a:xfrm>
                <a:off x="2471740" y="4408262"/>
                <a:ext cx="6172210" cy="1587"/>
              </a:xfrm>
              <a:prstGeom prst="line">
                <a:avLst/>
              </a:prstGeom>
              <a:ln>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6" name="Straight Connector 5"/>
              <p:cNvCxnSpPr/>
              <p:nvPr/>
            </p:nvCxnSpPr>
            <p:spPr bwMode="auto">
              <a:xfrm>
                <a:off x="2471740" y="4195525"/>
                <a:ext cx="6172210" cy="1587"/>
              </a:xfrm>
              <a:prstGeom prst="line">
                <a:avLst/>
              </a:prstGeom>
              <a:ln>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 name="Straight Connector 6"/>
              <p:cNvCxnSpPr/>
              <p:nvPr/>
            </p:nvCxnSpPr>
            <p:spPr bwMode="auto">
              <a:xfrm>
                <a:off x="2471740" y="3982788"/>
                <a:ext cx="6172210" cy="1587"/>
              </a:xfrm>
              <a:prstGeom prst="line">
                <a:avLst/>
              </a:prstGeom>
              <a:ln>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 name="Straight Connector 7"/>
              <p:cNvCxnSpPr/>
              <p:nvPr/>
            </p:nvCxnSpPr>
            <p:spPr bwMode="auto">
              <a:xfrm>
                <a:off x="2471740" y="3768463"/>
                <a:ext cx="6172210" cy="1588"/>
              </a:xfrm>
              <a:prstGeom prst="line">
                <a:avLst/>
              </a:prstGeom>
              <a:ln>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 name="Straight Connector 8"/>
              <p:cNvCxnSpPr/>
              <p:nvPr/>
            </p:nvCxnSpPr>
            <p:spPr bwMode="auto">
              <a:xfrm>
                <a:off x="2471740" y="3555727"/>
                <a:ext cx="6172210" cy="1588"/>
              </a:xfrm>
              <a:prstGeom prst="line">
                <a:avLst/>
              </a:prstGeom>
              <a:ln>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0" name="Straight Connector 9"/>
              <p:cNvCxnSpPr/>
              <p:nvPr/>
            </p:nvCxnSpPr>
            <p:spPr bwMode="auto">
              <a:xfrm>
                <a:off x="2471740" y="3342990"/>
                <a:ext cx="6172210" cy="1588"/>
              </a:xfrm>
              <a:prstGeom prst="line">
                <a:avLst/>
              </a:prstGeom>
              <a:ln>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1" name="Straight Connector 10"/>
              <p:cNvCxnSpPr/>
              <p:nvPr/>
            </p:nvCxnSpPr>
            <p:spPr bwMode="auto">
              <a:xfrm>
                <a:off x="2471740" y="3128666"/>
                <a:ext cx="6172210" cy="1587"/>
              </a:xfrm>
              <a:prstGeom prst="line">
                <a:avLst/>
              </a:prstGeom>
              <a:ln>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2" name="Straight Connector 11"/>
              <p:cNvCxnSpPr/>
              <p:nvPr/>
            </p:nvCxnSpPr>
            <p:spPr bwMode="auto">
              <a:xfrm>
                <a:off x="2471740" y="2930217"/>
                <a:ext cx="6172210" cy="1588"/>
              </a:xfrm>
              <a:prstGeom prst="line">
                <a:avLst/>
              </a:prstGeom>
              <a:ln>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3" name="Straight Connector 12"/>
              <p:cNvCxnSpPr/>
              <p:nvPr/>
            </p:nvCxnSpPr>
            <p:spPr bwMode="auto">
              <a:xfrm>
                <a:off x="2471740" y="2731769"/>
                <a:ext cx="6172210" cy="1587"/>
              </a:xfrm>
              <a:prstGeom prst="line">
                <a:avLst/>
              </a:prstGeom>
              <a:ln>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4" name="Straight Connector 13"/>
              <p:cNvCxnSpPr/>
              <p:nvPr/>
            </p:nvCxnSpPr>
            <p:spPr bwMode="auto">
              <a:xfrm>
                <a:off x="2471740" y="2517444"/>
                <a:ext cx="6172210" cy="1588"/>
              </a:xfrm>
              <a:prstGeom prst="line">
                <a:avLst/>
              </a:prstGeom>
              <a:ln>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5" name="Straight Connector 14"/>
              <p:cNvCxnSpPr/>
              <p:nvPr/>
            </p:nvCxnSpPr>
            <p:spPr bwMode="auto">
              <a:xfrm>
                <a:off x="2471740" y="2276130"/>
                <a:ext cx="6172210" cy="1588"/>
              </a:xfrm>
              <a:prstGeom prst="line">
                <a:avLst/>
              </a:prstGeom>
              <a:ln>
                <a:headEnd type="none" w="med" len="med"/>
                <a:tailEnd type="none" w="med" len="med"/>
              </a:ln>
            </p:spPr>
            <p:style>
              <a:lnRef idx="1">
                <a:schemeClr val="dk1"/>
              </a:lnRef>
              <a:fillRef idx="0">
                <a:schemeClr val="dk1"/>
              </a:fillRef>
              <a:effectRef idx="0">
                <a:schemeClr val="dk1"/>
              </a:effectRef>
              <a:fontRef idx="minor">
                <a:schemeClr val="tx1"/>
              </a:fontRef>
            </p:style>
          </p:cxnSp>
          <p:sp>
            <p:nvSpPr>
              <p:cNvPr id="34836" name="Rectangle 21"/>
              <p:cNvSpPr>
                <a:spLocks noChangeArrowheads="1"/>
              </p:cNvSpPr>
              <p:nvPr/>
            </p:nvSpPr>
            <p:spPr bwMode="auto">
              <a:xfrm>
                <a:off x="2603505" y="3779623"/>
                <a:ext cx="357190" cy="817625"/>
              </a:xfrm>
              <a:prstGeom prst="rect">
                <a:avLst/>
              </a:prstGeom>
              <a:solidFill>
                <a:srgbClr val="C0C0C0"/>
              </a:solidFill>
              <a:ln w="9525">
                <a:solidFill>
                  <a:srgbClr val="969696"/>
                </a:solidFill>
                <a:miter lim="800000"/>
                <a:headEnd/>
                <a:tailEnd/>
              </a:ln>
              <a:effectLst>
                <a:outerShdw dist="35921" dir="2700000" algn="ctr" rotWithShape="0">
                  <a:srgbClr val="808080"/>
                </a:outerShdw>
              </a:effectLst>
            </p:spPr>
            <p:txBody>
              <a:bodyPr wrap="none" lIns="38996253" tIns="19498291" rIns="38996253" bIns="19498291">
                <a:spAutoFit/>
              </a:bodyPr>
              <a:lstStyle/>
              <a:p>
                <a:endParaRPr lang="en-US"/>
              </a:p>
            </p:txBody>
          </p:sp>
          <p:sp>
            <p:nvSpPr>
              <p:cNvPr id="34837" name="Rectangle 22"/>
              <p:cNvSpPr>
                <a:spLocks noChangeArrowheads="1"/>
              </p:cNvSpPr>
              <p:nvPr/>
            </p:nvSpPr>
            <p:spPr bwMode="auto">
              <a:xfrm>
                <a:off x="3195647" y="3363665"/>
                <a:ext cx="385764" cy="1230408"/>
              </a:xfrm>
              <a:prstGeom prst="rect">
                <a:avLst/>
              </a:prstGeom>
              <a:solidFill>
                <a:srgbClr val="C0C0C0"/>
              </a:solidFill>
              <a:ln w="9525">
                <a:solidFill>
                  <a:srgbClr val="969696"/>
                </a:solidFill>
                <a:miter lim="800000"/>
                <a:headEnd/>
                <a:tailEnd/>
              </a:ln>
              <a:effectLst>
                <a:outerShdw dist="35921" dir="2700000" algn="ctr" rotWithShape="0">
                  <a:srgbClr val="808080"/>
                </a:outerShdw>
              </a:effectLst>
            </p:spPr>
            <p:txBody>
              <a:bodyPr wrap="none" lIns="38996253" tIns="19498291" rIns="38996253" bIns="19498291">
                <a:spAutoFit/>
              </a:bodyPr>
              <a:lstStyle/>
              <a:p>
                <a:endParaRPr lang="en-US"/>
              </a:p>
            </p:txBody>
          </p:sp>
          <p:sp>
            <p:nvSpPr>
              <p:cNvPr id="34838" name="Rectangle 23"/>
              <p:cNvSpPr>
                <a:spLocks noChangeArrowheads="1"/>
              </p:cNvSpPr>
              <p:nvPr/>
            </p:nvSpPr>
            <p:spPr bwMode="auto">
              <a:xfrm>
                <a:off x="3846526" y="3673251"/>
                <a:ext cx="368302" cy="920822"/>
              </a:xfrm>
              <a:prstGeom prst="rect">
                <a:avLst/>
              </a:prstGeom>
              <a:solidFill>
                <a:srgbClr val="C0C0C0"/>
              </a:solidFill>
              <a:ln w="9525">
                <a:solidFill>
                  <a:srgbClr val="969696"/>
                </a:solidFill>
                <a:miter lim="800000"/>
                <a:headEnd/>
                <a:tailEnd/>
              </a:ln>
              <a:effectLst>
                <a:outerShdw dist="35921" dir="2700000" algn="ctr" rotWithShape="0">
                  <a:srgbClr val="808080"/>
                </a:outerShdw>
              </a:effectLst>
            </p:spPr>
            <p:txBody>
              <a:bodyPr wrap="none" lIns="38996253" tIns="19498291" rIns="38996253" bIns="19498291">
                <a:spAutoFit/>
              </a:bodyPr>
              <a:lstStyle/>
              <a:p>
                <a:endParaRPr lang="en-US"/>
              </a:p>
            </p:txBody>
          </p:sp>
          <p:sp>
            <p:nvSpPr>
              <p:cNvPr id="34839" name="Rectangle 24"/>
              <p:cNvSpPr>
                <a:spLocks noChangeArrowheads="1"/>
              </p:cNvSpPr>
              <p:nvPr/>
            </p:nvSpPr>
            <p:spPr bwMode="auto">
              <a:xfrm>
                <a:off x="4533917" y="3868530"/>
                <a:ext cx="384177" cy="725543"/>
              </a:xfrm>
              <a:prstGeom prst="rect">
                <a:avLst/>
              </a:prstGeom>
              <a:solidFill>
                <a:srgbClr val="C0C0C0"/>
              </a:solidFill>
              <a:ln w="9525">
                <a:solidFill>
                  <a:srgbClr val="969696"/>
                </a:solidFill>
                <a:miter lim="800000"/>
                <a:headEnd/>
                <a:tailEnd/>
              </a:ln>
              <a:effectLst>
                <a:outerShdw dist="35921" dir="2700000" algn="ctr" rotWithShape="0">
                  <a:srgbClr val="808080"/>
                </a:outerShdw>
              </a:effectLst>
            </p:spPr>
            <p:txBody>
              <a:bodyPr wrap="none" lIns="38996253" tIns="19498291" rIns="38996253" bIns="19498291">
                <a:spAutoFit/>
              </a:bodyPr>
              <a:lstStyle/>
              <a:p>
                <a:endParaRPr lang="en-US"/>
              </a:p>
            </p:txBody>
          </p:sp>
          <p:sp>
            <p:nvSpPr>
              <p:cNvPr id="34840" name="Rectangle 25" descr="Dark upward diagonal"/>
              <p:cNvSpPr>
                <a:spLocks noChangeArrowheads="1"/>
              </p:cNvSpPr>
              <p:nvPr/>
            </p:nvSpPr>
            <p:spPr bwMode="auto">
              <a:xfrm>
                <a:off x="5353072" y="2947708"/>
                <a:ext cx="412753" cy="1655891"/>
              </a:xfrm>
              <a:prstGeom prst="rect">
                <a:avLst/>
              </a:prstGeom>
              <a:pattFill prst="dkUpDiag">
                <a:fgClr>
                  <a:srgbClr val="EAEAEA"/>
                </a:fgClr>
                <a:bgClr>
                  <a:schemeClr val="bg2"/>
                </a:bgClr>
              </a:pattFill>
              <a:ln w="9525">
                <a:solidFill>
                  <a:srgbClr val="000000"/>
                </a:solidFill>
                <a:miter lim="800000"/>
                <a:headEnd/>
                <a:tailEnd/>
              </a:ln>
              <a:effectLst>
                <a:outerShdw dist="35921" dir="2700000" algn="ctr" rotWithShape="0">
                  <a:schemeClr val="tx1"/>
                </a:outerShdw>
              </a:effectLst>
            </p:spPr>
            <p:txBody>
              <a:bodyPr wrap="none" lIns="38996253" tIns="19498291" rIns="38996253" bIns="19498291">
                <a:spAutoFit/>
              </a:bodyPr>
              <a:lstStyle/>
              <a:p>
                <a:endParaRPr lang="en-US"/>
              </a:p>
            </p:txBody>
          </p:sp>
          <p:sp>
            <p:nvSpPr>
              <p:cNvPr id="34841" name="Rectangle 26"/>
              <p:cNvSpPr>
                <a:spLocks noChangeArrowheads="1"/>
              </p:cNvSpPr>
              <p:nvPr/>
            </p:nvSpPr>
            <p:spPr bwMode="auto">
              <a:xfrm>
                <a:off x="5164159" y="3868530"/>
                <a:ext cx="369889" cy="725543"/>
              </a:xfrm>
              <a:prstGeom prst="rect">
                <a:avLst/>
              </a:prstGeom>
              <a:solidFill>
                <a:srgbClr val="C0C0C0"/>
              </a:solidFill>
              <a:ln w="9525">
                <a:solidFill>
                  <a:srgbClr val="969696"/>
                </a:solidFill>
                <a:miter lim="800000"/>
                <a:headEnd/>
                <a:tailEnd/>
              </a:ln>
              <a:effectLst>
                <a:outerShdw dist="35921" dir="2700000" algn="ctr" rotWithShape="0">
                  <a:schemeClr val="tx1"/>
                </a:outerShdw>
              </a:effectLst>
            </p:spPr>
            <p:txBody>
              <a:bodyPr wrap="none" lIns="38996253" tIns="19498291" rIns="38996253" bIns="19498291">
                <a:spAutoFit/>
              </a:bodyPr>
              <a:lstStyle/>
              <a:p>
                <a:endParaRPr lang="en-US"/>
              </a:p>
            </p:txBody>
          </p:sp>
          <p:sp>
            <p:nvSpPr>
              <p:cNvPr id="34842" name="Rectangle 27" descr="Dark upward diagonal"/>
              <p:cNvSpPr>
                <a:spLocks noChangeArrowheads="1"/>
              </p:cNvSpPr>
              <p:nvPr/>
            </p:nvSpPr>
            <p:spPr bwMode="auto">
              <a:xfrm>
                <a:off x="6221440" y="2757193"/>
                <a:ext cx="385764" cy="1851169"/>
              </a:xfrm>
              <a:prstGeom prst="rect">
                <a:avLst/>
              </a:prstGeom>
              <a:pattFill prst="dkUpDiag">
                <a:fgClr>
                  <a:srgbClr val="EAEAEA"/>
                </a:fgClr>
                <a:bgClr>
                  <a:schemeClr val="bg2"/>
                </a:bgClr>
              </a:pattFill>
              <a:ln w="9525">
                <a:solidFill>
                  <a:schemeClr val="tx1"/>
                </a:solidFill>
                <a:miter lim="800000"/>
                <a:headEnd/>
                <a:tailEnd/>
              </a:ln>
              <a:effectLst>
                <a:outerShdw dist="35921" dir="2700000" algn="ctr" rotWithShape="0">
                  <a:schemeClr val="tx1"/>
                </a:outerShdw>
              </a:effectLst>
            </p:spPr>
            <p:txBody>
              <a:bodyPr wrap="none" lIns="38996253" tIns="19498291" rIns="38996253" bIns="19498291">
                <a:spAutoFit/>
              </a:bodyPr>
              <a:lstStyle/>
              <a:p>
                <a:endParaRPr lang="en-US"/>
              </a:p>
            </p:txBody>
          </p:sp>
          <p:sp>
            <p:nvSpPr>
              <p:cNvPr id="34843" name="Rectangle 28"/>
              <p:cNvSpPr>
                <a:spLocks noChangeArrowheads="1"/>
              </p:cNvSpPr>
              <p:nvPr/>
            </p:nvSpPr>
            <p:spPr bwMode="auto">
              <a:xfrm>
                <a:off x="5983314" y="3582757"/>
                <a:ext cx="368302" cy="1011316"/>
              </a:xfrm>
              <a:prstGeom prst="rect">
                <a:avLst/>
              </a:prstGeom>
              <a:solidFill>
                <a:srgbClr val="C0C0C0"/>
              </a:solidFill>
              <a:ln w="9525">
                <a:solidFill>
                  <a:srgbClr val="969696"/>
                </a:solidFill>
                <a:miter lim="800000"/>
                <a:headEnd/>
                <a:tailEnd/>
              </a:ln>
              <a:effectLst>
                <a:outerShdw dist="35921" dir="2700000" algn="ctr" rotWithShape="0">
                  <a:schemeClr val="tx1"/>
                </a:outerShdw>
              </a:effectLst>
            </p:spPr>
            <p:txBody>
              <a:bodyPr wrap="none" lIns="38996253" tIns="19498291" rIns="38996253" bIns="19498291">
                <a:spAutoFit/>
              </a:bodyPr>
              <a:lstStyle/>
              <a:p>
                <a:endParaRPr lang="en-US"/>
              </a:p>
            </p:txBody>
          </p:sp>
          <p:sp>
            <p:nvSpPr>
              <p:cNvPr id="34844" name="Rectangle 32" descr="Dark upward diagonal"/>
              <p:cNvSpPr>
                <a:spLocks noChangeArrowheads="1"/>
              </p:cNvSpPr>
              <p:nvPr/>
            </p:nvSpPr>
            <p:spPr bwMode="auto">
              <a:xfrm>
                <a:off x="7219984" y="2755605"/>
                <a:ext cx="385765" cy="1851169"/>
              </a:xfrm>
              <a:prstGeom prst="rect">
                <a:avLst/>
              </a:prstGeom>
              <a:pattFill prst="dkUpDiag">
                <a:fgClr>
                  <a:srgbClr val="EAEAEA"/>
                </a:fgClr>
                <a:bgClr>
                  <a:schemeClr val="bg2"/>
                </a:bgClr>
              </a:pattFill>
              <a:ln w="9525">
                <a:solidFill>
                  <a:schemeClr val="tx1"/>
                </a:solidFill>
                <a:miter lim="800000"/>
                <a:headEnd/>
                <a:tailEnd/>
              </a:ln>
              <a:effectLst>
                <a:outerShdw dist="35921" dir="2700000" algn="ctr" rotWithShape="0">
                  <a:schemeClr val="tx1"/>
                </a:outerShdw>
              </a:effectLst>
            </p:spPr>
            <p:txBody>
              <a:bodyPr wrap="none" lIns="38996253" tIns="19498291" rIns="38996253" bIns="19498291">
                <a:spAutoFit/>
              </a:bodyPr>
              <a:lstStyle/>
              <a:p>
                <a:endParaRPr lang="en-US"/>
              </a:p>
            </p:txBody>
          </p:sp>
          <p:sp>
            <p:nvSpPr>
              <p:cNvPr id="34845" name="Rectangle 62"/>
              <p:cNvSpPr>
                <a:spLocks noChangeArrowheads="1"/>
              </p:cNvSpPr>
              <p:nvPr/>
            </p:nvSpPr>
            <p:spPr bwMode="auto">
              <a:xfrm>
                <a:off x="3767150" y="1846181"/>
                <a:ext cx="3599453" cy="4616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0" hangingPunct="0">
                  <a:spcBef>
                    <a:spcPct val="50000"/>
                  </a:spcBef>
                </a:pPr>
                <a:r>
                  <a:rPr lang="en-US" b="1" dirty="0">
                    <a:latin typeface="+mj-lt"/>
                  </a:rPr>
                  <a:t>20 HP, 1800 RPM, </a:t>
                </a:r>
                <a:r>
                  <a:rPr lang="en-US" b="1" dirty="0" err="1">
                    <a:latin typeface="+mj-lt"/>
                  </a:rPr>
                  <a:t>TEFC</a:t>
                </a:r>
                <a:endParaRPr lang="en-US" b="1" dirty="0">
                  <a:latin typeface="+mj-lt"/>
                </a:endParaRPr>
              </a:p>
            </p:txBody>
          </p:sp>
          <p:cxnSp>
            <p:nvCxnSpPr>
              <p:cNvPr id="34846" name="Straight Connector 64"/>
              <p:cNvCxnSpPr>
                <a:cxnSpLocks noChangeShapeType="1"/>
              </p:cNvCxnSpPr>
              <p:nvPr/>
            </p:nvCxnSpPr>
            <p:spPr bwMode="auto">
              <a:xfrm rot="5400000">
                <a:off x="1200150" y="3349248"/>
                <a:ext cx="2543175" cy="3175"/>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34847" name="Straight Connector 66"/>
              <p:cNvCxnSpPr>
                <a:cxnSpLocks noChangeShapeType="1"/>
              </p:cNvCxnSpPr>
              <p:nvPr/>
            </p:nvCxnSpPr>
            <p:spPr bwMode="auto">
              <a:xfrm>
                <a:off x="2471737" y="4622423"/>
                <a:ext cx="6172200" cy="1588"/>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34848" name="TextBox 80"/>
              <p:cNvSpPr txBox="1">
                <a:spLocks noChangeArrowheads="1"/>
              </p:cNvSpPr>
              <p:nvPr/>
            </p:nvSpPr>
            <p:spPr bwMode="auto">
              <a:xfrm>
                <a:off x="2471737" y="4670048"/>
                <a:ext cx="557212"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r>
                  <a:rPr lang="en-US" sz="1300" b="1">
                    <a:latin typeface="Arial" charset="0"/>
                  </a:rPr>
                  <a:t>1945</a:t>
                </a:r>
              </a:p>
            </p:txBody>
          </p:sp>
          <p:sp>
            <p:nvSpPr>
              <p:cNvPr id="34849" name="TextBox 81"/>
              <p:cNvSpPr txBox="1">
                <a:spLocks noChangeArrowheads="1"/>
              </p:cNvSpPr>
              <p:nvPr/>
            </p:nvSpPr>
            <p:spPr bwMode="auto">
              <a:xfrm>
                <a:off x="3101974" y="4670048"/>
                <a:ext cx="555625"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r>
                  <a:rPr lang="en-US" sz="1300" b="1">
                    <a:latin typeface="Arial" charset="0"/>
                  </a:rPr>
                  <a:t>1955</a:t>
                </a:r>
              </a:p>
            </p:txBody>
          </p:sp>
          <p:sp>
            <p:nvSpPr>
              <p:cNvPr id="34850" name="TextBox 82"/>
              <p:cNvSpPr txBox="1">
                <a:spLocks noChangeArrowheads="1"/>
              </p:cNvSpPr>
              <p:nvPr/>
            </p:nvSpPr>
            <p:spPr bwMode="auto">
              <a:xfrm>
                <a:off x="3730624" y="4670048"/>
                <a:ext cx="557213"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r>
                  <a:rPr lang="en-US" sz="1300" b="1">
                    <a:latin typeface="Arial" charset="0"/>
                  </a:rPr>
                  <a:t>1965</a:t>
                </a:r>
              </a:p>
            </p:txBody>
          </p:sp>
          <p:sp>
            <p:nvSpPr>
              <p:cNvPr id="34851" name="TextBox 83"/>
              <p:cNvSpPr txBox="1">
                <a:spLocks noChangeArrowheads="1"/>
              </p:cNvSpPr>
              <p:nvPr/>
            </p:nvSpPr>
            <p:spPr bwMode="auto">
              <a:xfrm>
                <a:off x="4452937" y="4670048"/>
                <a:ext cx="557212"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r>
                  <a:rPr lang="en-US" sz="1300" b="1">
                    <a:latin typeface="Arial" charset="0"/>
                  </a:rPr>
                  <a:t>1975</a:t>
                </a:r>
              </a:p>
            </p:txBody>
          </p:sp>
          <p:sp>
            <p:nvSpPr>
              <p:cNvPr id="34852" name="TextBox 84"/>
              <p:cNvSpPr txBox="1">
                <a:spLocks noChangeArrowheads="1"/>
              </p:cNvSpPr>
              <p:nvPr/>
            </p:nvSpPr>
            <p:spPr bwMode="auto">
              <a:xfrm>
                <a:off x="5214937" y="4670048"/>
                <a:ext cx="557212"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r>
                  <a:rPr lang="en-US" sz="1300" b="1">
                    <a:latin typeface="Arial" charset="0"/>
                  </a:rPr>
                  <a:t>1985</a:t>
                </a:r>
              </a:p>
            </p:txBody>
          </p:sp>
          <p:sp>
            <p:nvSpPr>
              <p:cNvPr id="34853" name="TextBox 85"/>
              <p:cNvSpPr txBox="1">
                <a:spLocks noChangeArrowheads="1"/>
              </p:cNvSpPr>
              <p:nvPr/>
            </p:nvSpPr>
            <p:spPr bwMode="auto">
              <a:xfrm>
                <a:off x="6076949" y="4670048"/>
                <a:ext cx="557213"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r>
                  <a:rPr lang="en-US" sz="1300" b="1">
                    <a:latin typeface="Arial" charset="0"/>
                  </a:rPr>
                  <a:t>1995</a:t>
                </a:r>
              </a:p>
            </p:txBody>
          </p:sp>
          <p:sp>
            <p:nvSpPr>
              <p:cNvPr id="34854" name="TextBox 86"/>
              <p:cNvSpPr txBox="1">
                <a:spLocks noChangeArrowheads="1"/>
              </p:cNvSpPr>
              <p:nvPr/>
            </p:nvSpPr>
            <p:spPr bwMode="auto">
              <a:xfrm>
                <a:off x="7043737" y="4670048"/>
                <a:ext cx="557212"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r>
                  <a:rPr lang="en-US" sz="1300" b="1">
                    <a:latin typeface="Arial" charset="0"/>
                  </a:rPr>
                  <a:t>2000</a:t>
                </a:r>
              </a:p>
            </p:txBody>
          </p:sp>
          <p:sp>
            <p:nvSpPr>
              <p:cNvPr id="34855" name="TextBox 87"/>
              <p:cNvSpPr txBox="1">
                <a:spLocks noChangeArrowheads="1"/>
              </p:cNvSpPr>
              <p:nvPr/>
            </p:nvSpPr>
            <p:spPr bwMode="auto">
              <a:xfrm rot="-5400000">
                <a:off x="2539205" y="3812005"/>
                <a:ext cx="509587"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r>
                  <a:rPr lang="en-US" sz="1300" b="1">
                    <a:latin typeface="Arial" charset="0"/>
                  </a:rPr>
                  <a:t>88.0</a:t>
                </a:r>
              </a:p>
            </p:txBody>
          </p:sp>
          <p:sp>
            <p:nvSpPr>
              <p:cNvPr id="34856" name="TextBox 88"/>
              <p:cNvSpPr txBox="1">
                <a:spLocks noChangeArrowheads="1"/>
              </p:cNvSpPr>
              <p:nvPr/>
            </p:nvSpPr>
            <p:spPr bwMode="auto">
              <a:xfrm rot="-5400000">
                <a:off x="3130549" y="3425449"/>
                <a:ext cx="511175"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r>
                  <a:rPr lang="en-US" sz="1300" b="1">
                    <a:latin typeface="Arial" charset="0"/>
                  </a:rPr>
                  <a:t>90.0</a:t>
                </a:r>
              </a:p>
            </p:txBody>
          </p:sp>
          <p:sp>
            <p:nvSpPr>
              <p:cNvPr id="34857" name="TextBox 89"/>
              <p:cNvSpPr txBox="1">
                <a:spLocks noChangeArrowheads="1"/>
              </p:cNvSpPr>
              <p:nvPr/>
            </p:nvSpPr>
            <p:spPr bwMode="auto">
              <a:xfrm rot="-5400000">
                <a:off x="3780630" y="3735805"/>
                <a:ext cx="509587"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r>
                  <a:rPr lang="en-US" sz="1300" b="1">
                    <a:latin typeface="Arial" charset="0"/>
                  </a:rPr>
                  <a:t>88.5</a:t>
                </a:r>
              </a:p>
            </p:txBody>
          </p:sp>
          <p:sp>
            <p:nvSpPr>
              <p:cNvPr id="34858" name="TextBox 90"/>
              <p:cNvSpPr txBox="1">
                <a:spLocks noChangeArrowheads="1"/>
              </p:cNvSpPr>
              <p:nvPr/>
            </p:nvSpPr>
            <p:spPr bwMode="auto">
              <a:xfrm rot="-5400000">
                <a:off x="4456111" y="3920749"/>
                <a:ext cx="511175"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r>
                  <a:rPr lang="en-US" sz="1300" b="1">
                    <a:latin typeface="Arial" charset="0"/>
                  </a:rPr>
                  <a:t>87.5</a:t>
                </a:r>
              </a:p>
            </p:txBody>
          </p:sp>
          <p:sp>
            <p:nvSpPr>
              <p:cNvPr id="34859" name="TextBox 91"/>
              <p:cNvSpPr txBox="1">
                <a:spLocks noChangeArrowheads="1"/>
              </p:cNvSpPr>
              <p:nvPr/>
            </p:nvSpPr>
            <p:spPr bwMode="auto">
              <a:xfrm rot="-5400000">
                <a:off x="5089524" y="3911223"/>
                <a:ext cx="509588"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r>
                  <a:rPr lang="en-US" sz="1300" b="1">
                    <a:latin typeface="Arial" charset="0"/>
                  </a:rPr>
                  <a:t>87.5</a:t>
                </a:r>
              </a:p>
            </p:txBody>
          </p:sp>
          <p:sp>
            <p:nvSpPr>
              <p:cNvPr id="34860" name="TextBox 92"/>
              <p:cNvSpPr txBox="1">
                <a:spLocks noChangeArrowheads="1"/>
              </p:cNvSpPr>
              <p:nvPr/>
            </p:nvSpPr>
            <p:spPr bwMode="auto">
              <a:xfrm rot="-5400000">
                <a:off x="5922168" y="3642142"/>
                <a:ext cx="509588"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r>
                  <a:rPr lang="en-US" sz="1300" b="1">
                    <a:latin typeface="Arial" charset="0"/>
                  </a:rPr>
                  <a:t>89.0</a:t>
                </a:r>
              </a:p>
            </p:txBody>
          </p:sp>
          <p:sp>
            <p:nvSpPr>
              <p:cNvPr id="34861" name="TextBox 94"/>
              <p:cNvSpPr txBox="1">
                <a:spLocks noChangeArrowheads="1"/>
              </p:cNvSpPr>
              <p:nvPr/>
            </p:nvSpPr>
            <p:spPr bwMode="auto">
              <a:xfrm rot="-5400000">
                <a:off x="5296693" y="3126205"/>
                <a:ext cx="509587" cy="2921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r>
                  <a:rPr lang="en-US" sz="1300" b="1">
                    <a:latin typeface="Arial" charset="0"/>
                  </a:rPr>
                  <a:t>92.0</a:t>
                </a:r>
              </a:p>
            </p:txBody>
          </p:sp>
          <p:sp>
            <p:nvSpPr>
              <p:cNvPr id="34862" name="TextBox 95"/>
              <p:cNvSpPr txBox="1">
                <a:spLocks noChangeArrowheads="1"/>
              </p:cNvSpPr>
              <p:nvPr/>
            </p:nvSpPr>
            <p:spPr bwMode="auto">
              <a:xfrm rot="-5400000">
                <a:off x="6180136" y="2917449"/>
                <a:ext cx="511175" cy="2921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r>
                  <a:rPr lang="en-US" sz="1300" b="1">
                    <a:latin typeface="Arial" charset="0"/>
                  </a:rPr>
                  <a:t>93.0</a:t>
                </a:r>
              </a:p>
            </p:txBody>
          </p:sp>
          <p:sp>
            <p:nvSpPr>
              <p:cNvPr id="34863" name="TextBox 96"/>
              <p:cNvSpPr txBox="1">
                <a:spLocks noChangeArrowheads="1"/>
              </p:cNvSpPr>
              <p:nvPr/>
            </p:nvSpPr>
            <p:spPr bwMode="auto">
              <a:xfrm rot="-5400000">
                <a:off x="7156449" y="2896811"/>
                <a:ext cx="509587" cy="2936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r>
                  <a:rPr lang="en-US" sz="1300" b="1">
                    <a:latin typeface="Arial" charset="0"/>
                  </a:rPr>
                  <a:t>93.0</a:t>
                </a:r>
              </a:p>
            </p:txBody>
          </p:sp>
          <p:sp>
            <p:nvSpPr>
              <p:cNvPr id="34864" name="Rectangle 33"/>
              <p:cNvSpPr>
                <a:spLocks noChangeArrowheads="1"/>
              </p:cNvSpPr>
              <p:nvPr/>
            </p:nvSpPr>
            <p:spPr bwMode="auto">
              <a:xfrm>
                <a:off x="6943757" y="3163625"/>
                <a:ext cx="368302" cy="1430448"/>
              </a:xfrm>
              <a:prstGeom prst="rect">
                <a:avLst/>
              </a:prstGeom>
              <a:solidFill>
                <a:srgbClr val="C0C0C0"/>
              </a:solidFill>
              <a:ln w="9525">
                <a:solidFill>
                  <a:srgbClr val="969696"/>
                </a:solidFill>
                <a:miter lim="800000"/>
                <a:headEnd/>
                <a:tailEnd/>
              </a:ln>
              <a:effectLst>
                <a:outerShdw dist="35921" dir="2700000" algn="ctr" rotWithShape="0">
                  <a:schemeClr val="tx1"/>
                </a:outerShdw>
              </a:effectLst>
            </p:spPr>
            <p:txBody>
              <a:bodyPr wrap="none" lIns="38996253" tIns="19498291" rIns="38996253" bIns="19498291">
                <a:spAutoFit/>
              </a:bodyPr>
              <a:lstStyle/>
              <a:p>
                <a:endParaRPr lang="en-US"/>
              </a:p>
            </p:txBody>
          </p:sp>
          <p:sp>
            <p:nvSpPr>
              <p:cNvPr id="34865" name="TextBox 93"/>
              <p:cNvSpPr txBox="1">
                <a:spLocks noChangeArrowheads="1"/>
              </p:cNvSpPr>
              <p:nvPr/>
            </p:nvSpPr>
            <p:spPr bwMode="auto">
              <a:xfrm rot="-5400000">
                <a:off x="6882605" y="3254792"/>
                <a:ext cx="509588"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r>
                  <a:rPr lang="en-US" sz="1300" b="1">
                    <a:latin typeface="Arial" charset="0"/>
                  </a:rPr>
                  <a:t>91.0</a:t>
                </a:r>
              </a:p>
            </p:txBody>
          </p:sp>
          <p:sp>
            <p:nvSpPr>
              <p:cNvPr id="34866" name="TextBox 97"/>
              <p:cNvSpPr txBox="1">
                <a:spLocks noChangeArrowheads="1"/>
              </p:cNvSpPr>
              <p:nvPr/>
            </p:nvSpPr>
            <p:spPr bwMode="auto">
              <a:xfrm>
                <a:off x="2178050" y="4268411"/>
                <a:ext cx="369887"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r>
                  <a:rPr lang="en-US" sz="1300" b="1">
                    <a:latin typeface="Arial" charset="0"/>
                  </a:rPr>
                  <a:t>85</a:t>
                </a:r>
              </a:p>
            </p:txBody>
          </p:sp>
          <p:sp>
            <p:nvSpPr>
              <p:cNvPr id="34867" name="TextBox 98"/>
              <p:cNvSpPr txBox="1">
                <a:spLocks noChangeArrowheads="1"/>
              </p:cNvSpPr>
              <p:nvPr/>
            </p:nvSpPr>
            <p:spPr bwMode="auto">
              <a:xfrm>
                <a:off x="2178050" y="3222248"/>
                <a:ext cx="369887"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r>
                  <a:rPr lang="en-US" sz="1300" b="1">
                    <a:latin typeface="Arial" charset="0"/>
                  </a:rPr>
                  <a:t>90</a:t>
                </a:r>
              </a:p>
            </p:txBody>
          </p:sp>
          <p:sp>
            <p:nvSpPr>
              <p:cNvPr id="34868" name="TextBox 99"/>
              <p:cNvSpPr txBox="1">
                <a:spLocks noChangeArrowheads="1"/>
              </p:cNvSpPr>
              <p:nvPr/>
            </p:nvSpPr>
            <p:spPr bwMode="auto">
              <a:xfrm>
                <a:off x="2163762" y="2137986"/>
                <a:ext cx="369888"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r>
                  <a:rPr lang="en-US" sz="1300" b="1">
                    <a:latin typeface="Arial" charset="0"/>
                  </a:rPr>
                  <a:t>95</a:t>
                </a:r>
              </a:p>
            </p:txBody>
          </p:sp>
          <p:sp>
            <p:nvSpPr>
              <p:cNvPr id="34869" name="TextBox 48"/>
              <p:cNvSpPr txBox="1">
                <a:spLocks noChangeArrowheads="1"/>
              </p:cNvSpPr>
              <p:nvPr/>
            </p:nvSpPr>
            <p:spPr bwMode="auto">
              <a:xfrm rot="-5400000">
                <a:off x="511855" y="3243811"/>
                <a:ext cx="2972031" cy="3381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r>
                  <a:rPr lang="en-US" sz="1600" b="1"/>
                  <a:t>Percent of Efficiency</a:t>
                </a:r>
              </a:p>
            </p:txBody>
          </p:sp>
          <p:sp>
            <p:nvSpPr>
              <p:cNvPr id="34870" name="Rectangle 32" descr="Dark upward diagonal"/>
              <p:cNvSpPr>
                <a:spLocks noChangeArrowheads="1"/>
              </p:cNvSpPr>
              <p:nvPr/>
            </p:nvSpPr>
            <p:spPr bwMode="auto">
              <a:xfrm>
                <a:off x="8029614" y="2765131"/>
                <a:ext cx="385765" cy="1851169"/>
              </a:xfrm>
              <a:prstGeom prst="rect">
                <a:avLst/>
              </a:prstGeom>
              <a:pattFill prst="dkUpDiag">
                <a:fgClr>
                  <a:srgbClr val="EAEAEA"/>
                </a:fgClr>
                <a:bgClr>
                  <a:schemeClr val="bg2"/>
                </a:bgClr>
              </a:pattFill>
              <a:ln w="9525">
                <a:solidFill>
                  <a:schemeClr val="tx1"/>
                </a:solidFill>
                <a:miter lim="800000"/>
                <a:headEnd/>
                <a:tailEnd/>
              </a:ln>
              <a:effectLst>
                <a:outerShdw dist="35921" dir="2700000" algn="ctr" rotWithShape="0">
                  <a:schemeClr val="tx1"/>
                </a:outerShdw>
              </a:effectLst>
            </p:spPr>
            <p:txBody>
              <a:bodyPr wrap="none" lIns="38996253" tIns="19498291" rIns="38996253" bIns="19498291">
                <a:spAutoFit/>
              </a:bodyPr>
              <a:lstStyle/>
              <a:p>
                <a:endParaRPr lang="en-US"/>
              </a:p>
            </p:txBody>
          </p:sp>
          <p:sp>
            <p:nvSpPr>
              <p:cNvPr id="34871" name="TextBox 96"/>
              <p:cNvSpPr txBox="1">
                <a:spLocks noChangeArrowheads="1"/>
              </p:cNvSpPr>
              <p:nvPr/>
            </p:nvSpPr>
            <p:spPr bwMode="auto">
              <a:xfrm rot="-5400000">
                <a:off x="7966074" y="2906336"/>
                <a:ext cx="509587" cy="2936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r>
                  <a:rPr lang="en-US" sz="1300" b="1">
                    <a:latin typeface="Arial" charset="0"/>
                  </a:rPr>
                  <a:t>93.0</a:t>
                </a:r>
              </a:p>
            </p:txBody>
          </p:sp>
          <p:sp>
            <p:nvSpPr>
              <p:cNvPr id="34872" name="TextBox 86"/>
              <p:cNvSpPr txBox="1">
                <a:spLocks noChangeArrowheads="1"/>
              </p:cNvSpPr>
              <p:nvPr/>
            </p:nvSpPr>
            <p:spPr bwMode="auto">
              <a:xfrm>
                <a:off x="7966983" y="4673678"/>
                <a:ext cx="556563"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r>
                  <a:rPr lang="en-US" sz="1300" b="1">
                    <a:latin typeface="Arial" charset="0"/>
                  </a:rPr>
                  <a:t>2010</a:t>
                </a:r>
              </a:p>
            </p:txBody>
          </p:sp>
          <p:sp>
            <p:nvSpPr>
              <p:cNvPr id="34873" name="TextBox 86"/>
              <p:cNvSpPr txBox="1">
                <a:spLocks noChangeArrowheads="1"/>
              </p:cNvSpPr>
              <p:nvPr/>
            </p:nvSpPr>
            <p:spPr bwMode="auto">
              <a:xfrm>
                <a:off x="5900763" y="5051308"/>
                <a:ext cx="1418980" cy="954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r>
                  <a:rPr lang="en-US" sz="1400" b="1" dirty="0">
                    <a:latin typeface="+mj-lt"/>
                  </a:rPr>
                  <a:t>Energy Policy </a:t>
                </a:r>
              </a:p>
              <a:p>
                <a:pPr eaLnBrk="1" hangingPunct="1"/>
                <a:r>
                  <a:rPr lang="en-US" sz="1400" b="1" dirty="0">
                    <a:latin typeface="+mj-lt"/>
                  </a:rPr>
                  <a:t>Act of 1992</a:t>
                </a:r>
              </a:p>
              <a:p>
                <a:pPr eaLnBrk="1" hangingPunct="1"/>
                <a:r>
                  <a:rPr lang="en-US" sz="1400" b="1" dirty="0">
                    <a:latin typeface="+mj-lt"/>
                  </a:rPr>
                  <a:t>Effective</a:t>
                </a:r>
              </a:p>
              <a:p>
                <a:pPr eaLnBrk="1" hangingPunct="1"/>
                <a:r>
                  <a:rPr lang="en-US" sz="1400" b="1" dirty="0">
                    <a:latin typeface="+mj-lt"/>
                  </a:rPr>
                  <a:t>October 1997</a:t>
                </a:r>
              </a:p>
            </p:txBody>
          </p:sp>
          <p:sp>
            <p:nvSpPr>
              <p:cNvPr id="34874" name="TextBox 86"/>
              <p:cNvSpPr txBox="1">
                <a:spLocks noChangeArrowheads="1"/>
              </p:cNvSpPr>
              <p:nvPr/>
            </p:nvSpPr>
            <p:spPr bwMode="auto">
              <a:xfrm>
                <a:off x="7519987" y="5417949"/>
                <a:ext cx="2573353" cy="11696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r>
                  <a:rPr lang="en-US" sz="1400" b="1" dirty="0">
                    <a:latin typeface="+mj-lt"/>
                  </a:rPr>
                  <a:t>Energy Independence</a:t>
                </a:r>
              </a:p>
              <a:p>
                <a:pPr eaLnBrk="1" hangingPunct="1"/>
                <a:r>
                  <a:rPr lang="en-US" sz="1400" b="1" dirty="0" smtClean="0">
                    <a:latin typeface="+mj-lt"/>
                  </a:rPr>
                  <a:t>and </a:t>
                </a:r>
                <a:r>
                  <a:rPr lang="en-US" sz="1400" b="1" dirty="0">
                    <a:latin typeface="+mj-lt"/>
                  </a:rPr>
                  <a:t>Security Act of 2007</a:t>
                </a:r>
              </a:p>
              <a:p>
                <a:pPr eaLnBrk="1" hangingPunct="1"/>
                <a:r>
                  <a:rPr lang="en-US" sz="1400" b="1" dirty="0" smtClean="0">
                    <a:latin typeface="+mj-lt"/>
                  </a:rPr>
                  <a:t>Effective </a:t>
                </a:r>
                <a:r>
                  <a:rPr lang="en-US" sz="1400" b="1" dirty="0">
                    <a:latin typeface="+mj-lt"/>
                  </a:rPr>
                  <a:t>12-19-2010 </a:t>
                </a:r>
                <a:r>
                  <a:rPr lang="en-US" sz="1400" b="1" dirty="0" smtClean="0">
                    <a:latin typeface="+mj-lt"/>
                  </a:rPr>
                  <a:t>Requires Mostly </a:t>
                </a:r>
                <a:r>
                  <a:rPr lang="en-US" sz="1400" b="1" dirty="0">
                    <a:latin typeface="+mj-lt"/>
                  </a:rPr>
                  <a:t>NEMA Premium®</a:t>
                </a:r>
              </a:p>
            </p:txBody>
          </p:sp>
          <p:cxnSp>
            <p:nvCxnSpPr>
              <p:cNvPr id="55" name="Straight Arrow Connector 54"/>
              <p:cNvCxnSpPr/>
              <p:nvPr/>
            </p:nvCxnSpPr>
            <p:spPr bwMode="auto">
              <a:xfrm rot="16200000" flipV="1">
                <a:off x="5868152" y="4115352"/>
                <a:ext cx="1828902" cy="14288"/>
              </a:xfrm>
              <a:prstGeom prst="straightConnector1">
                <a:avLst/>
              </a:prstGeom>
              <a:ln>
                <a:headEnd type="none" w="med" len="med"/>
                <a:tailEnd type="arrow"/>
              </a:ln>
            </p:spPr>
            <p:style>
              <a:lnRef idx="2">
                <a:schemeClr val="dk1"/>
              </a:lnRef>
              <a:fillRef idx="0">
                <a:schemeClr val="dk1"/>
              </a:fillRef>
              <a:effectRef idx="1">
                <a:schemeClr val="dk1"/>
              </a:effectRef>
              <a:fontRef idx="minor">
                <a:schemeClr val="tx1"/>
              </a:fontRef>
            </p:style>
          </p:cxnSp>
          <p:cxnSp>
            <p:nvCxnSpPr>
              <p:cNvPr id="56" name="Straight Arrow Connector 55"/>
              <p:cNvCxnSpPr/>
              <p:nvPr/>
            </p:nvCxnSpPr>
            <p:spPr bwMode="auto">
              <a:xfrm flipV="1">
                <a:off x="8262950" y="4975031"/>
                <a:ext cx="0" cy="381021"/>
              </a:xfrm>
              <a:prstGeom prst="straightConnector1">
                <a:avLst/>
              </a:prstGeom>
              <a:ln>
                <a:headEnd type="none" w="med" len="med"/>
                <a:tailEnd type="arrow"/>
              </a:ln>
            </p:spPr>
            <p:style>
              <a:lnRef idx="2">
                <a:schemeClr val="dk1"/>
              </a:lnRef>
              <a:fillRef idx="0">
                <a:schemeClr val="dk1"/>
              </a:fillRef>
              <a:effectRef idx="1">
                <a:schemeClr val="dk1"/>
              </a:effectRef>
              <a:fontRef idx="minor">
                <a:schemeClr val="tx1"/>
              </a:fontRef>
            </p:style>
          </p:cxnSp>
          <p:cxnSp>
            <p:nvCxnSpPr>
              <p:cNvPr id="64" name="Straight Arrow Connector 63"/>
              <p:cNvCxnSpPr/>
              <p:nvPr/>
            </p:nvCxnSpPr>
            <p:spPr bwMode="auto">
              <a:xfrm rot="5400000" flipH="1" flipV="1">
                <a:off x="2447122" y="5126645"/>
                <a:ext cx="457225" cy="1587"/>
              </a:xfrm>
              <a:prstGeom prst="straightConnector1">
                <a:avLst/>
              </a:prstGeom>
              <a:ln>
                <a:headEnd type="none" w="med" len="med"/>
                <a:tailEnd type="arrow"/>
              </a:ln>
            </p:spPr>
            <p:style>
              <a:lnRef idx="2">
                <a:schemeClr val="dk1"/>
              </a:lnRef>
              <a:fillRef idx="0">
                <a:schemeClr val="dk1"/>
              </a:fillRef>
              <a:effectRef idx="1">
                <a:schemeClr val="dk1"/>
              </a:effectRef>
              <a:fontRef idx="minor">
                <a:schemeClr val="tx1"/>
              </a:fontRef>
            </p:style>
          </p:cxnSp>
          <p:cxnSp>
            <p:nvCxnSpPr>
              <p:cNvPr id="66" name="Straight Arrow Connector 65"/>
              <p:cNvCxnSpPr/>
              <p:nvPr/>
            </p:nvCxnSpPr>
            <p:spPr bwMode="auto">
              <a:xfrm rot="5400000" flipH="1" flipV="1">
                <a:off x="3255144" y="5126645"/>
                <a:ext cx="1066859" cy="1588"/>
              </a:xfrm>
              <a:prstGeom prst="straightConnector1">
                <a:avLst/>
              </a:prstGeom>
              <a:ln>
                <a:headEnd type="none" w="med" len="med"/>
                <a:tailEnd type="arrow"/>
              </a:ln>
            </p:spPr>
            <p:style>
              <a:lnRef idx="2">
                <a:schemeClr val="dk1"/>
              </a:lnRef>
              <a:fillRef idx="0">
                <a:schemeClr val="dk1"/>
              </a:fillRef>
              <a:effectRef idx="1">
                <a:schemeClr val="dk1"/>
              </a:effectRef>
              <a:fontRef idx="minor">
                <a:schemeClr val="tx1"/>
              </a:fontRef>
            </p:style>
          </p:cxnSp>
          <p:cxnSp>
            <p:nvCxnSpPr>
              <p:cNvPr id="69" name="Straight Arrow Connector 68"/>
              <p:cNvCxnSpPr/>
              <p:nvPr/>
            </p:nvCxnSpPr>
            <p:spPr bwMode="auto">
              <a:xfrm rot="5400000" flipH="1" flipV="1">
                <a:off x="4885526" y="4898032"/>
                <a:ext cx="457225" cy="1587"/>
              </a:xfrm>
              <a:prstGeom prst="straightConnector1">
                <a:avLst/>
              </a:prstGeom>
              <a:ln>
                <a:headEnd type="none" w="med" len="med"/>
                <a:tailEnd type="arrow"/>
              </a:ln>
            </p:spPr>
            <p:style>
              <a:lnRef idx="2">
                <a:schemeClr val="dk1"/>
              </a:lnRef>
              <a:fillRef idx="0">
                <a:schemeClr val="dk1"/>
              </a:fillRef>
              <a:effectRef idx="1">
                <a:schemeClr val="dk1"/>
              </a:effectRef>
              <a:fontRef idx="minor">
                <a:schemeClr val="tx1"/>
              </a:fontRef>
            </p:style>
          </p:cxnSp>
        </p:grpSp>
        <p:sp>
          <p:nvSpPr>
            <p:cNvPr id="34822" name="TextBox 60"/>
            <p:cNvSpPr txBox="1">
              <a:spLocks noChangeArrowheads="1"/>
            </p:cNvSpPr>
            <p:nvPr/>
          </p:nvSpPr>
          <p:spPr bwMode="auto">
            <a:xfrm>
              <a:off x="1600659" y="5258114"/>
              <a:ext cx="2214072" cy="3077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r>
                <a:rPr lang="en-US" sz="1400" b="1" dirty="0">
                  <a:latin typeface="+mj-lt"/>
                </a:rPr>
                <a:t>T Frame Re-rate of 1964</a:t>
              </a:r>
            </a:p>
          </p:txBody>
        </p:sp>
        <p:sp>
          <p:nvSpPr>
            <p:cNvPr id="34823" name="TextBox 61"/>
            <p:cNvSpPr txBox="1">
              <a:spLocks noChangeArrowheads="1"/>
            </p:cNvSpPr>
            <p:nvPr/>
          </p:nvSpPr>
          <p:spPr bwMode="auto">
            <a:xfrm>
              <a:off x="722767" y="4785001"/>
              <a:ext cx="1237206" cy="307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r>
                <a:rPr lang="en-US" sz="1400" b="1" dirty="0">
                  <a:latin typeface="+mj-lt"/>
                </a:rPr>
                <a:t>World War II</a:t>
              </a:r>
            </a:p>
          </p:txBody>
        </p:sp>
        <p:sp>
          <p:nvSpPr>
            <p:cNvPr id="34824" name="TextBox 62"/>
            <p:cNvSpPr txBox="1">
              <a:spLocks noChangeArrowheads="1"/>
            </p:cNvSpPr>
            <p:nvPr/>
          </p:nvSpPr>
          <p:spPr bwMode="auto">
            <a:xfrm>
              <a:off x="3205632" y="4648466"/>
              <a:ext cx="1176927" cy="292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r>
                <a:rPr lang="en-US" sz="1300" b="1" dirty="0">
                  <a:latin typeface="+mj-lt"/>
                </a:rPr>
                <a:t>Oil Embargo</a:t>
              </a:r>
            </a:p>
          </p:txBody>
        </p:sp>
      </p:grpSp>
    </p:spTree>
    <p:extLst>
      <p:ext uri="{BB962C8B-B14F-4D97-AF65-F5344CB8AC3E}">
        <p14:creationId xmlns:p14="http://schemas.microsoft.com/office/powerpoint/2010/main" val="2792764341"/>
      </p:ext>
    </p:extLst>
  </p:cSld>
  <p:clrMapOvr>
    <a:masterClrMapping/>
  </p:clrMapOvr>
  <p:transition>
    <p:wipe dir="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a:xfrm>
            <a:off x="304800" y="0"/>
            <a:ext cx="4953000" cy="868362"/>
          </a:xfrm>
        </p:spPr>
        <p:txBody>
          <a:bodyPr lIns="82058" tIns="41029" rIns="82058" bIns="41029" anchor="t"/>
          <a:lstStyle/>
          <a:p>
            <a:pPr eaLnBrk="1" hangingPunct="1"/>
            <a:r>
              <a:rPr lang="en-US" sz="4400" dirty="0" smtClean="0">
                <a:solidFill>
                  <a:schemeClr val="tx1"/>
                </a:solidFill>
              </a:rPr>
              <a:t>Exercise 1A: Calculation </a:t>
            </a:r>
            <a:br>
              <a:rPr lang="en-US" sz="4400" dirty="0" smtClean="0">
                <a:solidFill>
                  <a:schemeClr val="tx1"/>
                </a:solidFill>
              </a:rPr>
            </a:br>
            <a:endParaRPr lang="en-US" sz="4400" dirty="0" smtClean="0">
              <a:solidFill>
                <a:schemeClr val="tx1"/>
              </a:solidFill>
            </a:endParaRPr>
          </a:p>
        </p:txBody>
      </p:sp>
      <p:sp>
        <p:nvSpPr>
          <p:cNvPr id="35843" name="Text Box 5"/>
          <p:cNvSpPr txBox="1">
            <a:spLocks noChangeArrowheads="1"/>
          </p:cNvSpPr>
          <p:nvPr/>
        </p:nvSpPr>
        <p:spPr bwMode="auto">
          <a:xfrm>
            <a:off x="990600" y="4773613"/>
            <a:ext cx="4859338"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9" tIns="45714" rIns="91429" bIns="45714">
            <a:spAutoFit/>
          </a:bodyP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r>
              <a:rPr lang="en-US" dirty="0" smtClean="0">
                <a:latin typeface="Arial" charset="0"/>
              </a:rPr>
              <a:t>(           </a:t>
            </a:r>
            <a:r>
              <a:rPr lang="en-US" dirty="0">
                <a:latin typeface="Arial" charset="0"/>
              </a:rPr>
              <a:t>HP x 7200 hrs) x .746</a:t>
            </a:r>
          </a:p>
          <a:p>
            <a:pPr eaLnBrk="1" hangingPunct="1"/>
            <a:r>
              <a:rPr lang="en-US" dirty="0">
                <a:latin typeface="Arial" charset="0"/>
              </a:rPr>
              <a:t>               </a:t>
            </a:r>
            <a:endParaRPr lang="en-US" sz="1600" dirty="0">
              <a:latin typeface="Arial" charset="0"/>
            </a:endParaRPr>
          </a:p>
        </p:txBody>
      </p:sp>
      <p:sp>
        <p:nvSpPr>
          <p:cNvPr id="35844" name="Text Box 6"/>
          <p:cNvSpPr txBox="1">
            <a:spLocks noChangeArrowheads="1"/>
          </p:cNvSpPr>
          <p:nvPr/>
        </p:nvSpPr>
        <p:spPr bwMode="auto">
          <a:xfrm>
            <a:off x="5402263" y="5018088"/>
            <a:ext cx="3333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9" tIns="45714" rIns="91429" bIns="45714">
            <a:spAutoFit/>
          </a:bodyP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r>
              <a:rPr lang="en-US" sz="2000">
                <a:latin typeface="Arial" charset="0"/>
              </a:rPr>
              <a:t>=</a:t>
            </a:r>
          </a:p>
        </p:txBody>
      </p:sp>
      <p:sp>
        <p:nvSpPr>
          <p:cNvPr id="35845" name="Text Box 7"/>
          <p:cNvSpPr txBox="1">
            <a:spLocks noChangeArrowheads="1"/>
          </p:cNvSpPr>
          <p:nvPr/>
        </p:nvSpPr>
        <p:spPr bwMode="auto">
          <a:xfrm>
            <a:off x="4343400" y="5894388"/>
            <a:ext cx="4209785" cy="43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9" tIns="45714" rIns="91429" bIns="45714">
            <a:spAutoFit/>
          </a:bodyP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r>
              <a:rPr lang="en-US" sz="2000" b="1" dirty="0">
                <a:latin typeface="Arial" charset="0"/>
              </a:rPr>
              <a:t> </a:t>
            </a:r>
            <a:r>
              <a:rPr lang="en-US" sz="2000" dirty="0" smtClean="0">
                <a:latin typeface="Arial" charset="0"/>
              </a:rPr>
              <a:t>=</a:t>
            </a:r>
            <a:r>
              <a:rPr lang="en-US" sz="2000" b="1" dirty="0" smtClean="0">
                <a:latin typeface="Arial" charset="0"/>
              </a:rPr>
              <a:t> $                </a:t>
            </a:r>
            <a:r>
              <a:rPr lang="en-US" sz="2200" dirty="0" smtClean="0">
                <a:latin typeface="Arial" charset="0"/>
              </a:rPr>
              <a:t>Est</a:t>
            </a:r>
            <a:r>
              <a:rPr lang="en-US" sz="2200" dirty="0">
                <a:latin typeface="Arial" charset="0"/>
              </a:rPr>
              <a:t>. Operating Cost</a:t>
            </a:r>
          </a:p>
        </p:txBody>
      </p:sp>
      <p:sp>
        <p:nvSpPr>
          <p:cNvPr id="35846" name="Text Box 8"/>
          <p:cNvSpPr txBox="1">
            <a:spLocks noChangeArrowheads="1"/>
          </p:cNvSpPr>
          <p:nvPr/>
        </p:nvSpPr>
        <p:spPr bwMode="auto">
          <a:xfrm>
            <a:off x="2819400" y="5905500"/>
            <a:ext cx="167798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9" tIns="45714" rIns="91429" bIns="45714">
            <a:spAutoFit/>
          </a:bodyP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r>
              <a:rPr lang="en-US" sz="2000" dirty="0">
                <a:latin typeface="Arial" charset="0"/>
              </a:rPr>
              <a:t>kWh x $ 0.10</a:t>
            </a:r>
          </a:p>
        </p:txBody>
      </p:sp>
      <p:sp>
        <p:nvSpPr>
          <p:cNvPr id="35847" name="Line 9"/>
          <p:cNvSpPr>
            <a:spLocks noChangeShapeType="1"/>
          </p:cNvSpPr>
          <p:nvPr/>
        </p:nvSpPr>
        <p:spPr bwMode="auto">
          <a:xfrm flipV="1">
            <a:off x="4952999" y="6172200"/>
            <a:ext cx="914401" cy="1"/>
          </a:xfrm>
          <a:prstGeom prst="line">
            <a:avLst/>
          </a:prstGeom>
          <a:noFill/>
          <a:ln w="12700">
            <a:solidFill>
              <a:schemeClr val="tx2"/>
            </a:solidFill>
            <a:miter lim="800000"/>
            <a:headEnd/>
            <a:tailEnd/>
          </a:ln>
          <a:extLst>
            <a:ext uri="{909E8E84-426E-40DD-AFC4-6F175D3DCCD1}">
              <a14:hiddenFill xmlns:a14="http://schemas.microsoft.com/office/drawing/2010/main">
                <a:noFill/>
              </a14:hiddenFill>
            </a:ext>
          </a:extLst>
        </p:spPr>
        <p:txBody>
          <a:bodyPr wrap="none" lIns="82058" tIns="41029" rIns="82058" bIns="41029"/>
          <a:lstStyle/>
          <a:p>
            <a:endParaRPr lang="en-US"/>
          </a:p>
        </p:txBody>
      </p:sp>
      <p:sp>
        <p:nvSpPr>
          <p:cNvPr id="35848" name="Line 10"/>
          <p:cNvSpPr>
            <a:spLocks noChangeShapeType="1"/>
          </p:cNvSpPr>
          <p:nvPr/>
        </p:nvSpPr>
        <p:spPr bwMode="auto">
          <a:xfrm>
            <a:off x="1066800" y="5230813"/>
            <a:ext cx="4267200" cy="0"/>
          </a:xfrm>
          <a:prstGeom prst="line">
            <a:avLst/>
          </a:prstGeom>
          <a:noFill/>
          <a:ln w="28575">
            <a:solidFill>
              <a:schemeClr val="tx2"/>
            </a:solidFill>
            <a:miter lim="800000"/>
            <a:headEnd/>
            <a:tailEnd/>
          </a:ln>
          <a:extLst>
            <a:ext uri="{909E8E84-426E-40DD-AFC4-6F175D3DCCD1}">
              <a14:hiddenFill xmlns:a14="http://schemas.microsoft.com/office/drawing/2010/main">
                <a:noFill/>
              </a14:hiddenFill>
            </a:ext>
          </a:extLst>
        </p:spPr>
        <p:txBody>
          <a:bodyPr wrap="none" lIns="82058" tIns="41029" rIns="82058" bIns="41029"/>
          <a:lstStyle/>
          <a:p>
            <a:endParaRPr lang="en-US"/>
          </a:p>
        </p:txBody>
      </p:sp>
      <p:sp>
        <p:nvSpPr>
          <p:cNvPr id="35849" name="Line 11"/>
          <p:cNvSpPr>
            <a:spLocks noChangeShapeType="1"/>
          </p:cNvSpPr>
          <p:nvPr/>
        </p:nvSpPr>
        <p:spPr bwMode="auto">
          <a:xfrm>
            <a:off x="1676400" y="5611813"/>
            <a:ext cx="1143000" cy="0"/>
          </a:xfrm>
          <a:prstGeom prst="line">
            <a:avLst/>
          </a:prstGeom>
          <a:noFill/>
          <a:ln w="12700">
            <a:solidFill>
              <a:schemeClr val="tx2"/>
            </a:solidFill>
            <a:miter lim="800000"/>
            <a:headEnd/>
            <a:tailEnd/>
          </a:ln>
          <a:extLst>
            <a:ext uri="{909E8E84-426E-40DD-AFC4-6F175D3DCCD1}">
              <a14:hiddenFill xmlns:a14="http://schemas.microsoft.com/office/drawing/2010/main">
                <a:noFill/>
              </a14:hiddenFill>
            </a:ext>
          </a:extLst>
        </p:spPr>
        <p:txBody>
          <a:bodyPr wrap="none" lIns="82058" tIns="41029" rIns="82058" bIns="41029"/>
          <a:lstStyle/>
          <a:p>
            <a:endParaRPr lang="en-US"/>
          </a:p>
        </p:txBody>
      </p:sp>
      <p:sp>
        <p:nvSpPr>
          <p:cNvPr id="35850" name="Line 12"/>
          <p:cNvSpPr>
            <a:spLocks noChangeShapeType="1"/>
          </p:cNvSpPr>
          <p:nvPr/>
        </p:nvSpPr>
        <p:spPr bwMode="auto">
          <a:xfrm>
            <a:off x="1219200" y="5154613"/>
            <a:ext cx="838200" cy="0"/>
          </a:xfrm>
          <a:prstGeom prst="line">
            <a:avLst/>
          </a:prstGeom>
          <a:noFill/>
          <a:ln w="12700">
            <a:solidFill>
              <a:schemeClr val="tx2"/>
            </a:solidFill>
            <a:miter lim="800000"/>
            <a:headEnd/>
            <a:tailEnd/>
          </a:ln>
          <a:extLst>
            <a:ext uri="{909E8E84-426E-40DD-AFC4-6F175D3DCCD1}">
              <a14:hiddenFill xmlns:a14="http://schemas.microsoft.com/office/drawing/2010/main">
                <a:noFill/>
              </a14:hiddenFill>
            </a:ext>
          </a:extLst>
        </p:spPr>
        <p:txBody>
          <a:bodyPr wrap="none" lIns="82058" tIns="41029" rIns="82058" bIns="41029"/>
          <a:lstStyle/>
          <a:p>
            <a:endParaRPr lang="en-US"/>
          </a:p>
        </p:txBody>
      </p:sp>
      <p:sp>
        <p:nvSpPr>
          <p:cNvPr id="35851" name="Line 13"/>
          <p:cNvSpPr>
            <a:spLocks noChangeShapeType="1"/>
          </p:cNvSpPr>
          <p:nvPr/>
        </p:nvSpPr>
        <p:spPr bwMode="auto">
          <a:xfrm>
            <a:off x="5872163" y="5233988"/>
            <a:ext cx="1538287" cy="0"/>
          </a:xfrm>
          <a:prstGeom prst="line">
            <a:avLst/>
          </a:prstGeom>
          <a:noFill/>
          <a:ln w="12700">
            <a:solidFill>
              <a:schemeClr val="tx2"/>
            </a:solidFill>
            <a:miter lim="800000"/>
            <a:headEnd/>
            <a:tailEnd/>
          </a:ln>
          <a:extLst>
            <a:ext uri="{909E8E84-426E-40DD-AFC4-6F175D3DCCD1}">
              <a14:hiddenFill xmlns:a14="http://schemas.microsoft.com/office/drawing/2010/main">
                <a:noFill/>
              </a14:hiddenFill>
            </a:ext>
          </a:extLst>
        </p:spPr>
        <p:txBody>
          <a:bodyPr wrap="none" lIns="82058" tIns="41029" rIns="82058" bIns="41029"/>
          <a:lstStyle/>
          <a:p>
            <a:endParaRPr lang="en-US"/>
          </a:p>
        </p:txBody>
      </p:sp>
      <p:sp>
        <p:nvSpPr>
          <p:cNvPr id="35852" name="Text Box 14"/>
          <p:cNvSpPr txBox="1">
            <a:spLocks noChangeArrowheads="1"/>
          </p:cNvSpPr>
          <p:nvPr/>
        </p:nvSpPr>
        <p:spPr bwMode="auto">
          <a:xfrm>
            <a:off x="2799264" y="5257800"/>
            <a:ext cx="2458536" cy="4616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9" tIns="45714" rIns="91429" bIns="45714">
            <a:spAutoFit/>
          </a:bodyP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r>
              <a:rPr lang="en-US" dirty="0">
                <a:latin typeface="+mj-lt"/>
              </a:rPr>
              <a:t>Efficiency </a:t>
            </a:r>
            <a:r>
              <a:rPr lang="en-US" sz="1600" dirty="0">
                <a:latin typeface="+mj-lt"/>
              </a:rPr>
              <a:t>(Decimal)</a:t>
            </a:r>
          </a:p>
        </p:txBody>
      </p:sp>
      <p:sp>
        <p:nvSpPr>
          <p:cNvPr id="35853" name="Line 15"/>
          <p:cNvSpPr>
            <a:spLocks noChangeShapeType="1"/>
          </p:cNvSpPr>
          <p:nvPr/>
        </p:nvSpPr>
        <p:spPr bwMode="auto">
          <a:xfrm>
            <a:off x="838201" y="6172200"/>
            <a:ext cx="1905000" cy="1"/>
          </a:xfrm>
          <a:prstGeom prst="line">
            <a:avLst/>
          </a:prstGeom>
          <a:noFill/>
          <a:ln w="12700">
            <a:solidFill>
              <a:schemeClr val="tx2"/>
            </a:solidFill>
            <a:miter lim="800000"/>
            <a:headEnd/>
            <a:tailEnd/>
          </a:ln>
          <a:extLst>
            <a:ext uri="{909E8E84-426E-40DD-AFC4-6F175D3DCCD1}">
              <a14:hiddenFill xmlns:a14="http://schemas.microsoft.com/office/drawing/2010/main">
                <a:noFill/>
              </a14:hiddenFill>
            </a:ext>
          </a:extLst>
        </p:spPr>
        <p:txBody>
          <a:bodyPr wrap="none" lIns="82058" tIns="41029" rIns="82058" bIns="41029"/>
          <a:lstStyle/>
          <a:p>
            <a:endParaRPr lang="en-US"/>
          </a:p>
        </p:txBody>
      </p:sp>
      <p:graphicFrame>
        <p:nvGraphicFramePr>
          <p:cNvPr id="218177" name="Group 65"/>
          <p:cNvGraphicFramePr>
            <a:graphicFrameLocks noGrp="1"/>
          </p:cNvGraphicFramePr>
          <p:nvPr>
            <p:extLst>
              <p:ext uri="{D42A27DB-BD31-4B8C-83A1-F6EECF244321}">
                <p14:modId xmlns:p14="http://schemas.microsoft.com/office/powerpoint/2010/main" val="1497868655"/>
              </p:ext>
            </p:extLst>
          </p:nvPr>
        </p:nvGraphicFramePr>
        <p:xfrm>
          <a:off x="1295400" y="2266950"/>
          <a:ext cx="6707189" cy="2254251"/>
        </p:xfrm>
        <a:graphic>
          <a:graphicData uri="http://schemas.openxmlformats.org/drawingml/2006/table">
            <a:tbl>
              <a:tblPr/>
              <a:tblGrid>
                <a:gridCol w="1296117"/>
                <a:gridCol w="1219619"/>
                <a:gridCol w="1294675"/>
                <a:gridCol w="1600661"/>
                <a:gridCol w="1296117"/>
              </a:tblGrid>
              <a:tr h="855890">
                <a:tc>
                  <a:txBody>
                    <a:bodyPr/>
                    <a:lstStyle/>
                    <a:p>
                      <a:pPr marL="0" marR="0" lvl="0" indent="0" algn="ctr" defTabSz="1019175"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dirty="0" smtClean="0">
                          <a:ln>
                            <a:noFill/>
                          </a:ln>
                          <a:solidFill>
                            <a:schemeClr val="tx1"/>
                          </a:solidFill>
                          <a:effectLst/>
                          <a:latin typeface="Arial" charset="0"/>
                        </a:rPr>
                        <a:t>Year</a:t>
                      </a:r>
                    </a:p>
                  </a:txBody>
                  <a:tcPr marL="92630" marR="92630" marT="44950" marB="4495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DDDDD"/>
                    </a:solidFill>
                  </a:tcPr>
                </a:tc>
                <a:tc>
                  <a:txBody>
                    <a:bodyPr/>
                    <a:lstStyle/>
                    <a:p>
                      <a:pPr marL="0" marR="0" lvl="0" indent="0" algn="ctr" defTabSz="1019175"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dirty="0" smtClean="0">
                          <a:ln>
                            <a:noFill/>
                          </a:ln>
                          <a:solidFill>
                            <a:schemeClr val="tx1"/>
                          </a:solidFill>
                          <a:effectLst/>
                          <a:latin typeface="Arial" charset="0"/>
                        </a:rPr>
                        <a:t>Standard</a:t>
                      </a:r>
                    </a:p>
                    <a:p>
                      <a:pPr marL="0" marR="0" lvl="0" indent="0" algn="ctr" defTabSz="1019175"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dirty="0" smtClean="0">
                          <a:ln>
                            <a:noFill/>
                          </a:ln>
                          <a:solidFill>
                            <a:schemeClr val="tx1"/>
                          </a:solidFill>
                          <a:effectLst/>
                          <a:latin typeface="Arial" charset="0"/>
                        </a:rPr>
                        <a:t>Efficiency</a:t>
                      </a:r>
                    </a:p>
                  </a:txBody>
                  <a:tcPr marL="92630" marR="92630" marT="44950" marB="4495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DDDDD"/>
                    </a:solidFill>
                  </a:tcPr>
                </a:tc>
                <a:tc>
                  <a:txBody>
                    <a:bodyPr/>
                    <a:lstStyle/>
                    <a:p>
                      <a:pPr marL="0" marR="0" lvl="0" indent="0" algn="ctr" defTabSz="1019175"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dirty="0" smtClean="0">
                          <a:ln>
                            <a:noFill/>
                          </a:ln>
                          <a:solidFill>
                            <a:schemeClr val="tx1"/>
                          </a:solidFill>
                          <a:effectLst/>
                          <a:latin typeface="Arial" charset="0"/>
                        </a:rPr>
                        <a:t>Year</a:t>
                      </a:r>
                    </a:p>
                  </a:txBody>
                  <a:tcPr marL="92630" marR="92630" marT="44950" marB="4495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DDDDD"/>
                    </a:solidFill>
                  </a:tcPr>
                </a:tc>
                <a:tc>
                  <a:txBody>
                    <a:bodyPr/>
                    <a:lstStyle/>
                    <a:p>
                      <a:pPr marL="0" marR="0" lvl="0" indent="0" algn="ctr" defTabSz="1019175"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dirty="0" smtClean="0">
                          <a:ln>
                            <a:noFill/>
                          </a:ln>
                          <a:solidFill>
                            <a:schemeClr val="tx1"/>
                          </a:solidFill>
                          <a:effectLst/>
                          <a:latin typeface="Arial" charset="0"/>
                        </a:rPr>
                        <a:t>Standard</a:t>
                      </a:r>
                    </a:p>
                    <a:p>
                      <a:pPr marL="0" marR="0" lvl="0" indent="0" algn="ctr" defTabSz="1019175"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dirty="0" smtClean="0">
                          <a:ln>
                            <a:noFill/>
                          </a:ln>
                          <a:solidFill>
                            <a:schemeClr val="tx1"/>
                          </a:solidFill>
                          <a:effectLst/>
                          <a:latin typeface="Arial" charset="0"/>
                        </a:rPr>
                        <a:t>Efficiency</a:t>
                      </a:r>
                    </a:p>
                  </a:txBody>
                  <a:tcPr marL="92630" marR="92630" marT="44950" marB="4495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DDDDD"/>
                    </a:solidFill>
                  </a:tcPr>
                </a:tc>
                <a:tc>
                  <a:txBody>
                    <a:bodyPr/>
                    <a:lstStyle/>
                    <a:p>
                      <a:pPr marL="0" marR="0" lvl="0" indent="0" algn="ctr" defTabSz="1019175"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dirty="0" smtClean="0">
                          <a:ln>
                            <a:noFill/>
                          </a:ln>
                          <a:solidFill>
                            <a:schemeClr val="tx1"/>
                          </a:solidFill>
                          <a:effectLst/>
                          <a:latin typeface="Arial" charset="0"/>
                        </a:rPr>
                        <a:t>Premium</a:t>
                      </a:r>
                    </a:p>
                    <a:p>
                      <a:pPr marL="0" marR="0" lvl="0" indent="0" algn="ctr" defTabSz="1019175"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dirty="0" smtClean="0">
                          <a:ln>
                            <a:noFill/>
                          </a:ln>
                          <a:solidFill>
                            <a:schemeClr val="tx1"/>
                          </a:solidFill>
                          <a:effectLst/>
                          <a:latin typeface="Arial" charset="0"/>
                        </a:rPr>
                        <a:t>Efficiency</a:t>
                      </a:r>
                    </a:p>
                  </a:txBody>
                  <a:tcPr marL="92630" marR="92630" marT="44950" marB="4495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DDDDD"/>
                    </a:solidFill>
                  </a:tcPr>
                </a:tc>
              </a:tr>
              <a:tr h="333752">
                <a:tc>
                  <a:txBody>
                    <a:bodyPr/>
                    <a:lstStyle/>
                    <a:p>
                      <a:pPr marL="0" marR="0" lvl="0" indent="0" algn="ctr" defTabSz="1019175"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charset="0"/>
                        </a:rPr>
                        <a:t>1945</a:t>
                      </a:r>
                    </a:p>
                  </a:txBody>
                  <a:tcPr marL="92630" marR="92630" marT="44950" marB="4495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1019175"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dirty="0" smtClean="0">
                          <a:ln>
                            <a:noFill/>
                          </a:ln>
                          <a:solidFill>
                            <a:schemeClr val="tx1"/>
                          </a:solidFill>
                          <a:effectLst/>
                          <a:latin typeface="Arial" charset="0"/>
                        </a:rPr>
                        <a:t>88%</a:t>
                      </a:r>
                    </a:p>
                  </a:txBody>
                  <a:tcPr marL="92630" marR="92630" marT="44950" marB="4495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1019175" rtl="0" eaLnBrk="1" fontAlgn="base" latinLnBrk="0" hangingPunct="1">
                        <a:lnSpc>
                          <a:spcPct val="100000"/>
                        </a:lnSpc>
                        <a:spcBef>
                          <a:spcPct val="20000"/>
                        </a:spcBef>
                        <a:spcAft>
                          <a:spcPct val="0"/>
                        </a:spcAft>
                        <a:buClrTx/>
                        <a:buSzTx/>
                        <a:buFontTx/>
                        <a:buNone/>
                        <a:tabLst/>
                      </a:pPr>
                      <a:endParaRPr kumimoji="0" lang="en-US" sz="1600" b="0" i="0" u="none" strike="noStrike" cap="none" normalizeH="0" baseline="0" dirty="0" smtClean="0">
                        <a:ln>
                          <a:noFill/>
                        </a:ln>
                        <a:solidFill>
                          <a:schemeClr val="tx1"/>
                        </a:solidFill>
                        <a:effectLst/>
                        <a:latin typeface="Arial" charset="0"/>
                      </a:endParaRPr>
                    </a:p>
                  </a:txBody>
                  <a:tcPr marL="92630" marR="92630" marT="44950" marB="4495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1019175" rtl="0" eaLnBrk="1" fontAlgn="base" latinLnBrk="0" hangingPunct="1">
                        <a:lnSpc>
                          <a:spcPct val="100000"/>
                        </a:lnSpc>
                        <a:spcBef>
                          <a:spcPct val="20000"/>
                        </a:spcBef>
                        <a:spcAft>
                          <a:spcPct val="0"/>
                        </a:spcAft>
                        <a:buClrTx/>
                        <a:buSzTx/>
                        <a:buFontTx/>
                        <a:buNone/>
                        <a:tabLst/>
                      </a:pPr>
                      <a:endParaRPr kumimoji="0" lang="en-US" sz="1600" b="0" i="0" u="none" strike="noStrike" cap="none" normalizeH="0" baseline="0" dirty="0" smtClean="0">
                        <a:ln>
                          <a:noFill/>
                        </a:ln>
                        <a:solidFill>
                          <a:schemeClr val="tx1"/>
                        </a:solidFill>
                        <a:effectLst/>
                        <a:latin typeface="Arial" charset="0"/>
                      </a:endParaRPr>
                    </a:p>
                  </a:txBody>
                  <a:tcPr marL="92630" marR="92630" marT="44950" marB="4495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1019175" rtl="0" eaLnBrk="1" fontAlgn="base" latinLnBrk="0" hangingPunct="1">
                        <a:lnSpc>
                          <a:spcPct val="100000"/>
                        </a:lnSpc>
                        <a:spcBef>
                          <a:spcPct val="20000"/>
                        </a:spcBef>
                        <a:spcAft>
                          <a:spcPct val="0"/>
                        </a:spcAft>
                        <a:buClrTx/>
                        <a:buSzTx/>
                        <a:buFontTx/>
                        <a:buNone/>
                        <a:tabLst/>
                      </a:pPr>
                      <a:endParaRPr kumimoji="0" lang="en-US" sz="1600" b="0" i="0" u="none" strike="noStrike" cap="none" normalizeH="0" baseline="0" dirty="0" smtClean="0">
                        <a:ln>
                          <a:noFill/>
                        </a:ln>
                        <a:solidFill>
                          <a:schemeClr val="tx1"/>
                        </a:solidFill>
                        <a:effectLst/>
                        <a:latin typeface="Arial" charset="0"/>
                      </a:endParaRPr>
                    </a:p>
                  </a:txBody>
                  <a:tcPr marL="92630" marR="92630" marT="44950" marB="4495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34792">
                <a:tc>
                  <a:txBody>
                    <a:bodyPr/>
                    <a:lstStyle/>
                    <a:p>
                      <a:pPr marL="0" marR="0" lvl="0" indent="0" algn="ctr" defTabSz="1019175"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charset="0"/>
                        </a:rPr>
                        <a:t>1955</a:t>
                      </a:r>
                    </a:p>
                  </a:txBody>
                  <a:tcPr marL="92630" marR="92630" marT="44950" marB="4495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1019175"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dirty="0" smtClean="0">
                          <a:ln>
                            <a:noFill/>
                          </a:ln>
                          <a:solidFill>
                            <a:schemeClr val="tx1"/>
                          </a:solidFill>
                          <a:effectLst/>
                          <a:latin typeface="Arial" charset="0"/>
                        </a:rPr>
                        <a:t>90%</a:t>
                      </a:r>
                    </a:p>
                  </a:txBody>
                  <a:tcPr marL="92630" marR="92630" marT="44950" marB="4495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1019175"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charset="0"/>
                        </a:rPr>
                        <a:t>1985</a:t>
                      </a:r>
                    </a:p>
                  </a:txBody>
                  <a:tcPr marL="92630" marR="92630" marT="44950" marB="4495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1019175"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dirty="0" smtClean="0">
                          <a:ln>
                            <a:noFill/>
                          </a:ln>
                          <a:solidFill>
                            <a:schemeClr val="tx1"/>
                          </a:solidFill>
                          <a:effectLst/>
                          <a:latin typeface="Arial" charset="0"/>
                        </a:rPr>
                        <a:t>87.5%</a:t>
                      </a:r>
                    </a:p>
                  </a:txBody>
                  <a:tcPr marL="92630" marR="92630" marT="44950" marB="4495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1019175"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dirty="0" smtClean="0">
                          <a:ln>
                            <a:noFill/>
                          </a:ln>
                          <a:solidFill>
                            <a:schemeClr val="tx1"/>
                          </a:solidFill>
                          <a:effectLst/>
                          <a:latin typeface="Arial" charset="0"/>
                        </a:rPr>
                        <a:t>92%</a:t>
                      </a:r>
                    </a:p>
                  </a:txBody>
                  <a:tcPr marL="92630" marR="92630" marT="44950" marB="4495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65609">
                <a:tc>
                  <a:txBody>
                    <a:bodyPr/>
                    <a:lstStyle/>
                    <a:p>
                      <a:pPr marL="0" marR="0" lvl="0" indent="0" algn="ctr" defTabSz="1019175"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charset="0"/>
                        </a:rPr>
                        <a:t>1965</a:t>
                      </a:r>
                    </a:p>
                  </a:txBody>
                  <a:tcPr marL="92630" marR="92630" marT="44950" marB="4495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1019175"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dirty="0" smtClean="0">
                          <a:ln>
                            <a:noFill/>
                          </a:ln>
                          <a:solidFill>
                            <a:schemeClr val="tx1"/>
                          </a:solidFill>
                          <a:effectLst/>
                          <a:latin typeface="Arial" charset="0"/>
                        </a:rPr>
                        <a:t>88.5%</a:t>
                      </a:r>
                    </a:p>
                  </a:txBody>
                  <a:tcPr marL="92630" marR="92630" marT="44950" marB="4495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1019175"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charset="0"/>
                        </a:rPr>
                        <a:t>1995</a:t>
                      </a:r>
                    </a:p>
                  </a:txBody>
                  <a:tcPr marL="92630" marR="92630" marT="44950" marB="4495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1019175"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dirty="0" smtClean="0">
                          <a:ln>
                            <a:noFill/>
                          </a:ln>
                          <a:solidFill>
                            <a:schemeClr val="tx1"/>
                          </a:solidFill>
                          <a:effectLst/>
                          <a:latin typeface="Arial" charset="0"/>
                        </a:rPr>
                        <a:t>89%</a:t>
                      </a:r>
                    </a:p>
                  </a:txBody>
                  <a:tcPr marL="92630" marR="92630" marT="44950" marB="4495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1019175"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dirty="0" smtClean="0">
                          <a:ln>
                            <a:noFill/>
                          </a:ln>
                          <a:solidFill>
                            <a:schemeClr val="tx1"/>
                          </a:solidFill>
                          <a:effectLst/>
                          <a:latin typeface="Arial" charset="0"/>
                        </a:rPr>
                        <a:t>93%</a:t>
                      </a:r>
                    </a:p>
                  </a:txBody>
                  <a:tcPr marL="92630" marR="92630" marT="44950" marB="4495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64208">
                <a:tc>
                  <a:txBody>
                    <a:bodyPr/>
                    <a:lstStyle/>
                    <a:p>
                      <a:pPr marL="0" marR="0" lvl="0" indent="0" algn="ctr" defTabSz="1019175"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charset="0"/>
                        </a:rPr>
                        <a:t>1975</a:t>
                      </a:r>
                    </a:p>
                  </a:txBody>
                  <a:tcPr marL="92630" marR="92630" marT="44950" marB="4495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1019175"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dirty="0" smtClean="0">
                          <a:ln>
                            <a:noFill/>
                          </a:ln>
                          <a:solidFill>
                            <a:schemeClr val="tx1"/>
                          </a:solidFill>
                          <a:effectLst/>
                          <a:latin typeface="Arial" charset="0"/>
                        </a:rPr>
                        <a:t>87.5%</a:t>
                      </a:r>
                    </a:p>
                  </a:txBody>
                  <a:tcPr marL="92630" marR="92630" marT="44950" marB="4495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1019175"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charset="0"/>
                        </a:rPr>
                        <a:t>2000/2010</a:t>
                      </a:r>
                    </a:p>
                  </a:txBody>
                  <a:tcPr marL="92630" marR="92630" marT="44950" marB="4495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1019175"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dirty="0" smtClean="0">
                          <a:ln>
                            <a:noFill/>
                          </a:ln>
                          <a:solidFill>
                            <a:schemeClr val="tx1"/>
                          </a:solidFill>
                          <a:effectLst/>
                          <a:latin typeface="Arial" charset="0"/>
                        </a:rPr>
                        <a:t>91% </a:t>
                      </a:r>
                      <a:r>
                        <a:rPr kumimoji="0" lang="en-US" sz="1100" b="1" i="0" u="none" strike="noStrike" cap="none" normalizeH="0" baseline="0" dirty="0" smtClean="0">
                          <a:ln>
                            <a:noFill/>
                          </a:ln>
                          <a:solidFill>
                            <a:schemeClr val="tx1"/>
                          </a:solidFill>
                          <a:effectLst/>
                          <a:latin typeface="Arial" charset="0"/>
                        </a:rPr>
                        <a:t>Epact</a:t>
                      </a:r>
                    </a:p>
                  </a:txBody>
                  <a:tcPr marL="92630" marR="92630" marT="44950" marB="4495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1019175"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dirty="0" smtClean="0">
                          <a:ln>
                            <a:noFill/>
                          </a:ln>
                          <a:solidFill>
                            <a:schemeClr val="tx1"/>
                          </a:solidFill>
                          <a:effectLst/>
                          <a:latin typeface="Arial" charset="0"/>
                        </a:rPr>
                        <a:t>93%</a:t>
                      </a:r>
                    </a:p>
                  </a:txBody>
                  <a:tcPr marL="92630" marR="92630" marT="44950" marB="4495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35892" name="Rectangle 56"/>
          <p:cNvSpPr>
            <a:spLocks noChangeArrowheads="1"/>
          </p:cNvSpPr>
          <p:nvPr/>
        </p:nvSpPr>
        <p:spPr bwMode="auto">
          <a:xfrm>
            <a:off x="7410450" y="4956175"/>
            <a:ext cx="800197" cy="4616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9" tIns="45714" rIns="91429" bIns="45714">
            <a:spAutoFit/>
          </a:bodyPr>
          <a:lstStyle/>
          <a:p>
            <a:r>
              <a:rPr lang="en-US" dirty="0">
                <a:latin typeface="+mj-lt"/>
              </a:rPr>
              <a:t>kWh</a:t>
            </a:r>
          </a:p>
        </p:txBody>
      </p:sp>
      <p:sp>
        <p:nvSpPr>
          <p:cNvPr id="2" name="Rectangle 1"/>
          <p:cNvSpPr/>
          <p:nvPr/>
        </p:nvSpPr>
        <p:spPr>
          <a:xfrm>
            <a:off x="990600" y="1524000"/>
            <a:ext cx="8081962" cy="707886"/>
          </a:xfrm>
          <a:prstGeom prst="rect">
            <a:avLst/>
          </a:prstGeom>
        </p:spPr>
        <p:txBody>
          <a:bodyPr wrap="square">
            <a:spAutoFit/>
          </a:bodyPr>
          <a:lstStyle/>
          <a:p>
            <a:r>
              <a:rPr lang="en-US" sz="4000" dirty="0">
                <a:latin typeface="+mj-lt"/>
              </a:rPr>
              <a:t>20 </a:t>
            </a:r>
            <a:r>
              <a:rPr lang="en-US" dirty="0">
                <a:latin typeface="+mj-lt"/>
              </a:rPr>
              <a:t>HP</a:t>
            </a:r>
            <a:r>
              <a:rPr lang="en-US" sz="3600" dirty="0">
                <a:latin typeface="+mj-lt"/>
              </a:rPr>
              <a:t>, </a:t>
            </a:r>
            <a:r>
              <a:rPr lang="en-US" sz="4000" dirty="0">
                <a:latin typeface="+mj-lt"/>
              </a:rPr>
              <a:t>7200</a:t>
            </a:r>
            <a:r>
              <a:rPr lang="en-US" sz="3600" dirty="0">
                <a:latin typeface="+mj-lt"/>
              </a:rPr>
              <a:t> </a:t>
            </a:r>
            <a:r>
              <a:rPr lang="en-US" dirty="0">
                <a:latin typeface="+mj-lt"/>
              </a:rPr>
              <a:t>h</a:t>
            </a:r>
            <a:r>
              <a:rPr lang="en-US" dirty="0" smtClean="0">
                <a:latin typeface="+mj-lt"/>
              </a:rPr>
              <a:t>rs</a:t>
            </a:r>
            <a:r>
              <a:rPr lang="en-US" sz="3600" dirty="0">
                <a:latin typeface="+mj-lt"/>
              </a:rPr>
              <a:t>, </a:t>
            </a:r>
            <a:r>
              <a:rPr lang="en-US" sz="4000" dirty="0">
                <a:latin typeface="+mj-lt"/>
              </a:rPr>
              <a:t>$0.10 </a:t>
            </a:r>
            <a:r>
              <a:rPr lang="en-US" dirty="0">
                <a:latin typeface="+mj-lt"/>
              </a:rPr>
              <a:t>per kWh full load</a:t>
            </a:r>
          </a:p>
        </p:txBody>
      </p:sp>
    </p:spTree>
    <p:extLst>
      <p:ext uri="{BB962C8B-B14F-4D97-AF65-F5344CB8AC3E}">
        <p14:creationId xmlns:p14="http://schemas.microsoft.com/office/powerpoint/2010/main" val="798056988"/>
      </p:ext>
    </p:extLst>
  </p:cSld>
  <p:clrMapOvr>
    <a:masterClrMapping/>
  </p:clrMapOvr>
  <p:transition>
    <p:wipe dir="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a:xfrm>
            <a:off x="304800" y="0"/>
            <a:ext cx="6629400" cy="533400"/>
          </a:xfrm>
        </p:spPr>
        <p:txBody>
          <a:bodyPr lIns="82058" tIns="41029" rIns="82058" bIns="41029" anchor="t"/>
          <a:lstStyle/>
          <a:p>
            <a:r>
              <a:rPr lang="en-US" sz="4400" dirty="0">
                <a:solidFill>
                  <a:schemeClr val="tx1"/>
                </a:solidFill>
              </a:rPr>
              <a:t>Exercise </a:t>
            </a:r>
            <a:r>
              <a:rPr lang="en-US" sz="4400" dirty="0" smtClean="0">
                <a:solidFill>
                  <a:schemeClr val="tx1"/>
                </a:solidFill>
              </a:rPr>
              <a:t>1B: Calculation</a:t>
            </a:r>
            <a:endParaRPr lang="en-US" sz="4400" b="0" dirty="0" smtClean="0">
              <a:solidFill>
                <a:schemeClr val="tx1"/>
              </a:solidFill>
            </a:endParaRPr>
          </a:p>
        </p:txBody>
      </p:sp>
      <p:sp>
        <p:nvSpPr>
          <p:cNvPr id="37891" name="Text Box 5"/>
          <p:cNvSpPr txBox="1">
            <a:spLocks noChangeArrowheads="1"/>
          </p:cNvSpPr>
          <p:nvPr/>
        </p:nvSpPr>
        <p:spPr bwMode="auto">
          <a:xfrm>
            <a:off x="1009650" y="4970463"/>
            <a:ext cx="485775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9" tIns="45714" rIns="91429" bIns="45714">
            <a:spAutoFit/>
          </a:bodyP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r>
              <a:rPr lang="en-US" dirty="0">
                <a:latin typeface="Arial" charset="0"/>
              </a:rPr>
              <a:t>(            HP x 2400 hrs) x .746</a:t>
            </a:r>
          </a:p>
          <a:p>
            <a:pPr eaLnBrk="1" hangingPunct="1"/>
            <a:r>
              <a:rPr lang="en-US" dirty="0">
                <a:latin typeface="Arial" charset="0"/>
              </a:rPr>
              <a:t>               </a:t>
            </a:r>
            <a:endParaRPr lang="en-US" sz="1600" dirty="0">
              <a:latin typeface="Arial" charset="0"/>
            </a:endParaRPr>
          </a:p>
        </p:txBody>
      </p:sp>
      <p:sp>
        <p:nvSpPr>
          <p:cNvPr id="37892" name="Text Box 6"/>
          <p:cNvSpPr txBox="1">
            <a:spLocks noChangeArrowheads="1"/>
          </p:cNvSpPr>
          <p:nvPr/>
        </p:nvSpPr>
        <p:spPr bwMode="auto">
          <a:xfrm>
            <a:off x="5421313" y="5214938"/>
            <a:ext cx="3333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9" tIns="45714" rIns="91429" bIns="45714">
            <a:spAutoFit/>
          </a:bodyP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r>
              <a:rPr lang="en-US" sz="2000">
                <a:latin typeface="Arial" charset="0"/>
              </a:rPr>
              <a:t>=</a:t>
            </a:r>
          </a:p>
        </p:txBody>
      </p:sp>
      <p:sp>
        <p:nvSpPr>
          <p:cNvPr id="37893" name="Text Box 7"/>
          <p:cNvSpPr txBox="1">
            <a:spLocks noChangeArrowheads="1"/>
          </p:cNvSpPr>
          <p:nvPr/>
        </p:nvSpPr>
        <p:spPr bwMode="auto">
          <a:xfrm>
            <a:off x="4138613" y="6091238"/>
            <a:ext cx="4660228" cy="4616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9" tIns="45714" rIns="91429" bIns="45714">
            <a:spAutoFit/>
          </a:bodyP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r>
              <a:rPr lang="en-US" sz="2000" dirty="0">
                <a:latin typeface="Arial" charset="0"/>
              </a:rPr>
              <a:t> = </a:t>
            </a:r>
            <a:r>
              <a:rPr lang="en-US" sz="2000" dirty="0" smtClean="0">
                <a:latin typeface="Arial" charset="0"/>
              </a:rPr>
              <a:t>$                   </a:t>
            </a:r>
            <a:r>
              <a:rPr lang="en-US" dirty="0" smtClean="0">
                <a:latin typeface="Arial" charset="0"/>
              </a:rPr>
              <a:t>Est</a:t>
            </a:r>
            <a:r>
              <a:rPr lang="en-US" dirty="0">
                <a:latin typeface="Arial" charset="0"/>
              </a:rPr>
              <a:t>. Operating </a:t>
            </a:r>
            <a:r>
              <a:rPr lang="en-US" sz="2200" dirty="0">
                <a:latin typeface="Arial" charset="0"/>
              </a:rPr>
              <a:t>Cost</a:t>
            </a:r>
          </a:p>
        </p:txBody>
      </p:sp>
      <p:sp>
        <p:nvSpPr>
          <p:cNvPr id="37894" name="Text Box 8"/>
          <p:cNvSpPr txBox="1">
            <a:spLocks noChangeArrowheads="1"/>
          </p:cNvSpPr>
          <p:nvPr/>
        </p:nvSpPr>
        <p:spPr bwMode="auto">
          <a:xfrm>
            <a:off x="2641600" y="6102350"/>
            <a:ext cx="1678642" cy="4000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9" tIns="45714" rIns="91429" bIns="45714">
            <a:spAutoFit/>
          </a:bodyP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r>
              <a:rPr lang="en-US" sz="2000" dirty="0">
                <a:latin typeface="Arial" charset="0"/>
              </a:rPr>
              <a:t>kWh x $ </a:t>
            </a:r>
            <a:r>
              <a:rPr lang="en-US" sz="2000" dirty="0" smtClean="0">
                <a:latin typeface="Arial" charset="0"/>
              </a:rPr>
              <a:t>0.10</a:t>
            </a:r>
            <a:endParaRPr lang="en-US" sz="2000" dirty="0">
              <a:latin typeface="Arial" charset="0"/>
            </a:endParaRPr>
          </a:p>
        </p:txBody>
      </p:sp>
      <p:sp>
        <p:nvSpPr>
          <p:cNvPr id="37895" name="Line 9"/>
          <p:cNvSpPr>
            <a:spLocks noChangeShapeType="1"/>
          </p:cNvSpPr>
          <p:nvPr/>
        </p:nvSpPr>
        <p:spPr bwMode="auto">
          <a:xfrm>
            <a:off x="4787900" y="6416675"/>
            <a:ext cx="1155700" cy="0"/>
          </a:xfrm>
          <a:prstGeom prst="line">
            <a:avLst/>
          </a:prstGeom>
          <a:noFill/>
          <a:ln w="12700">
            <a:solidFill>
              <a:schemeClr val="tx2"/>
            </a:solidFill>
            <a:miter lim="800000"/>
            <a:headEnd/>
            <a:tailEnd/>
          </a:ln>
          <a:extLst>
            <a:ext uri="{909E8E84-426E-40DD-AFC4-6F175D3DCCD1}">
              <a14:hiddenFill xmlns:a14="http://schemas.microsoft.com/office/drawing/2010/main">
                <a:noFill/>
              </a14:hiddenFill>
            </a:ext>
          </a:extLst>
        </p:spPr>
        <p:txBody>
          <a:bodyPr wrap="none" lIns="82058" tIns="41029" rIns="82058" bIns="41029"/>
          <a:lstStyle/>
          <a:p>
            <a:endParaRPr lang="en-US"/>
          </a:p>
        </p:txBody>
      </p:sp>
      <p:sp>
        <p:nvSpPr>
          <p:cNvPr id="37896" name="Line 10"/>
          <p:cNvSpPr>
            <a:spLocks noChangeShapeType="1"/>
          </p:cNvSpPr>
          <p:nvPr/>
        </p:nvSpPr>
        <p:spPr bwMode="auto">
          <a:xfrm>
            <a:off x="1085850" y="5427663"/>
            <a:ext cx="4267200" cy="0"/>
          </a:xfrm>
          <a:prstGeom prst="line">
            <a:avLst/>
          </a:prstGeom>
          <a:noFill/>
          <a:ln w="28575">
            <a:solidFill>
              <a:schemeClr val="tx2"/>
            </a:solidFill>
            <a:miter lim="800000"/>
            <a:headEnd/>
            <a:tailEnd/>
          </a:ln>
          <a:extLst>
            <a:ext uri="{909E8E84-426E-40DD-AFC4-6F175D3DCCD1}">
              <a14:hiddenFill xmlns:a14="http://schemas.microsoft.com/office/drawing/2010/main">
                <a:noFill/>
              </a14:hiddenFill>
            </a:ext>
          </a:extLst>
        </p:spPr>
        <p:txBody>
          <a:bodyPr wrap="none" lIns="82058" tIns="41029" rIns="82058" bIns="41029"/>
          <a:lstStyle/>
          <a:p>
            <a:endParaRPr lang="en-US"/>
          </a:p>
        </p:txBody>
      </p:sp>
      <p:sp>
        <p:nvSpPr>
          <p:cNvPr id="37897" name="Line 11"/>
          <p:cNvSpPr>
            <a:spLocks noChangeShapeType="1"/>
          </p:cNvSpPr>
          <p:nvPr/>
        </p:nvSpPr>
        <p:spPr bwMode="auto">
          <a:xfrm>
            <a:off x="1693863" y="5808663"/>
            <a:ext cx="1143000" cy="0"/>
          </a:xfrm>
          <a:prstGeom prst="line">
            <a:avLst/>
          </a:prstGeom>
          <a:noFill/>
          <a:ln w="12700">
            <a:solidFill>
              <a:schemeClr val="tx2"/>
            </a:solidFill>
            <a:miter lim="800000"/>
            <a:headEnd/>
            <a:tailEnd/>
          </a:ln>
          <a:extLst>
            <a:ext uri="{909E8E84-426E-40DD-AFC4-6F175D3DCCD1}">
              <a14:hiddenFill xmlns:a14="http://schemas.microsoft.com/office/drawing/2010/main">
                <a:noFill/>
              </a14:hiddenFill>
            </a:ext>
          </a:extLst>
        </p:spPr>
        <p:txBody>
          <a:bodyPr wrap="none" lIns="82058" tIns="41029" rIns="82058" bIns="41029"/>
          <a:lstStyle/>
          <a:p>
            <a:endParaRPr lang="en-US"/>
          </a:p>
        </p:txBody>
      </p:sp>
      <p:sp>
        <p:nvSpPr>
          <p:cNvPr id="37898" name="Line 12"/>
          <p:cNvSpPr>
            <a:spLocks noChangeShapeType="1"/>
          </p:cNvSpPr>
          <p:nvPr/>
        </p:nvSpPr>
        <p:spPr bwMode="auto">
          <a:xfrm>
            <a:off x="1236663" y="5351463"/>
            <a:ext cx="838200" cy="0"/>
          </a:xfrm>
          <a:prstGeom prst="line">
            <a:avLst/>
          </a:prstGeom>
          <a:noFill/>
          <a:ln w="12700">
            <a:solidFill>
              <a:schemeClr val="tx2"/>
            </a:solidFill>
            <a:miter lim="800000"/>
            <a:headEnd/>
            <a:tailEnd/>
          </a:ln>
          <a:extLst>
            <a:ext uri="{909E8E84-426E-40DD-AFC4-6F175D3DCCD1}">
              <a14:hiddenFill xmlns:a14="http://schemas.microsoft.com/office/drawing/2010/main">
                <a:noFill/>
              </a14:hiddenFill>
            </a:ext>
          </a:extLst>
        </p:spPr>
        <p:txBody>
          <a:bodyPr wrap="none" lIns="82058" tIns="41029" rIns="82058" bIns="41029"/>
          <a:lstStyle/>
          <a:p>
            <a:endParaRPr lang="en-US"/>
          </a:p>
        </p:txBody>
      </p:sp>
      <p:sp>
        <p:nvSpPr>
          <p:cNvPr id="37899" name="Line 13"/>
          <p:cNvSpPr>
            <a:spLocks noChangeShapeType="1"/>
          </p:cNvSpPr>
          <p:nvPr/>
        </p:nvSpPr>
        <p:spPr bwMode="auto">
          <a:xfrm>
            <a:off x="5891213" y="5430838"/>
            <a:ext cx="1536700" cy="0"/>
          </a:xfrm>
          <a:prstGeom prst="line">
            <a:avLst/>
          </a:prstGeom>
          <a:noFill/>
          <a:ln w="12700">
            <a:solidFill>
              <a:schemeClr val="tx2"/>
            </a:solidFill>
            <a:miter lim="800000"/>
            <a:headEnd/>
            <a:tailEnd/>
          </a:ln>
          <a:extLst>
            <a:ext uri="{909E8E84-426E-40DD-AFC4-6F175D3DCCD1}">
              <a14:hiddenFill xmlns:a14="http://schemas.microsoft.com/office/drawing/2010/main">
                <a:noFill/>
              </a14:hiddenFill>
            </a:ext>
          </a:extLst>
        </p:spPr>
        <p:txBody>
          <a:bodyPr wrap="none" lIns="82058" tIns="41029" rIns="82058" bIns="41029"/>
          <a:lstStyle/>
          <a:p>
            <a:endParaRPr lang="en-US"/>
          </a:p>
        </p:txBody>
      </p:sp>
      <p:sp>
        <p:nvSpPr>
          <p:cNvPr id="37900" name="Text Box 14"/>
          <p:cNvSpPr txBox="1">
            <a:spLocks noChangeArrowheads="1"/>
          </p:cNvSpPr>
          <p:nvPr/>
        </p:nvSpPr>
        <p:spPr bwMode="auto">
          <a:xfrm>
            <a:off x="2914650" y="5427663"/>
            <a:ext cx="243205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9" tIns="45714" rIns="91429" bIns="45714">
            <a:spAutoFit/>
          </a:bodyP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r>
              <a:rPr lang="en-US" dirty="0">
                <a:latin typeface="Tahoma" pitchFamily="34" charset="0"/>
              </a:rPr>
              <a:t>Efficiency </a:t>
            </a:r>
            <a:r>
              <a:rPr lang="en-US" sz="1600" dirty="0">
                <a:latin typeface="Tahoma" pitchFamily="34" charset="0"/>
              </a:rPr>
              <a:t>(Decimal)</a:t>
            </a:r>
          </a:p>
        </p:txBody>
      </p:sp>
      <p:sp>
        <p:nvSpPr>
          <p:cNvPr id="37901" name="Line 15"/>
          <p:cNvSpPr>
            <a:spLocks noChangeShapeType="1"/>
          </p:cNvSpPr>
          <p:nvPr/>
        </p:nvSpPr>
        <p:spPr bwMode="auto">
          <a:xfrm>
            <a:off x="609600" y="6416675"/>
            <a:ext cx="2073275" cy="0"/>
          </a:xfrm>
          <a:prstGeom prst="line">
            <a:avLst/>
          </a:prstGeom>
          <a:noFill/>
          <a:ln w="12700">
            <a:solidFill>
              <a:schemeClr val="tx2"/>
            </a:solidFill>
            <a:miter lim="800000"/>
            <a:headEnd/>
            <a:tailEnd/>
          </a:ln>
          <a:extLst>
            <a:ext uri="{909E8E84-426E-40DD-AFC4-6F175D3DCCD1}">
              <a14:hiddenFill xmlns:a14="http://schemas.microsoft.com/office/drawing/2010/main">
                <a:noFill/>
              </a14:hiddenFill>
            </a:ext>
          </a:extLst>
        </p:spPr>
        <p:txBody>
          <a:bodyPr wrap="none" lIns="82058" tIns="41029" rIns="82058" bIns="41029"/>
          <a:lstStyle/>
          <a:p>
            <a:endParaRPr lang="en-US"/>
          </a:p>
        </p:txBody>
      </p:sp>
      <p:graphicFrame>
        <p:nvGraphicFramePr>
          <p:cNvPr id="218177" name="Group 65"/>
          <p:cNvGraphicFramePr>
            <a:graphicFrameLocks noGrp="1"/>
          </p:cNvGraphicFramePr>
          <p:nvPr>
            <p:extLst>
              <p:ext uri="{D42A27DB-BD31-4B8C-83A1-F6EECF244321}">
                <p14:modId xmlns:p14="http://schemas.microsoft.com/office/powerpoint/2010/main" val="2916909723"/>
              </p:ext>
            </p:extLst>
          </p:nvPr>
        </p:nvGraphicFramePr>
        <p:xfrm>
          <a:off x="1143000" y="2463800"/>
          <a:ext cx="6707189" cy="2254251"/>
        </p:xfrm>
        <a:graphic>
          <a:graphicData uri="http://schemas.openxmlformats.org/drawingml/2006/table">
            <a:tbl>
              <a:tblPr/>
              <a:tblGrid>
                <a:gridCol w="1296117"/>
                <a:gridCol w="1219619"/>
                <a:gridCol w="1294675"/>
                <a:gridCol w="1600661"/>
                <a:gridCol w="1296117"/>
              </a:tblGrid>
              <a:tr h="855890">
                <a:tc>
                  <a:txBody>
                    <a:bodyPr/>
                    <a:lstStyle/>
                    <a:p>
                      <a:pPr marL="0" marR="0" lvl="0" indent="0" algn="ctr" defTabSz="1019175"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dirty="0" smtClean="0">
                          <a:ln>
                            <a:noFill/>
                          </a:ln>
                          <a:solidFill>
                            <a:schemeClr val="tx1"/>
                          </a:solidFill>
                          <a:effectLst/>
                          <a:latin typeface="Arial" charset="0"/>
                        </a:rPr>
                        <a:t>Year</a:t>
                      </a:r>
                    </a:p>
                  </a:txBody>
                  <a:tcPr marL="92630" marR="92630" marT="44950" marB="4495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DDDDD"/>
                    </a:solidFill>
                  </a:tcPr>
                </a:tc>
                <a:tc>
                  <a:txBody>
                    <a:bodyPr/>
                    <a:lstStyle/>
                    <a:p>
                      <a:pPr marL="0" marR="0" lvl="0" indent="0" algn="ctr" defTabSz="1019175"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dirty="0" smtClean="0">
                          <a:ln>
                            <a:noFill/>
                          </a:ln>
                          <a:solidFill>
                            <a:schemeClr val="tx1"/>
                          </a:solidFill>
                          <a:effectLst/>
                          <a:latin typeface="Arial" charset="0"/>
                        </a:rPr>
                        <a:t>Standard</a:t>
                      </a:r>
                    </a:p>
                    <a:p>
                      <a:pPr marL="0" marR="0" lvl="0" indent="0" algn="ctr" defTabSz="1019175"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dirty="0" smtClean="0">
                          <a:ln>
                            <a:noFill/>
                          </a:ln>
                          <a:solidFill>
                            <a:schemeClr val="tx1"/>
                          </a:solidFill>
                          <a:effectLst/>
                          <a:latin typeface="Arial" charset="0"/>
                        </a:rPr>
                        <a:t>Efficiency</a:t>
                      </a:r>
                    </a:p>
                  </a:txBody>
                  <a:tcPr marL="92630" marR="92630" marT="44950" marB="4495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DDDDD"/>
                    </a:solidFill>
                  </a:tcPr>
                </a:tc>
                <a:tc>
                  <a:txBody>
                    <a:bodyPr/>
                    <a:lstStyle/>
                    <a:p>
                      <a:pPr marL="0" marR="0" lvl="0" indent="0" algn="ctr" defTabSz="1019175"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dirty="0" smtClean="0">
                          <a:ln>
                            <a:noFill/>
                          </a:ln>
                          <a:solidFill>
                            <a:schemeClr val="tx1"/>
                          </a:solidFill>
                          <a:effectLst/>
                          <a:latin typeface="Arial" charset="0"/>
                        </a:rPr>
                        <a:t>Year</a:t>
                      </a:r>
                    </a:p>
                  </a:txBody>
                  <a:tcPr marL="92630" marR="92630" marT="44950" marB="4495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DDDDD"/>
                    </a:solidFill>
                  </a:tcPr>
                </a:tc>
                <a:tc>
                  <a:txBody>
                    <a:bodyPr/>
                    <a:lstStyle/>
                    <a:p>
                      <a:pPr marL="0" marR="0" lvl="0" indent="0" algn="ctr" defTabSz="1019175"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dirty="0" smtClean="0">
                          <a:ln>
                            <a:noFill/>
                          </a:ln>
                          <a:solidFill>
                            <a:schemeClr val="tx1"/>
                          </a:solidFill>
                          <a:effectLst/>
                          <a:latin typeface="Arial" charset="0"/>
                        </a:rPr>
                        <a:t>Standard</a:t>
                      </a:r>
                    </a:p>
                    <a:p>
                      <a:pPr marL="0" marR="0" lvl="0" indent="0" algn="ctr" defTabSz="1019175"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dirty="0" smtClean="0">
                          <a:ln>
                            <a:noFill/>
                          </a:ln>
                          <a:solidFill>
                            <a:schemeClr val="tx1"/>
                          </a:solidFill>
                          <a:effectLst/>
                          <a:latin typeface="Arial" charset="0"/>
                        </a:rPr>
                        <a:t>Efficiency</a:t>
                      </a:r>
                    </a:p>
                  </a:txBody>
                  <a:tcPr marL="92630" marR="92630" marT="44950" marB="4495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DDDDD"/>
                    </a:solidFill>
                  </a:tcPr>
                </a:tc>
                <a:tc>
                  <a:txBody>
                    <a:bodyPr/>
                    <a:lstStyle/>
                    <a:p>
                      <a:pPr marL="0" marR="0" lvl="0" indent="0" algn="ctr" defTabSz="1019175"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dirty="0" smtClean="0">
                          <a:ln>
                            <a:noFill/>
                          </a:ln>
                          <a:solidFill>
                            <a:schemeClr val="tx1"/>
                          </a:solidFill>
                          <a:effectLst/>
                          <a:latin typeface="Arial" charset="0"/>
                        </a:rPr>
                        <a:t>Premium</a:t>
                      </a:r>
                    </a:p>
                    <a:p>
                      <a:pPr marL="0" marR="0" lvl="0" indent="0" algn="ctr" defTabSz="1019175"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dirty="0" smtClean="0">
                          <a:ln>
                            <a:noFill/>
                          </a:ln>
                          <a:solidFill>
                            <a:schemeClr val="tx1"/>
                          </a:solidFill>
                          <a:effectLst/>
                          <a:latin typeface="Arial" charset="0"/>
                        </a:rPr>
                        <a:t>Efficiency</a:t>
                      </a:r>
                    </a:p>
                  </a:txBody>
                  <a:tcPr marL="92630" marR="92630" marT="44950" marB="4495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DDDDD"/>
                    </a:solidFill>
                  </a:tcPr>
                </a:tc>
              </a:tr>
              <a:tr h="333752">
                <a:tc>
                  <a:txBody>
                    <a:bodyPr/>
                    <a:lstStyle/>
                    <a:p>
                      <a:pPr marL="0" marR="0" lvl="0" indent="0" algn="ctr" defTabSz="1019175"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charset="0"/>
                        </a:rPr>
                        <a:t>1945</a:t>
                      </a:r>
                    </a:p>
                  </a:txBody>
                  <a:tcPr marL="92630" marR="92630" marT="44950" marB="4495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1019175"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dirty="0" smtClean="0">
                          <a:ln>
                            <a:noFill/>
                          </a:ln>
                          <a:solidFill>
                            <a:schemeClr val="tx1"/>
                          </a:solidFill>
                          <a:effectLst/>
                          <a:latin typeface="Arial" charset="0"/>
                        </a:rPr>
                        <a:t>88%</a:t>
                      </a:r>
                    </a:p>
                  </a:txBody>
                  <a:tcPr marL="92630" marR="92630" marT="44950" marB="4495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1019175" rtl="0" eaLnBrk="1" fontAlgn="base" latinLnBrk="0" hangingPunct="1">
                        <a:lnSpc>
                          <a:spcPct val="100000"/>
                        </a:lnSpc>
                        <a:spcBef>
                          <a:spcPct val="20000"/>
                        </a:spcBef>
                        <a:spcAft>
                          <a:spcPct val="0"/>
                        </a:spcAft>
                        <a:buClrTx/>
                        <a:buSzTx/>
                        <a:buFontTx/>
                        <a:buNone/>
                        <a:tabLst/>
                      </a:pPr>
                      <a:endParaRPr kumimoji="0" lang="en-US" sz="1600" b="0" i="0" u="none" strike="noStrike" cap="none" normalizeH="0" baseline="0" dirty="0" smtClean="0">
                        <a:ln>
                          <a:noFill/>
                        </a:ln>
                        <a:solidFill>
                          <a:schemeClr val="tx1"/>
                        </a:solidFill>
                        <a:effectLst/>
                        <a:latin typeface="Arial" charset="0"/>
                      </a:endParaRPr>
                    </a:p>
                  </a:txBody>
                  <a:tcPr marL="92630" marR="92630" marT="44950" marB="4495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1019175" rtl="0" eaLnBrk="1" fontAlgn="base" latinLnBrk="0" hangingPunct="1">
                        <a:lnSpc>
                          <a:spcPct val="100000"/>
                        </a:lnSpc>
                        <a:spcBef>
                          <a:spcPct val="20000"/>
                        </a:spcBef>
                        <a:spcAft>
                          <a:spcPct val="0"/>
                        </a:spcAft>
                        <a:buClrTx/>
                        <a:buSzTx/>
                        <a:buFontTx/>
                        <a:buNone/>
                        <a:tabLst/>
                      </a:pPr>
                      <a:endParaRPr kumimoji="0" lang="en-US" sz="1600" b="0" i="0" u="none" strike="noStrike" cap="none" normalizeH="0" baseline="0" dirty="0" smtClean="0">
                        <a:ln>
                          <a:noFill/>
                        </a:ln>
                        <a:solidFill>
                          <a:schemeClr val="tx1"/>
                        </a:solidFill>
                        <a:effectLst/>
                        <a:latin typeface="Arial" charset="0"/>
                      </a:endParaRPr>
                    </a:p>
                  </a:txBody>
                  <a:tcPr marL="92630" marR="92630" marT="44950" marB="4495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1019175" rtl="0" eaLnBrk="1" fontAlgn="base" latinLnBrk="0" hangingPunct="1">
                        <a:lnSpc>
                          <a:spcPct val="100000"/>
                        </a:lnSpc>
                        <a:spcBef>
                          <a:spcPct val="20000"/>
                        </a:spcBef>
                        <a:spcAft>
                          <a:spcPct val="0"/>
                        </a:spcAft>
                        <a:buClrTx/>
                        <a:buSzTx/>
                        <a:buFontTx/>
                        <a:buNone/>
                        <a:tabLst/>
                      </a:pPr>
                      <a:endParaRPr kumimoji="0" lang="en-US" sz="1600" b="0" i="0" u="none" strike="noStrike" cap="none" normalizeH="0" baseline="0" dirty="0" smtClean="0">
                        <a:ln>
                          <a:noFill/>
                        </a:ln>
                        <a:solidFill>
                          <a:schemeClr val="tx1"/>
                        </a:solidFill>
                        <a:effectLst/>
                        <a:latin typeface="Arial" charset="0"/>
                      </a:endParaRPr>
                    </a:p>
                  </a:txBody>
                  <a:tcPr marL="92630" marR="92630" marT="44950" marB="4495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34792">
                <a:tc>
                  <a:txBody>
                    <a:bodyPr/>
                    <a:lstStyle/>
                    <a:p>
                      <a:pPr marL="0" marR="0" lvl="0" indent="0" algn="ctr" defTabSz="1019175"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charset="0"/>
                        </a:rPr>
                        <a:t>1955</a:t>
                      </a:r>
                    </a:p>
                  </a:txBody>
                  <a:tcPr marL="92630" marR="92630" marT="44950" marB="4495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1019175"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dirty="0" smtClean="0">
                          <a:ln>
                            <a:noFill/>
                          </a:ln>
                          <a:solidFill>
                            <a:schemeClr val="tx1"/>
                          </a:solidFill>
                          <a:effectLst/>
                          <a:latin typeface="Arial" charset="0"/>
                        </a:rPr>
                        <a:t>90%</a:t>
                      </a:r>
                    </a:p>
                  </a:txBody>
                  <a:tcPr marL="92630" marR="92630" marT="44950" marB="4495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1019175"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charset="0"/>
                        </a:rPr>
                        <a:t>1985</a:t>
                      </a:r>
                    </a:p>
                  </a:txBody>
                  <a:tcPr marL="92630" marR="92630" marT="44950" marB="4495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1019175"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dirty="0" smtClean="0">
                          <a:ln>
                            <a:noFill/>
                          </a:ln>
                          <a:solidFill>
                            <a:schemeClr val="tx1"/>
                          </a:solidFill>
                          <a:effectLst/>
                          <a:latin typeface="Arial" charset="0"/>
                        </a:rPr>
                        <a:t>87.5%</a:t>
                      </a:r>
                    </a:p>
                  </a:txBody>
                  <a:tcPr marL="92630" marR="92630" marT="44950" marB="4495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1019175"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dirty="0" smtClean="0">
                          <a:ln>
                            <a:noFill/>
                          </a:ln>
                          <a:solidFill>
                            <a:schemeClr val="tx1"/>
                          </a:solidFill>
                          <a:effectLst/>
                          <a:latin typeface="Arial" charset="0"/>
                        </a:rPr>
                        <a:t>92%</a:t>
                      </a:r>
                    </a:p>
                  </a:txBody>
                  <a:tcPr marL="92630" marR="92630" marT="44950" marB="4495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65609">
                <a:tc>
                  <a:txBody>
                    <a:bodyPr/>
                    <a:lstStyle/>
                    <a:p>
                      <a:pPr marL="0" marR="0" lvl="0" indent="0" algn="ctr" defTabSz="1019175"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charset="0"/>
                        </a:rPr>
                        <a:t>1965</a:t>
                      </a:r>
                    </a:p>
                  </a:txBody>
                  <a:tcPr marL="92630" marR="92630" marT="44950" marB="4495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1019175"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dirty="0" smtClean="0">
                          <a:ln>
                            <a:noFill/>
                          </a:ln>
                          <a:solidFill>
                            <a:schemeClr val="tx1"/>
                          </a:solidFill>
                          <a:effectLst/>
                          <a:latin typeface="Arial" charset="0"/>
                        </a:rPr>
                        <a:t>88.5%</a:t>
                      </a:r>
                    </a:p>
                  </a:txBody>
                  <a:tcPr marL="92630" marR="92630" marT="44950" marB="4495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1019175"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charset="0"/>
                        </a:rPr>
                        <a:t>1995</a:t>
                      </a:r>
                    </a:p>
                  </a:txBody>
                  <a:tcPr marL="92630" marR="92630" marT="44950" marB="4495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1019175"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dirty="0" smtClean="0">
                          <a:ln>
                            <a:noFill/>
                          </a:ln>
                          <a:solidFill>
                            <a:schemeClr val="tx1"/>
                          </a:solidFill>
                          <a:effectLst/>
                          <a:latin typeface="Arial" charset="0"/>
                        </a:rPr>
                        <a:t>89%</a:t>
                      </a:r>
                    </a:p>
                  </a:txBody>
                  <a:tcPr marL="92630" marR="92630" marT="44950" marB="4495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1019175"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dirty="0" smtClean="0">
                          <a:ln>
                            <a:noFill/>
                          </a:ln>
                          <a:solidFill>
                            <a:schemeClr val="tx1"/>
                          </a:solidFill>
                          <a:effectLst/>
                          <a:latin typeface="Arial" charset="0"/>
                        </a:rPr>
                        <a:t>93%</a:t>
                      </a:r>
                    </a:p>
                  </a:txBody>
                  <a:tcPr marL="92630" marR="92630" marT="44950" marB="4495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64208">
                <a:tc>
                  <a:txBody>
                    <a:bodyPr/>
                    <a:lstStyle/>
                    <a:p>
                      <a:pPr marL="0" marR="0" lvl="0" indent="0" algn="ctr" defTabSz="1019175"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charset="0"/>
                        </a:rPr>
                        <a:t>1975</a:t>
                      </a:r>
                    </a:p>
                  </a:txBody>
                  <a:tcPr marL="92630" marR="92630" marT="44950" marB="4495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1019175"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dirty="0" smtClean="0">
                          <a:ln>
                            <a:noFill/>
                          </a:ln>
                          <a:solidFill>
                            <a:schemeClr val="tx1"/>
                          </a:solidFill>
                          <a:effectLst/>
                          <a:latin typeface="Arial" charset="0"/>
                        </a:rPr>
                        <a:t>87.5%</a:t>
                      </a:r>
                    </a:p>
                  </a:txBody>
                  <a:tcPr marL="92630" marR="92630" marT="44950" marB="4495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1019175"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charset="0"/>
                        </a:rPr>
                        <a:t>2000/2010</a:t>
                      </a:r>
                    </a:p>
                  </a:txBody>
                  <a:tcPr marL="92630" marR="92630" marT="44950" marB="4495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1019175"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dirty="0" smtClean="0">
                          <a:ln>
                            <a:noFill/>
                          </a:ln>
                          <a:solidFill>
                            <a:schemeClr val="tx1"/>
                          </a:solidFill>
                          <a:effectLst/>
                          <a:latin typeface="Arial" charset="0"/>
                        </a:rPr>
                        <a:t>91% </a:t>
                      </a:r>
                      <a:r>
                        <a:rPr kumimoji="0" lang="en-US" sz="1100" b="1" i="0" u="none" strike="noStrike" cap="none" normalizeH="0" baseline="0" dirty="0" smtClean="0">
                          <a:ln>
                            <a:noFill/>
                          </a:ln>
                          <a:solidFill>
                            <a:schemeClr val="tx1"/>
                          </a:solidFill>
                          <a:effectLst/>
                          <a:latin typeface="Arial" charset="0"/>
                        </a:rPr>
                        <a:t>Epact</a:t>
                      </a:r>
                    </a:p>
                  </a:txBody>
                  <a:tcPr marL="92630" marR="92630" marT="44950" marB="4495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1019175"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dirty="0" smtClean="0">
                          <a:ln>
                            <a:noFill/>
                          </a:ln>
                          <a:solidFill>
                            <a:schemeClr val="tx1"/>
                          </a:solidFill>
                          <a:effectLst/>
                          <a:latin typeface="Arial" charset="0"/>
                        </a:rPr>
                        <a:t>93%</a:t>
                      </a:r>
                    </a:p>
                  </a:txBody>
                  <a:tcPr marL="92630" marR="92630" marT="44950" marB="4495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37940" name="Rectangle 56"/>
          <p:cNvSpPr>
            <a:spLocks noChangeArrowheads="1"/>
          </p:cNvSpPr>
          <p:nvPr/>
        </p:nvSpPr>
        <p:spPr bwMode="auto">
          <a:xfrm>
            <a:off x="7427913" y="5153025"/>
            <a:ext cx="800197" cy="4616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9" tIns="45714" rIns="91429" bIns="45714">
            <a:spAutoFit/>
          </a:bodyPr>
          <a:lstStyle/>
          <a:p>
            <a:r>
              <a:rPr lang="en-US" dirty="0">
                <a:latin typeface="+mj-lt"/>
              </a:rPr>
              <a:t>kWh</a:t>
            </a:r>
          </a:p>
        </p:txBody>
      </p:sp>
      <p:sp>
        <p:nvSpPr>
          <p:cNvPr id="2" name="Rectangle 1"/>
          <p:cNvSpPr/>
          <p:nvPr/>
        </p:nvSpPr>
        <p:spPr>
          <a:xfrm>
            <a:off x="914400" y="1447800"/>
            <a:ext cx="8081962" cy="707886"/>
          </a:xfrm>
          <a:prstGeom prst="rect">
            <a:avLst/>
          </a:prstGeom>
        </p:spPr>
        <p:txBody>
          <a:bodyPr wrap="square">
            <a:spAutoFit/>
          </a:bodyPr>
          <a:lstStyle/>
          <a:p>
            <a:r>
              <a:rPr lang="en-US" sz="4000" dirty="0">
                <a:latin typeface="+mj-lt"/>
              </a:rPr>
              <a:t>20 </a:t>
            </a:r>
            <a:r>
              <a:rPr lang="en-US" dirty="0">
                <a:latin typeface="+mj-lt"/>
              </a:rPr>
              <a:t>HP</a:t>
            </a:r>
            <a:r>
              <a:rPr lang="en-US" sz="3600" dirty="0">
                <a:latin typeface="+mj-lt"/>
              </a:rPr>
              <a:t>, </a:t>
            </a:r>
            <a:r>
              <a:rPr lang="en-US" sz="4000" dirty="0">
                <a:latin typeface="+mj-lt"/>
              </a:rPr>
              <a:t>2400</a:t>
            </a:r>
            <a:r>
              <a:rPr lang="en-US" sz="3600" dirty="0">
                <a:latin typeface="+mj-lt"/>
              </a:rPr>
              <a:t> </a:t>
            </a:r>
            <a:r>
              <a:rPr lang="en-US" dirty="0">
                <a:latin typeface="+mj-lt"/>
              </a:rPr>
              <a:t>h</a:t>
            </a:r>
            <a:r>
              <a:rPr lang="en-US" dirty="0" smtClean="0">
                <a:latin typeface="+mj-lt"/>
              </a:rPr>
              <a:t>rs</a:t>
            </a:r>
            <a:r>
              <a:rPr lang="en-US" sz="3600" dirty="0">
                <a:latin typeface="+mj-lt"/>
              </a:rPr>
              <a:t>,</a:t>
            </a:r>
            <a:r>
              <a:rPr lang="en-US" sz="4000" dirty="0">
                <a:latin typeface="+mj-lt"/>
              </a:rPr>
              <a:t> </a:t>
            </a:r>
            <a:r>
              <a:rPr lang="en-US" sz="3600" dirty="0">
                <a:latin typeface="+mj-lt"/>
              </a:rPr>
              <a:t>$0.10 </a:t>
            </a:r>
            <a:r>
              <a:rPr lang="en-US" dirty="0">
                <a:latin typeface="+mj-lt"/>
              </a:rPr>
              <a:t>per kWh full load</a:t>
            </a:r>
          </a:p>
        </p:txBody>
      </p:sp>
    </p:spTree>
    <p:extLst>
      <p:ext uri="{BB962C8B-B14F-4D97-AF65-F5344CB8AC3E}">
        <p14:creationId xmlns:p14="http://schemas.microsoft.com/office/powerpoint/2010/main" val="741532668"/>
      </p:ext>
    </p:extLst>
  </p:cSld>
  <p:clrMapOvr>
    <a:masterClrMapping/>
  </p:clrMapOvr>
  <p:transition>
    <p:wipe dir="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1"/>
          <p:cNvSpPr>
            <a:spLocks noGrp="1"/>
          </p:cNvSpPr>
          <p:nvPr>
            <p:ph type="title"/>
          </p:nvPr>
        </p:nvSpPr>
        <p:spPr>
          <a:xfrm>
            <a:off x="304800" y="381000"/>
            <a:ext cx="6629400" cy="704850"/>
          </a:xfrm>
        </p:spPr>
        <p:txBody>
          <a:bodyPr anchor="t"/>
          <a:lstStyle/>
          <a:p>
            <a:r>
              <a:rPr lang="en-US" sz="4200" dirty="0" smtClean="0">
                <a:solidFill>
                  <a:schemeClr val="tx1"/>
                </a:solidFill>
              </a:rPr>
              <a:t>Operation Costs Review</a:t>
            </a:r>
          </a:p>
        </p:txBody>
      </p:sp>
      <p:sp>
        <p:nvSpPr>
          <p:cNvPr id="39939" name="Content Placeholder 2"/>
          <p:cNvSpPr>
            <a:spLocks noGrp="1"/>
          </p:cNvSpPr>
          <p:nvPr>
            <p:ph idx="1"/>
          </p:nvPr>
        </p:nvSpPr>
        <p:spPr>
          <a:xfrm>
            <a:off x="609600" y="2133600"/>
            <a:ext cx="7924800" cy="3657600"/>
          </a:xfrm>
        </p:spPr>
        <p:txBody>
          <a:bodyPr/>
          <a:lstStyle/>
          <a:p>
            <a:pPr>
              <a:buFont typeface="Arial" pitchFamily="34" charset="0"/>
              <a:buChar char="•"/>
            </a:pPr>
            <a:r>
              <a:rPr lang="en-US" sz="2800" b="1" dirty="0" smtClean="0"/>
              <a:t>Horsepower, hours, price per kWh, efficiency, and load make a big difference in system costs.</a:t>
            </a:r>
          </a:p>
          <a:p>
            <a:pPr>
              <a:buFont typeface="Arial" pitchFamily="34" charset="0"/>
              <a:buChar char="•"/>
            </a:pPr>
            <a:endParaRPr lang="en-US" sz="2800" b="1" dirty="0" smtClean="0"/>
          </a:p>
          <a:p>
            <a:pPr>
              <a:buFont typeface="Arial" pitchFamily="34" charset="0"/>
              <a:buChar char="•"/>
            </a:pPr>
            <a:r>
              <a:rPr lang="en-US" sz="2800" b="1" dirty="0" smtClean="0"/>
              <a:t>It’s easy to use a simple lifecycle cost analysis when making driven system component repair/replace decisions.</a:t>
            </a:r>
          </a:p>
        </p:txBody>
      </p:sp>
    </p:spTree>
    <p:extLst>
      <p:ext uri="{BB962C8B-B14F-4D97-AF65-F5344CB8AC3E}">
        <p14:creationId xmlns:p14="http://schemas.microsoft.com/office/powerpoint/2010/main" val="1317370513"/>
      </p:ext>
    </p:extLst>
  </p:cSld>
  <p:clrMapOvr>
    <a:masterClrMapping/>
  </p:clrMapOvr>
  <p:transition>
    <p:wipe dir="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ChangeArrowheads="1"/>
          </p:cNvSpPr>
          <p:nvPr/>
        </p:nvSpPr>
        <p:spPr bwMode="auto">
          <a:xfrm>
            <a:off x="685800" y="624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pPr eaLnBrk="0" hangingPunct="0"/>
            <a:endParaRPr lang="en-US"/>
          </a:p>
        </p:txBody>
      </p:sp>
      <p:sp>
        <p:nvSpPr>
          <p:cNvPr id="18435" name="Rectangle 3"/>
          <p:cNvSpPr>
            <a:spLocks noChangeArrowheads="1"/>
          </p:cNvSpPr>
          <p:nvPr/>
        </p:nvSpPr>
        <p:spPr bwMode="auto">
          <a:xfrm>
            <a:off x="3124200" y="6248400"/>
            <a:ext cx="289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pPr eaLnBrk="0" hangingPunct="0"/>
            <a:endParaRPr lang="en-US"/>
          </a:p>
        </p:txBody>
      </p:sp>
      <p:sp>
        <p:nvSpPr>
          <p:cNvPr id="18436" name="Rectangle 4"/>
          <p:cNvSpPr>
            <a:spLocks noChangeArrowheads="1"/>
          </p:cNvSpPr>
          <p:nvPr/>
        </p:nvSpPr>
        <p:spPr bwMode="auto">
          <a:xfrm>
            <a:off x="685800" y="624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pPr eaLnBrk="0" hangingPunct="0"/>
            <a:endParaRPr lang="en-US"/>
          </a:p>
        </p:txBody>
      </p:sp>
      <p:sp>
        <p:nvSpPr>
          <p:cNvPr id="18437" name="Rectangle 5"/>
          <p:cNvSpPr>
            <a:spLocks noChangeArrowheads="1"/>
          </p:cNvSpPr>
          <p:nvPr/>
        </p:nvSpPr>
        <p:spPr bwMode="auto">
          <a:xfrm>
            <a:off x="3124200" y="6248400"/>
            <a:ext cx="289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pPr eaLnBrk="0" hangingPunct="0"/>
            <a:endParaRPr lang="en-US"/>
          </a:p>
        </p:txBody>
      </p:sp>
      <p:sp>
        <p:nvSpPr>
          <p:cNvPr id="18438" name="Rectangle 6"/>
          <p:cNvSpPr>
            <a:spLocks noChangeArrowheads="1"/>
          </p:cNvSpPr>
          <p:nvPr/>
        </p:nvSpPr>
        <p:spPr bwMode="auto">
          <a:xfrm>
            <a:off x="685800" y="624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pPr eaLnBrk="0" hangingPunct="0"/>
            <a:endParaRPr lang="en-US"/>
          </a:p>
        </p:txBody>
      </p:sp>
      <p:sp>
        <p:nvSpPr>
          <p:cNvPr id="18440" name="Rectangle 8"/>
          <p:cNvSpPr>
            <a:spLocks noGrp="1" noChangeArrowheads="1"/>
          </p:cNvSpPr>
          <p:nvPr>
            <p:ph type="title"/>
          </p:nvPr>
        </p:nvSpPr>
        <p:spPr>
          <a:xfrm>
            <a:off x="304800" y="247650"/>
            <a:ext cx="6629400" cy="819150"/>
          </a:xfrm>
        </p:spPr>
        <p:txBody>
          <a:bodyPr lIns="90488" tIns="44450" rIns="90488" bIns="44450" anchor="b"/>
          <a:lstStyle/>
          <a:p>
            <a:r>
              <a:rPr lang="en-US" sz="4400" dirty="0" smtClean="0">
                <a:solidFill>
                  <a:schemeClr val="tx1"/>
                </a:solidFill>
              </a:rPr>
              <a:t>Learning Objectives</a:t>
            </a:r>
            <a:endParaRPr lang="en-US" sz="3600" dirty="0" smtClean="0">
              <a:solidFill>
                <a:schemeClr val="tx1"/>
              </a:solidFill>
            </a:endParaRPr>
          </a:p>
        </p:txBody>
      </p:sp>
      <p:sp>
        <p:nvSpPr>
          <p:cNvPr id="18441" name="Rectangle 9"/>
          <p:cNvSpPr>
            <a:spLocks noChangeArrowheads="1"/>
          </p:cNvSpPr>
          <p:nvPr/>
        </p:nvSpPr>
        <p:spPr bwMode="auto">
          <a:xfrm>
            <a:off x="304800" y="1524000"/>
            <a:ext cx="8763000"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lstStyle/>
          <a:p>
            <a:pPr marL="342900" indent="-342900" eaLnBrk="0" hangingPunct="0">
              <a:lnSpc>
                <a:spcPct val="150000"/>
              </a:lnSpc>
              <a:spcBef>
                <a:spcPts val="400"/>
              </a:spcBef>
              <a:spcAft>
                <a:spcPts val="400"/>
              </a:spcAft>
              <a:buFont typeface="+mj-lt"/>
              <a:buAutoNum type="arabicPeriod"/>
            </a:pPr>
            <a:r>
              <a:rPr lang="en-US" sz="2800" dirty="0" smtClean="0">
                <a:latin typeface="Arial" pitchFamily="34" charset="0"/>
              </a:rPr>
              <a:t>Describe </a:t>
            </a:r>
            <a:r>
              <a:rPr lang="en-US" sz="2800" dirty="0">
                <a:latin typeface="Arial" pitchFamily="34" charset="0"/>
              </a:rPr>
              <a:t>how motors </a:t>
            </a:r>
            <a:r>
              <a:rPr lang="en-US" sz="2800" dirty="0" smtClean="0">
                <a:latin typeface="Arial" pitchFamily="34" charset="0"/>
              </a:rPr>
              <a:t>work.</a:t>
            </a:r>
            <a:endParaRPr lang="en-US" sz="2800" dirty="0">
              <a:latin typeface="Arial" pitchFamily="34" charset="0"/>
            </a:endParaRPr>
          </a:p>
          <a:p>
            <a:pPr marL="342900" indent="-342900" eaLnBrk="0" hangingPunct="0">
              <a:lnSpc>
                <a:spcPct val="150000"/>
              </a:lnSpc>
              <a:spcBef>
                <a:spcPts val="400"/>
              </a:spcBef>
              <a:spcAft>
                <a:spcPts val="400"/>
              </a:spcAft>
              <a:buFont typeface="+mj-lt"/>
              <a:buAutoNum type="arabicPeriod"/>
            </a:pPr>
            <a:r>
              <a:rPr lang="en-US" sz="2800" dirty="0">
                <a:latin typeface="Arial" pitchFamily="34" charset="0"/>
              </a:rPr>
              <a:t>Identify </a:t>
            </a:r>
            <a:r>
              <a:rPr lang="en-US" sz="2800" dirty="0" smtClean="0">
                <a:latin typeface="Arial" pitchFamily="34" charset="0"/>
              </a:rPr>
              <a:t>uses and applications </a:t>
            </a:r>
            <a:r>
              <a:rPr lang="en-US" sz="2800" dirty="0">
                <a:latin typeface="Arial" pitchFamily="34" charset="0"/>
              </a:rPr>
              <a:t>of motors in </a:t>
            </a:r>
            <a:r>
              <a:rPr lang="en-US" sz="2800" dirty="0" smtClean="0">
                <a:latin typeface="Arial" pitchFamily="34" charset="0"/>
              </a:rPr>
              <a:t>facilities.</a:t>
            </a:r>
            <a:endParaRPr lang="en-US" sz="2800" dirty="0">
              <a:latin typeface="Arial" pitchFamily="34" charset="0"/>
            </a:endParaRPr>
          </a:p>
          <a:p>
            <a:pPr marL="342900" indent="-342900" eaLnBrk="0" hangingPunct="0">
              <a:lnSpc>
                <a:spcPct val="150000"/>
              </a:lnSpc>
              <a:spcBef>
                <a:spcPts val="400"/>
              </a:spcBef>
              <a:spcAft>
                <a:spcPts val="400"/>
              </a:spcAft>
              <a:buFont typeface="+mj-lt"/>
              <a:buAutoNum type="arabicPeriod"/>
            </a:pPr>
            <a:r>
              <a:rPr lang="en-US" sz="2800" dirty="0" smtClean="0">
                <a:latin typeface="Arial" pitchFamily="34" charset="0"/>
              </a:rPr>
              <a:t>Identify equipment and define relevant terminology.</a:t>
            </a:r>
            <a:endParaRPr lang="en-US" sz="2800" dirty="0">
              <a:latin typeface="Arial" pitchFamily="34" charset="0"/>
            </a:endParaRPr>
          </a:p>
          <a:p>
            <a:pPr marL="342900" indent="-342900" eaLnBrk="0" hangingPunct="0">
              <a:lnSpc>
                <a:spcPct val="150000"/>
              </a:lnSpc>
              <a:spcBef>
                <a:spcPts val="400"/>
              </a:spcBef>
              <a:spcAft>
                <a:spcPts val="400"/>
              </a:spcAft>
              <a:buFont typeface="+mj-lt"/>
              <a:buAutoNum type="arabicPeriod"/>
            </a:pPr>
            <a:r>
              <a:rPr lang="en-US" sz="2800" dirty="0">
                <a:latin typeface="Arial" pitchFamily="34" charset="0"/>
              </a:rPr>
              <a:t>Identify motor failure causes and </a:t>
            </a:r>
            <a:r>
              <a:rPr lang="en-US" sz="2800" dirty="0" smtClean="0">
                <a:latin typeface="Arial" pitchFamily="34" charset="0"/>
              </a:rPr>
              <a:t>effects.</a:t>
            </a:r>
            <a:endParaRPr lang="en-US" sz="2800" dirty="0">
              <a:latin typeface="Arial" pitchFamily="34" charset="0"/>
            </a:endParaRPr>
          </a:p>
          <a:p>
            <a:pPr marL="342900" indent="-342900" eaLnBrk="0" hangingPunct="0">
              <a:lnSpc>
                <a:spcPct val="150000"/>
              </a:lnSpc>
              <a:spcBef>
                <a:spcPts val="400"/>
              </a:spcBef>
              <a:spcAft>
                <a:spcPts val="400"/>
              </a:spcAft>
              <a:buFont typeface="+mj-lt"/>
              <a:buAutoNum type="arabicPeriod"/>
            </a:pPr>
            <a:r>
              <a:rPr lang="en-US" sz="2800" dirty="0">
                <a:latin typeface="Arial" pitchFamily="34" charset="0"/>
              </a:rPr>
              <a:t>Calculate </a:t>
            </a:r>
            <a:r>
              <a:rPr lang="en-US" sz="2800" dirty="0" smtClean="0">
                <a:latin typeface="Arial" pitchFamily="34" charset="0"/>
              </a:rPr>
              <a:t>motor-driven </a:t>
            </a:r>
            <a:r>
              <a:rPr lang="en-US" sz="2800" dirty="0">
                <a:latin typeface="Arial" pitchFamily="34" charset="0"/>
              </a:rPr>
              <a:t>system operation </a:t>
            </a:r>
            <a:r>
              <a:rPr lang="en-US" sz="2800" dirty="0" smtClean="0">
                <a:latin typeface="Arial" pitchFamily="34" charset="0"/>
              </a:rPr>
              <a:t>costs.</a:t>
            </a:r>
            <a:endParaRPr lang="en-US" sz="2800" dirty="0">
              <a:latin typeface="Arial" pitchFamily="34" charset="0"/>
            </a:endParaRPr>
          </a:p>
          <a:p>
            <a:pPr marL="342900" indent="-342900" eaLnBrk="0" hangingPunct="0">
              <a:lnSpc>
                <a:spcPct val="150000"/>
              </a:lnSpc>
              <a:spcBef>
                <a:spcPts val="400"/>
              </a:spcBef>
              <a:spcAft>
                <a:spcPts val="400"/>
              </a:spcAft>
              <a:buFont typeface="+mj-lt"/>
              <a:buAutoNum type="arabicPeriod"/>
            </a:pPr>
            <a:r>
              <a:rPr lang="en-US" sz="2800" dirty="0">
                <a:latin typeface="Arial" pitchFamily="34" charset="0"/>
              </a:rPr>
              <a:t>Analyze </a:t>
            </a:r>
            <a:r>
              <a:rPr lang="en-US" sz="2800" dirty="0" smtClean="0">
                <a:latin typeface="Arial" pitchFamily="34" charset="0"/>
              </a:rPr>
              <a:t>repair and replace decisions.</a:t>
            </a:r>
            <a:endParaRPr lang="en-US" sz="2800" dirty="0">
              <a:latin typeface="Arial" pitchFamily="34" charset="0"/>
            </a:endParaRPr>
          </a:p>
        </p:txBody>
      </p:sp>
    </p:spTree>
    <p:extLst>
      <p:ext uri="{BB962C8B-B14F-4D97-AF65-F5344CB8AC3E}">
        <p14:creationId xmlns:p14="http://schemas.microsoft.com/office/powerpoint/2010/main" val="4221504548"/>
      </p:ext>
    </p:extLst>
  </p:cSld>
  <p:clrMapOvr>
    <a:masterClrMapping/>
  </p:clrMapOvr>
  <p:transition spd="slow" advTm="3000">
    <p:checke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a:xfrm>
            <a:off x="304800" y="381000"/>
            <a:ext cx="6629400" cy="704850"/>
          </a:xfrm>
        </p:spPr>
        <p:txBody>
          <a:bodyPr lIns="82058" tIns="41029" rIns="82058" bIns="41029" anchor="t"/>
          <a:lstStyle/>
          <a:p>
            <a:pPr eaLnBrk="1" hangingPunct="1"/>
            <a:r>
              <a:rPr lang="en-US" sz="4400" dirty="0" smtClean="0">
                <a:solidFill>
                  <a:schemeClr val="tx1"/>
                </a:solidFill>
              </a:rPr>
              <a:t>Nameplate Information</a:t>
            </a:r>
          </a:p>
        </p:txBody>
      </p:sp>
      <p:pic>
        <p:nvPicPr>
          <p:cNvPr id="40963" name="Picture 8" descr="Motor_Glas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87688" y="1809750"/>
            <a:ext cx="2968625"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4" name="Text Box 11"/>
          <p:cNvSpPr txBox="1">
            <a:spLocks noChangeArrowheads="1"/>
          </p:cNvSpPr>
          <p:nvPr/>
        </p:nvSpPr>
        <p:spPr bwMode="auto">
          <a:xfrm>
            <a:off x="1333500" y="4038600"/>
            <a:ext cx="6477000"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9" tIns="45714" rIns="91429" bIns="45714">
            <a:spAutoFit/>
          </a:bodyP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r>
              <a:rPr lang="en-US" b="1" dirty="0">
                <a:latin typeface="Arial" charset="0"/>
              </a:rPr>
              <a:t>Nameplate data is not an absolute, but </a:t>
            </a:r>
            <a:r>
              <a:rPr lang="en-US" b="1" dirty="0" smtClean="0">
                <a:latin typeface="Arial" charset="0"/>
              </a:rPr>
              <a:t>it is a </a:t>
            </a:r>
            <a:r>
              <a:rPr lang="en-US" b="1" dirty="0">
                <a:latin typeface="Arial" charset="0"/>
              </a:rPr>
              <a:t>good guide and </a:t>
            </a:r>
            <a:r>
              <a:rPr lang="en-US" b="1" dirty="0" smtClean="0">
                <a:latin typeface="Arial" charset="0"/>
              </a:rPr>
              <a:t>a place </a:t>
            </a:r>
            <a:r>
              <a:rPr lang="en-US" b="1" dirty="0">
                <a:latin typeface="Arial" charset="0"/>
              </a:rPr>
              <a:t>to focus. Most values fall within a bandwidth or within a tolerance at full load.</a:t>
            </a:r>
          </a:p>
        </p:txBody>
      </p:sp>
    </p:spTree>
    <p:extLst>
      <p:ext uri="{BB962C8B-B14F-4D97-AF65-F5344CB8AC3E}">
        <p14:creationId xmlns:p14="http://schemas.microsoft.com/office/powerpoint/2010/main" val="604085739"/>
      </p:ext>
    </p:extLst>
  </p:cSld>
  <p:clrMapOvr>
    <a:masterClrMapping/>
  </p:clrMapOvr>
  <p:transition>
    <p:wipe dir="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1"/>
          <p:cNvSpPr>
            <a:spLocks noGrp="1"/>
          </p:cNvSpPr>
          <p:nvPr>
            <p:ph type="title"/>
          </p:nvPr>
        </p:nvSpPr>
        <p:spPr>
          <a:xfrm>
            <a:off x="304800" y="381000"/>
            <a:ext cx="6629400" cy="552450"/>
          </a:xfrm>
        </p:spPr>
        <p:txBody>
          <a:bodyPr anchor="t"/>
          <a:lstStyle/>
          <a:p>
            <a:r>
              <a:rPr lang="en-US" sz="4400" dirty="0">
                <a:solidFill>
                  <a:schemeClr val="tx1"/>
                </a:solidFill>
              </a:rPr>
              <a:t>Nameplate </a:t>
            </a:r>
            <a:r>
              <a:rPr lang="en-US" sz="4400" dirty="0" smtClean="0">
                <a:solidFill>
                  <a:schemeClr val="tx1"/>
                </a:solidFill>
              </a:rPr>
              <a:t>Information</a:t>
            </a:r>
          </a:p>
        </p:txBody>
      </p:sp>
      <p:sp>
        <p:nvSpPr>
          <p:cNvPr id="41987" name="Content Placeholder 2"/>
          <p:cNvSpPr>
            <a:spLocks noGrp="1"/>
          </p:cNvSpPr>
          <p:nvPr>
            <p:ph idx="1"/>
          </p:nvPr>
        </p:nvSpPr>
        <p:spPr>
          <a:xfrm>
            <a:off x="304800" y="1752600"/>
            <a:ext cx="7848600" cy="1676400"/>
          </a:xfrm>
        </p:spPr>
        <p:txBody>
          <a:bodyPr/>
          <a:lstStyle/>
          <a:p>
            <a:r>
              <a:rPr lang="en-US" sz="2400" b="1" dirty="0" smtClean="0"/>
              <a:t>Identify and grasp the extensive nameplate information available at your fingertips</a:t>
            </a:r>
          </a:p>
          <a:p>
            <a:r>
              <a:rPr lang="en-US" sz="2400" b="1" dirty="0" smtClean="0"/>
              <a:t>Easily define many motor characteristics based on nameplate data</a:t>
            </a:r>
          </a:p>
        </p:txBody>
      </p:sp>
      <p:sp>
        <p:nvSpPr>
          <p:cNvPr id="41988" name="TextBox 3"/>
          <p:cNvSpPr txBox="1">
            <a:spLocks noChangeArrowheads="1"/>
          </p:cNvSpPr>
          <p:nvPr/>
        </p:nvSpPr>
        <p:spPr bwMode="auto">
          <a:xfrm>
            <a:off x="990600" y="3852863"/>
            <a:ext cx="7391400" cy="16619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marL="341313" indent="-341313" eaLnBrk="1" hangingPunct="1"/>
            <a:r>
              <a:rPr lang="en-US" b="1" dirty="0">
                <a:latin typeface="Arial" charset="0"/>
              </a:rPr>
              <a:t>In addition you’ll have a handle on</a:t>
            </a:r>
            <a:r>
              <a:rPr lang="en-US" b="1" dirty="0" smtClean="0">
                <a:latin typeface="Arial" charset="0"/>
              </a:rPr>
              <a:t>:</a:t>
            </a:r>
          </a:p>
          <a:p>
            <a:pPr marL="341313" indent="-341313" eaLnBrk="1" hangingPunct="1"/>
            <a:endParaRPr lang="en-US" sz="1100" b="1" dirty="0">
              <a:latin typeface="Arial" charset="0"/>
            </a:endParaRPr>
          </a:p>
          <a:p>
            <a:pPr marL="682625" indent="-341313" eaLnBrk="1" hangingPunct="1">
              <a:buFont typeface="Arial" pitchFamily="34" charset="0"/>
              <a:buChar char="•"/>
            </a:pPr>
            <a:r>
              <a:rPr lang="en-US" sz="2200" b="1" dirty="0" smtClean="0">
                <a:latin typeface="Arial" charset="0"/>
              </a:rPr>
              <a:t>Nameplate abbreviations</a:t>
            </a:r>
            <a:endParaRPr lang="en-US" sz="2200" b="1" dirty="0">
              <a:latin typeface="Arial" charset="0"/>
            </a:endParaRPr>
          </a:p>
          <a:p>
            <a:pPr marL="682625" indent="-341313" eaLnBrk="1" hangingPunct="1">
              <a:buFont typeface="Arial" pitchFamily="34" charset="0"/>
              <a:buChar char="•"/>
            </a:pPr>
            <a:r>
              <a:rPr lang="en-US" sz="2200" b="1" dirty="0" smtClean="0">
                <a:latin typeface="Arial" charset="0"/>
              </a:rPr>
              <a:t>The </a:t>
            </a:r>
            <a:r>
              <a:rPr lang="en-US" sz="2200" b="1" dirty="0">
                <a:latin typeface="Arial" charset="0"/>
              </a:rPr>
              <a:t>value of the </a:t>
            </a:r>
            <a:r>
              <a:rPr lang="en-US" sz="2200" b="1" dirty="0" smtClean="0">
                <a:latin typeface="Arial" charset="0"/>
              </a:rPr>
              <a:t>data</a:t>
            </a:r>
          </a:p>
          <a:p>
            <a:pPr marL="682625" indent="-341313" eaLnBrk="1" hangingPunct="1">
              <a:buFont typeface="Arial" pitchFamily="34" charset="0"/>
              <a:buChar char="•"/>
            </a:pPr>
            <a:r>
              <a:rPr lang="en-US" sz="2200" b="1" dirty="0" smtClean="0">
                <a:latin typeface="Arial" charset="0"/>
              </a:rPr>
              <a:t>Where </a:t>
            </a:r>
            <a:r>
              <a:rPr lang="en-US" sz="2200" b="1" dirty="0">
                <a:latin typeface="Arial" charset="0"/>
              </a:rPr>
              <a:t>to easily find an </a:t>
            </a:r>
            <a:r>
              <a:rPr lang="en-US" sz="2200" b="1" dirty="0" smtClean="0">
                <a:latin typeface="Arial" charset="0"/>
              </a:rPr>
              <a:t>explanation.</a:t>
            </a:r>
            <a:endParaRPr lang="en-US" sz="2200" b="1" dirty="0">
              <a:latin typeface="Arial" charset="0"/>
            </a:endParaRPr>
          </a:p>
        </p:txBody>
      </p:sp>
    </p:spTree>
    <p:extLst>
      <p:ext uri="{BB962C8B-B14F-4D97-AF65-F5344CB8AC3E}">
        <p14:creationId xmlns:p14="http://schemas.microsoft.com/office/powerpoint/2010/main" val="2555113177"/>
      </p:ext>
    </p:extLst>
  </p:cSld>
  <p:clrMapOvr>
    <a:masterClrMapping/>
  </p:clrMapOvr>
  <p:transition>
    <p:wipe dir="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1026"/>
          <p:cNvSpPr>
            <a:spLocks noGrp="1" noChangeArrowheads="1"/>
          </p:cNvSpPr>
          <p:nvPr>
            <p:ph type="title"/>
          </p:nvPr>
        </p:nvSpPr>
        <p:spPr>
          <a:xfrm>
            <a:off x="304800" y="-19050"/>
            <a:ext cx="4495800" cy="704850"/>
          </a:xfrm>
        </p:spPr>
        <p:txBody>
          <a:bodyPr lIns="82058" tIns="41029" rIns="82058" bIns="41029" anchor="t"/>
          <a:lstStyle/>
          <a:p>
            <a:pPr eaLnBrk="1" hangingPunct="1"/>
            <a:r>
              <a:rPr lang="en-US" sz="4200" dirty="0" smtClean="0">
                <a:solidFill>
                  <a:schemeClr val="tx1"/>
                </a:solidFill>
              </a:rPr>
              <a:t>Exercise 2: Group A</a:t>
            </a:r>
          </a:p>
        </p:txBody>
      </p:sp>
      <p:sp>
        <p:nvSpPr>
          <p:cNvPr id="43011" name="Text Box 1030"/>
          <p:cNvSpPr txBox="1">
            <a:spLocks noChangeArrowheads="1"/>
          </p:cNvSpPr>
          <p:nvPr/>
        </p:nvSpPr>
        <p:spPr bwMode="auto">
          <a:xfrm>
            <a:off x="2457450" y="2855913"/>
            <a:ext cx="4229100" cy="2554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9" tIns="45714" rIns="91429" bIns="45714">
            <a:spAutoFit/>
          </a:bodyP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buFont typeface="Arial" pitchFamily="34" charset="0"/>
              <a:buChar char="•"/>
            </a:pPr>
            <a:r>
              <a:rPr lang="en-US" sz="3200" b="1" dirty="0" smtClean="0">
                <a:latin typeface="Arial" charset="0"/>
              </a:rPr>
              <a:t> Horsepower </a:t>
            </a:r>
            <a:r>
              <a:rPr lang="en-US" sz="3200" b="1" dirty="0">
                <a:latin typeface="Arial" charset="0"/>
              </a:rPr>
              <a:t>(HP)</a:t>
            </a:r>
          </a:p>
          <a:p>
            <a:pPr eaLnBrk="1" hangingPunct="1">
              <a:buFont typeface="Arial" pitchFamily="34" charset="0"/>
              <a:buChar char="•"/>
            </a:pPr>
            <a:r>
              <a:rPr lang="en-US" sz="3200" b="1" dirty="0" smtClean="0">
                <a:latin typeface="Arial" charset="0"/>
              </a:rPr>
              <a:t> Phase </a:t>
            </a:r>
            <a:r>
              <a:rPr lang="en-US" sz="3200" b="1" dirty="0">
                <a:latin typeface="Arial" charset="0"/>
              </a:rPr>
              <a:t>(PH)</a:t>
            </a:r>
          </a:p>
          <a:p>
            <a:pPr eaLnBrk="1" hangingPunct="1">
              <a:buFont typeface="Arial" pitchFamily="34" charset="0"/>
              <a:buChar char="•"/>
            </a:pPr>
            <a:r>
              <a:rPr lang="en-US" sz="3200" b="1" dirty="0" smtClean="0">
                <a:latin typeface="Arial" charset="0"/>
              </a:rPr>
              <a:t> Design </a:t>
            </a:r>
            <a:r>
              <a:rPr lang="en-US" sz="3200" b="1" dirty="0">
                <a:latin typeface="Arial" charset="0"/>
              </a:rPr>
              <a:t>(Des)</a:t>
            </a:r>
          </a:p>
          <a:p>
            <a:pPr eaLnBrk="1" hangingPunct="1">
              <a:buFont typeface="Arial" pitchFamily="34" charset="0"/>
              <a:buChar char="•"/>
            </a:pPr>
            <a:r>
              <a:rPr lang="en-US" sz="3200" b="1" dirty="0" smtClean="0">
                <a:latin typeface="Arial" charset="0"/>
              </a:rPr>
              <a:t> Duty</a:t>
            </a:r>
            <a:endParaRPr lang="en-US" sz="3200" b="1" dirty="0">
              <a:latin typeface="Arial" charset="0"/>
            </a:endParaRPr>
          </a:p>
          <a:p>
            <a:pPr eaLnBrk="1" hangingPunct="1">
              <a:buFont typeface="Arial" pitchFamily="34" charset="0"/>
              <a:buChar char="•"/>
            </a:pPr>
            <a:r>
              <a:rPr lang="en-US" sz="3200" b="1" dirty="0" smtClean="0">
                <a:latin typeface="Arial" charset="0"/>
              </a:rPr>
              <a:t> Thermal </a:t>
            </a:r>
            <a:r>
              <a:rPr lang="en-US" sz="3200" b="1" dirty="0">
                <a:latin typeface="Arial" charset="0"/>
              </a:rPr>
              <a:t>(Therm.)</a:t>
            </a:r>
          </a:p>
        </p:txBody>
      </p:sp>
      <p:sp>
        <p:nvSpPr>
          <p:cNvPr id="43012" name="TextBox 9"/>
          <p:cNvSpPr txBox="1">
            <a:spLocks noChangeArrowheads="1"/>
          </p:cNvSpPr>
          <p:nvPr/>
        </p:nvSpPr>
        <p:spPr bwMode="auto">
          <a:xfrm>
            <a:off x="533400" y="1712913"/>
            <a:ext cx="7924800"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r>
              <a:rPr lang="en-US" sz="2800" b="1" dirty="0">
                <a:latin typeface="Arial" charset="0"/>
              </a:rPr>
              <a:t>Work together </a:t>
            </a:r>
            <a:r>
              <a:rPr lang="en-US" sz="2800" b="1" dirty="0" smtClean="0">
                <a:latin typeface="Arial" charset="0"/>
              </a:rPr>
              <a:t>to</a:t>
            </a:r>
            <a:r>
              <a:rPr lang="en-US" sz="2800" b="1" dirty="0">
                <a:latin typeface="Arial" charset="0"/>
              </a:rPr>
              <a:t> </a:t>
            </a:r>
            <a:r>
              <a:rPr lang="en-US" sz="2800" b="1" dirty="0" smtClean="0">
                <a:latin typeface="Arial" charset="0"/>
              </a:rPr>
              <a:t>define </a:t>
            </a:r>
            <a:r>
              <a:rPr lang="en-US" sz="2800" b="1" dirty="0">
                <a:latin typeface="Arial" charset="0"/>
              </a:rPr>
              <a:t>and </a:t>
            </a:r>
            <a:r>
              <a:rPr lang="en-US" sz="2800" b="1" dirty="0" smtClean="0">
                <a:latin typeface="Arial" charset="0"/>
              </a:rPr>
              <a:t>explain </a:t>
            </a:r>
            <a:r>
              <a:rPr lang="en-US" sz="2800" b="1" dirty="0">
                <a:latin typeface="Arial" charset="0"/>
              </a:rPr>
              <a:t>each of the following:</a:t>
            </a:r>
          </a:p>
        </p:txBody>
      </p:sp>
    </p:spTree>
    <p:extLst>
      <p:ext uri="{BB962C8B-B14F-4D97-AF65-F5344CB8AC3E}">
        <p14:creationId xmlns:p14="http://schemas.microsoft.com/office/powerpoint/2010/main" val="1268478163"/>
      </p:ext>
    </p:extLst>
  </p:cSld>
  <p:clrMapOvr>
    <a:masterClrMapping/>
  </p:clrMapOvr>
  <p:transition>
    <p:wipe dir="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1026"/>
          <p:cNvSpPr>
            <a:spLocks noGrp="1" noChangeArrowheads="1"/>
          </p:cNvSpPr>
          <p:nvPr>
            <p:ph type="title"/>
          </p:nvPr>
        </p:nvSpPr>
        <p:spPr>
          <a:xfrm>
            <a:off x="304800" y="0"/>
            <a:ext cx="4267200" cy="704850"/>
          </a:xfrm>
        </p:spPr>
        <p:txBody>
          <a:bodyPr lIns="82058" tIns="41029" rIns="82058" bIns="41029" anchor="t"/>
          <a:lstStyle/>
          <a:p>
            <a:r>
              <a:rPr lang="en-US" sz="4200" dirty="0">
                <a:solidFill>
                  <a:schemeClr val="tx1"/>
                </a:solidFill>
              </a:rPr>
              <a:t>Exercise 2: Group </a:t>
            </a:r>
            <a:r>
              <a:rPr lang="en-US" sz="4200" dirty="0" smtClean="0">
                <a:solidFill>
                  <a:schemeClr val="tx1"/>
                </a:solidFill>
              </a:rPr>
              <a:t>B</a:t>
            </a:r>
          </a:p>
        </p:txBody>
      </p:sp>
      <p:sp>
        <p:nvSpPr>
          <p:cNvPr id="44035" name="Text Box 1030"/>
          <p:cNvSpPr txBox="1">
            <a:spLocks noChangeArrowheads="1"/>
          </p:cNvSpPr>
          <p:nvPr/>
        </p:nvSpPr>
        <p:spPr bwMode="auto">
          <a:xfrm>
            <a:off x="2457450" y="3043238"/>
            <a:ext cx="4629150" cy="20620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9" tIns="45714" rIns="91429" bIns="45714">
            <a:spAutoFit/>
          </a:bodyP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buFont typeface="Arial" pitchFamily="34" charset="0"/>
              <a:buChar char="•"/>
            </a:pPr>
            <a:r>
              <a:rPr lang="en-US" sz="3200" b="1" dirty="0" smtClean="0">
                <a:latin typeface="Arial" charset="0"/>
              </a:rPr>
              <a:t> Frame </a:t>
            </a:r>
            <a:r>
              <a:rPr lang="en-US" sz="3200" b="1" dirty="0">
                <a:latin typeface="Arial" charset="0"/>
              </a:rPr>
              <a:t>(FR)</a:t>
            </a:r>
          </a:p>
          <a:p>
            <a:pPr eaLnBrk="1" hangingPunct="1">
              <a:buFont typeface="Arial" pitchFamily="34" charset="0"/>
              <a:buChar char="•"/>
            </a:pPr>
            <a:r>
              <a:rPr lang="en-US" sz="3200" b="1" dirty="0" smtClean="0">
                <a:latin typeface="Arial" charset="0"/>
              </a:rPr>
              <a:t> Hertz </a:t>
            </a:r>
            <a:r>
              <a:rPr lang="en-US" sz="3200" b="1" dirty="0">
                <a:latin typeface="Arial" charset="0"/>
              </a:rPr>
              <a:t>(HZ)</a:t>
            </a:r>
          </a:p>
          <a:p>
            <a:pPr eaLnBrk="1" hangingPunct="1">
              <a:buFont typeface="Arial" pitchFamily="34" charset="0"/>
              <a:buChar char="•"/>
            </a:pPr>
            <a:r>
              <a:rPr lang="en-US" sz="3200" b="1" dirty="0" smtClean="0">
                <a:latin typeface="Arial" charset="0"/>
              </a:rPr>
              <a:t> Service </a:t>
            </a:r>
            <a:r>
              <a:rPr lang="en-US" sz="3200" b="1" dirty="0">
                <a:latin typeface="Arial" charset="0"/>
              </a:rPr>
              <a:t>Factor (SF)</a:t>
            </a:r>
          </a:p>
          <a:p>
            <a:pPr eaLnBrk="1" hangingPunct="1">
              <a:buFont typeface="Arial" pitchFamily="34" charset="0"/>
              <a:buChar char="•"/>
            </a:pPr>
            <a:r>
              <a:rPr lang="en-US" sz="3200" b="1" dirty="0" smtClean="0">
                <a:latin typeface="Arial" charset="0"/>
              </a:rPr>
              <a:t> Insulation </a:t>
            </a:r>
            <a:r>
              <a:rPr lang="en-US" sz="3200" b="1" dirty="0">
                <a:latin typeface="Arial" charset="0"/>
              </a:rPr>
              <a:t>Class (CL)</a:t>
            </a:r>
          </a:p>
        </p:txBody>
      </p:sp>
      <p:sp>
        <p:nvSpPr>
          <p:cNvPr id="5" name="TextBox 9"/>
          <p:cNvSpPr txBox="1">
            <a:spLocks noChangeArrowheads="1"/>
          </p:cNvSpPr>
          <p:nvPr/>
        </p:nvSpPr>
        <p:spPr bwMode="auto">
          <a:xfrm>
            <a:off x="533400" y="1712913"/>
            <a:ext cx="7924800"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r>
              <a:rPr lang="en-US" sz="2800" b="1" dirty="0">
                <a:latin typeface="Arial" charset="0"/>
              </a:rPr>
              <a:t>Work together </a:t>
            </a:r>
            <a:r>
              <a:rPr lang="en-US" sz="2800" b="1" dirty="0" smtClean="0">
                <a:latin typeface="Arial" charset="0"/>
              </a:rPr>
              <a:t>to</a:t>
            </a:r>
            <a:r>
              <a:rPr lang="en-US" sz="2800" b="1" dirty="0">
                <a:latin typeface="Arial" charset="0"/>
              </a:rPr>
              <a:t> </a:t>
            </a:r>
            <a:r>
              <a:rPr lang="en-US" sz="2800" b="1" dirty="0" smtClean="0">
                <a:latin typeface="Arial" charset="0"/>
              </a:rPr>
              <a:t>define </a:t>
            </a:r>
            <a:r>
              <a:rPr lang="en-US" sz="2800" b="1" dirty="0">
                <a:latin typeface="Arial" charset="0"/>
              </a:rPr>
              <a:t>and </a:t>
            </a:r>
            <a:r>
              <a:rPr lang="en-US" sz="2800" b="1" dirty="0" smtClean="0">
                <a:latin typeface="Arial" charset="0"/>
              </a:rPr>
              <a:t>explain </a:t>
            </a:r>
            <a:r>
              <a:rPr lang="en-US" sz="2800" b="1" dirty="0">
                <a:latin typeface="Arial" charset="0"/>
              </a:rPr>
              <a:t>each of the following:</a:t>
            </a:r>
          </a:p>
        </p:txBody>
      </p:sp>
    </p:spTree>
    <p:extLst>
      <p:ext uri="{BB962C8B-B14F-4D97-AF65-F5344CB8AC3E}">
        <p14:creationId xmlns:p14="http://schemas.microsoft.com/office/powerpoint/2010/main" val="2934131155"/>
      </p:ext>
    </p:extLst>
  </p:cSld>
  <p:clrMapOvr>
    <a:masterClrMapping/>
  </p:clrMapOvr>
  <p:transition>
    <p:wipe dir="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1026"/>
          <p:cNvSpPr>
            <a:spLocks noGrp="1" noChangeArrowheads="1"/>
          </p:cNvSpPr>
          <p:nvPr>
            <p:ph type="title"/>
          </p:nvPr>
        </p:nvSpPr>
        <p:spPr>
          <a:xfrm>
            <a:off x="304800" y="0"/>
            <a:ext cx="4267200" cy="704850"/>
          </a:xfrm>
        </p:spPr>
        <p:txBody>
          <a:bodyPr lIns="82058" tIns="41029" rIns="82058" bIns="41029" anchor="t"/>
          <a:lstStyle/>
          <a:p>
            <a:r>
              <a:rPr lang="en-US" sz="4200" dirty="0">
                <a:solidFill>
                  <a:schemeClr val="tx1"/>
                </a:solidFill>
              </a:rPr>
              <a:t>Exercise 2: Group </a:t>
            </a:r>
            <a:r>
              <a:rPr lang="en-US" sz="4200" dirty="0" smtClean="0">
                <a:solidFill>
                  <a:schemeClr val="tx1"/>
                </a:solidFill>
              </a:rPr>
              <a:t>C</a:t>
            </a:r>
          </a:p>
        </p:txBody>
      </p:sp>
      <p:sp>
        <p:nvSpPr>
          <p:cNvPr id="45059" name="Text Box 1030"/>
          <p:cNvSpPr txBox="1">
            <a:spLocks noChangeArrowheads="1"/>
          </p:cNvSpPr>
          <p:nvPr/>
        </p:nvSpPr>
        <p:spPr bwMode="auto">
          <a:xfrm>
            <a:off x="2152650" y="2892425"/>
            <a:ext cx="5257800" cy="206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9" tIns="45714" rIns="91429" bIns="45714">
            <a:spAutoFit/>
          </a:bodyP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buFont typeface="Arial" pitchFamily="34" charset="0"/>
              <a:buChar char="•"/>
            </a:pPr>
            <a:r>
              <a:rPr lang="en-US" sz="3200" b="1" dirty="0" smtClean="0">
                <a:latin typeface="Arial" charset="0"/>
              </a:rPr>
              <a:t> RPM</a:t>
            </a:r>
            <a:endParaRPr lang="en-US" sz="3200" b="1" dirty="0">
              <a:latin typeface="Arial" charset="0"/>
            </a:endParaRPr>
          </a:p>
          <a:p>
            <a:pPr eaLnBrk="1" hangingPunct="1">
              <a:buFont typeface="Arial" pitchFamily="34" charset="0"/>
              <a:buChar char="•"/>
            </a:pPr>
            <a:r>
              <a:rPr lang="en-US" sz="3200" b="1" dirty="0" smtClean="0">
                <a:latin typeface="Arial" charset="0"/>
              </a:rPr>
              <a:t> Amps</a:t>
            </a:r>
            <a:endParaRPr lang="en-US" sz="3200" b="1" dirty="0">
              <a:latin typeface="Arial" charset="0"/>
            </a:endParaRPr>
          </a:p>
          <a:p>
            <a:pPr eaLnBrk="1" hangingPunct="1">
              <a:buFont typeface="Arial" pitchFamily="34" charset="0"/>
              <a:buChar char="•"/>
            </a:pPr>
            <a:r>
              <a:rPr lang="en-US" sz="3200" b="1" dirty="0" smtClean="0">
                <a:latin typeface="Arial" charset="0"/>
              </a:rPr>
              <a:t> Ambient </a:t>
            </a:r>
            <a:r>
              <a:rPr lang="en-US" sz="3200" b="1" dirty="0">
                <a:latin typeface="Arial" charset="0"/>
              </a:rPr>
              <a:t>(</a:t>
            </a:r>
            <a:r>
              <a:rPr lang="en-US" sz="3200" b="1" dirty="0" err="1">
                <a:latin typeface="Arial" charset="0"/>
              </a:rPr>
              <a:t>Amb</a:t>
            </a:r>
            <a:r>
              <a:rPr lang="en-US" sz="3200" b="1" dirty="0">
                <a:latin typeface="Arial" charset="0"/>
              </a:rPr>
              <a:t>.)</a:t>
            </a:r>
          </a:p>
          <a:p>
            <a:pPr eaLnBrk="1" hangingPunct="1">
              <a:buFont typeface="Arial" pitchFamily="34" charset="0"/>
              <a:buChar char="•"/>
            </a:pPr>
            <a:r>
              <a:rPr lang="en-US" sz="3200" b="1" dirty="0" smtClean="0">
                <a:latin typeface="Arial" charset="0"/>
              </a:rPr>
              <a:t> Nominal </a:t>
            </a:r>
            <a:r>
              <a:rPr lang="en-US" sz="3200" b="1" dirty="0">
                <a:latin typeface="Arial" charset="0"/>
              </a:rPr>
              <a:t>Efficiency (Eff.)</a:t>
            </a:r>
          </a:p>
        </p:txBody>
      </p:sp>
      <p:sp>
        <p:nvSpPr>
          <p:cNvPr id="5" name="TextBox 9"/>
          <p:cNvSpPr txBox="1">
            <a:spLocks noChangeArrowheads="1"/>
          </p:cNvSpPr>
          <p:nvPr/>
        </p:nvSpPr>
        <p:spPr bwMode="auto">
          <a:xfrm>
            <a:off x="533400" y="1712913"/>
            <a:ext cx="7924800"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r>
              <a:rPr lang="en-US" sz="2800" b="1" dirty="0">
                <a:latin typeface="Arial" charset="0"/>
              </a:rPr>
              <a:t>Work together </a:t>
            </a:r>
            <a:r>
              <a:rPr lang="en-US" sz="2800" b="1" dirty="0" smtClean="0">
                <a:latin typeface="Arial" charset="0"/>
              </a:rPr>
              <a:t>to</a:t>
            </a:r>
            <a:r>
              <a:rPr lang="en-US" sz="2800" b="1" dirty="0">
                <a:latin typeface="Arial" charset="0"/>
              </a:rPr>
              <a:t> </a:t>
            </a:r>
            <a:r>
              <a:rPr lang="en-US" sz="2800" b="1" dirty="0" smtClean="0">
                <a:latin typeface="Arial" charset="0"/>
              </a:rPr>
              <a:t>define </a:t>
            </a:r>
            <a:r>
              <a:rPr lang="en-US" sz="2800" b="1" dirty="0">
                <a:latin typeface="Arial" charset="0"/>
              </a:rPr>
              <a:t>and </a:t>
            </a:r>
            <a:r>
              <a:rPr lang="en-US" sz="2800" b="1" dirty="0" smtClean="0">
                <a:latin typeface="Arial" charset="0"/>
              </a:rPr>
              <a:t>explain </a:t>
            </a:r>
            <a:r>
              <a:rPr lang="en-US" sz="2800" b="1" dirty="0">
                <a:latin typeface="Arial" charset="0"/>
              </a:rPr>
              <a:t>each of the following:</a:t>
            </a:r>
          </a:p>
        </p:txBody>
      </p:sp>
    </p:spTree>
    <p:extLst>
      <p:ext uri="{BB962C8B-B14F-4D97-AF65-F5344CB8AC3E}">
        <p14:creationId xmlns:p14="http://schemas.microsoft.com/office/powerpoint/2010/main" val="3249021592"/>
      </p:ext>
    </p:extLst>
  </p:cSld>
  <p:clrMapOvr>
    <a:masterClrMapping/>
  </p:clrMapOvr>
  <p:transition>
    <p:wipe dir="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1026"/>
          <p:cNvSpPr>
            <a:spLocks noGrp="1" noChangeArrowheads="1"/>
          </p:cNvSpPr>
          <p:nvPr>
            <p:ph type="title"/>
          </p:nvPr>
        </p:nvSpPr>
        <p:spPr>
          <a:xfrm>
            <a:off x="304800" y="-19050"/>
            <a:ext cx="4191000" cy="628650"/>
          </a:xfrm>
        </p:spPr>
        <p:txBody>
          <a:bodyPr lIns="82058" tIns="41029" rIns="82058" bIns="41029" anchor="t"/>
          <a:lstStyle/>
          <a:p>
            <a:r>
              <a:rPr lang="en-US" sz="4200" dirty="0">
                <a:solidFill>
                  <a:schemeClr val="tx1"/>
                </a:solidFill>
              </a:rPr>
              <a:t>Exercise 2: Group </a:t>
            </a:r>
            <a:r>
              <a:rPr lang="en-US" sz="4200" dirty="0" smtClean="0">
                <a:solidFill>
                  <a:schemeClr val="tx1"/>
                </a:solidFill>
              </a:rPr>
              <a:t>D</a:t>
            </a:r>
            <a:endParaRPr lang="en-US" sz="4200" dirty="0" smtClean="0">
              <a:solidFill>
                <a:srgbClr val="002060"/>
              </a:solidFill>
            </a:endParaRPr>
          </a:p>
        </p:txBody>
      </p:sp>
      <p:sp>
        <p:nvSpPr>
          <p:cNvPr id="46083" name="Text Box 1030"/>
          <p:cNvSpPr txBox="1">
            <a:spLocks noChangeArrowheads="1"/>
          </p:cNvSpPr>
          <p:nvPr/>
        </p:nvSpPr>
        <p:spPr bwMode="auto">
          <a:xfrm>
            <a:off x="2381250" y="3119438"/>
            <a:ext cx="4381500" cy="206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9" tIns="45714" rIns="91429" bIns="45714">
            <a:spAutoFit/>
          </a:bodyP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buFont typeface="Arial" pitchFamily="34" charset="0"/>
              <a:buChar char="•"/>
            </a:pPr>
            <a:r>
              <a:rPr lang="en-US" sz="3200" b="1" dirty="0" smtClean="0">
                <a:latin typeface="Arial" charset="0"/>
              </a:rPr>
              <a:t> Enclosure </a:t>
            </a:r>
            <a:r>
              <a:rPr lang="en-US" sz="3200" b="1" dirty="0">
                <a:latin typeface="Arial" charset="0"/>
              </a:rPr>
              <a:t>(Enc)</a:t>
            </a:r>
          </a:p>
          <a:p>
            <a:pPr eaLnBrk="1" hangingPunct="1">
              <a:buFont typeface="Arial" pitchFamily="34" charset="0"/>
              <a:buChar char="•"/>
            </a:pPr>
            <a:r>
              <a:rPr lang="en-US" sz="3200" b="1" dirty="0" smtClean="0">
                <a:latin typeface="Arial" charset="0"/>
              </a:rPr>
              <a:t> Voltage </a:t>
            </a:r>
            <a:r>
              <a:rPr lang="en-US" sz="3200" b="1" dirty="0">
                <a:latin typeface="Arial" charset="0"/>
              </a:rPr>
              <a:t>(Volt)</a:t>
            </a:r>
          </a:p>
          <a:p>
            <a:pPr eaLnBrk="1" hangingPunct="1">
              <a:buFont typeface="Arial" pitchFamily="34" charset="0"/>
              <a:buChar char="•"/>
            </a:pPr>
            <a:r>
              <a:rPr lang="en-US" sz="3200" b="1" dirty="0" smtClean="0">
                <a:latin typeface="Arial" charset="0"/>
              </a:rPr>
              <a:t> Code </a:t>
            </a:r>
            <a:r>
              <a:rPr lang="en-US" sz="3200" b="1" dirty="0">
                <a:latin typeface="Arial" charset="0"/>
              </a:rPr>
              <a:t>Letter (Code)</a:t>
            </a:r>
          </a:p>
          <a:p>
            <a:pPr eaLnBrk="1" hangingPunct="1">
              <a:buFont typeface="Arial" pitchFamily="34" charset="0"/>
              <a:buChar char="•"/>
            </a:pPr>
            <a:r>
              <a:rPr lang="en-US" sz="3200" b="1" dirty="0" smtClean="0">
                <a:latin typeface="Arial" charset="0"/>
              </a:rPr>
              <a:t> Power </a:t>
            </a:r>
            <a:r>
              <a:rPr lang="en-US" sz="3200" b="1" dirty="0">
                <a:latin typeface="Arial" charset="0"/>
              </a:rPr>
              <a:t>Factor (PF)</a:t>
            </a:r>
          </a:p>
        </p:txBody>
      </p:sp>
      <p:sp>
        <p:nvSpPr>
          <p:cNvPr id="5" name="TextBox 9"/>
          <p:cNvSpPr txBox="1">
            <a:spLocks noChangeArrowheads="1"/>
          </p:cNvSpPr>
          <p:nvPr/>
        </p:nvSpPr>
        <p:spPr bwMode="auto">
          <a:xfrm>
            <a:off x="533400" y="1712913"/>
            <a:ext cx="7924800"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r>
              <a:rPr lang="en-US" sz="2800" b="1" dirty="0">
                <a:latin typeface="Arial" charset="0"/>
              </a:rPr>
              <a:t>Work together </a:t>
            </a:r>
            <a:r>
              <a:rPr lang="en-US" sz="2800" b="1" dirty="0" smtClean="0">
                <a:latin typeface="Arial" charset="0"/>
              </a:rPr>
              <a:t>to</a:t>
            </a:r>
            <a:r>
              <a:rPr lang="en-US" sz="2800" b="1" dirty="0">
                <a:latin typeface="Arial" charset="0"/>
              </a:rPr>
              <a:t> </a:t>
            </a:r>
            <a:r>
              <a:rPr lang="en-US" sz="2800" b="1" dirty="0" smtClean="0">
                <a:latin typeface="Arial" charset="0"/>
              </a:rPr>
              <a:t>define </a:t>
            </a:r>
            <a:r>
              <a:rPr lang="en-US" sz="2800" b="1" dirty="0">
                <a:latin typeface="Arial" charset="0"/>
              </a:rPr>
              <a:t>and </a:t>
            </a:r>
            <a:r>
              <a:rPr lang="en-US" sz="2800" b="1" dirty="0" smtClean="0">
                <a:latin typeface="Arial" charset="0"/>
              </a:rPr>
              <a:t>explain </a:t>
            </a:r>
            <a:r>
              <a:rPr lang="en-US" sz="2800" b="1" dirty="0">
                <a:latin typeface="Arial" charset="0"/>
              </a:rPr>
              <a:t>each of the following:</a:t>
            </a:r>
          </a:p>
        </p:txBody>
      </p:sp>
    </p:spTree>
    <p:extLst>
      <p:ext uri="{BB962C8B-B14F-4D97-AF65-F5344CB8AC3E}">
        <p14:creationId xmlns:p14="http://schemas.microsoft.com/office/powerpoint/2010/main" val="1653769429"/>
      </p:ext>
    </p:extLst>
  </p:cSld>
  <p:clrMapOvr>
    <a:masterClrMapping/>
  </p:clrMapOvr>
  <p:transition>
    <p:wipe dir="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tle 1"/>
          <p:cNvSpPr>
            <a:spLocks noGrp="1"/>
          </p:cNvSpPr>
          <p:nvPr>
            <p:ph type="title"/>
          </p:nvPr>
        </p:nvSpPr>
        <p:spPr>
          <a:xfrm>
            <a:off x="304800" y="228600"/>
            <a:ext cx="6629400" cy="990600"/>
          </a:xfrm>
        </p:spPr>
        <p:txBody>
          <a:bodyPr/>
          <a:lstStyle/>
          <a:p>
            <a:r>
              <a:rPr lang="en-US" sz="4400" dirty="0" smtClean="0"/>
              <a:t>Nameplate Reporting</a:t>
            </a:r>
          </a:p>
        </p:txBody>
      </p:sp>
      <p:sp>
        <p:nvSpPr>
          <p:cNvPr id="3" name="Text Box 1030"/>
          <p:cNvSpPr txBox="1">
            <a:spLocks noChangeArrowheads="1"/>
          </p:cNvSpPr>
          <p:nvPr/>
        </p:nvSpPr>
        <p:spPr bwMode="auto">
          <a:xfrm>
            <a:off x="304800" y="2046288"/>
            <a:ext cx="8763000" cy="4278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9" tIns="45714" rIns="91429" bIns="45714">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marL="457200" indent="-457200" eaLnBrk="1" hangingPunct="1">
              <a:buFont typeface="Arial" pitchFamily="34" charset="0"/>
              <a:buChar char="•"/>
              <a:tabLst>
                <a:tab pos="2292350" algn="l"/>
              </a:tabLst>
              <a:defRPr/>
            </a:pPr>
            <a:r>
              <a:rPr lang="en-US" sz="3200" b="1" dirty="0" smtClean="0">
                <a:latin typeface="Arial" charset="0"/>
              </a:rPr>
              <a:t>Group 3:	</a:t>
            </a:r>
            <a:r>
              <a:rPr lang="en-US" sz="2800" dirty="0" smtClean="0">
                <a:latin typeface="Arial" charset="0"/>
              </a:rPr>
              <a:t>RPM; Amps; Ambient (</a:t>
            </a:r>
            <a:r>
              <a:rPr lang="en-US" sz="2800" dirty="0" err="1" smtClean="0">
                <a:latin typeface="Arial" charset="0"/>
              </a:rPr>
              <a:t>Amb</a:t>
            </a:r>
            <a:r>
              <a:rPr lang="en-US" sz="2800" dirty="0" smtClean="0">
                <a:latin typeface="Arial" charset="0"/>
              </a:rPr>
              <a:t>.); 		Nominal Efficiency (Eff.)</a:t>
            </a:r>
            <a:endParaRPr lang="en-US" sz="2800" dirty="0">
              <a:latin typeface="Arial" charset="0"/>
            </a:endParaRPr>
          </a:p>
          <a:p>
            <a:pPr marL="457200" indent="-457200" eaLnBrk="1" hangingPunct="1">
              <a:buFont typeface="Arial" pitchFamily="34" charset="0"/>
              <a:buChar char="•"/>
              <a:tabLst>
                <a:tab pos="2292350" algn="l"/>
              </a:tabLst>
              <a:defRPr/>
            </a:pPr>
            <a:r>
              <a:rPr lang="en-US" sz="3200" b="1" dirty="0" smtClean="0">
                <a:latin typeface="Arial" charset="0"/>
              </a:rPr>
              <a:t>Group 2:	</a:t>
            </a:r>
            <a:r>
              <a:rPr lang="en-US" sz="2800" dirty="0" smtClean="0">
                <a:latin typeface="Arial" charset="0"/>
              </a:rPr>
              <a:t>Frame (FR); Hertz (HZ); Service 	Factor (SF); Insulation Class (CL</a:t>
            </a:r>
            <a:endParaRPr lang="en-US" sz="2800" dirty="0">
              <a:latin typeface="Arial" charset="0"/>
            </a:endParaRPr>
          </a:p>
          <a:p>
            <a:pPr marL="457200" indent="-457200" eaLnBrk="1" hangingPunct="1">
              <a:buFont typeface="Arial" pitchFamily="34" charset="0"/>
              <a:buChar char="•"/>
              <a:tabLst>
                <a:tab pos="2292350" algn="l"/>
              </a:tabLst>
              <a:defRPr/>
            </a:pPr>
            <a:r>
              <a:rPr lang="en-US" sz="3200" b="1" dirty="0" smtClean="0">
                <a:latin typeface="Arial" charset="0"/>
              </a:rPr>
              <a:t>Group 4:	</a:t>
            </a:r>
            <a:r>
              <a:rPr lang="en-US" sz="2800" dirty="0" smtClean="0">
                <a:latin typeface="Arial" charset="0"/>
              </a:rPr>
              <a:t>Enclosure (Enc); Voltage (Volt)</a:t>
            </a:r>
          </a:p>
          <a:p>
            <a:pPr eaLnBrk="1" hangingPunct="1">
              <a:tabLst>
                <a:tab pos="2292350" algn="l"/>
              </a:tabLst>
              <a:defRPr/>
            </a:pPr>
            <a:r>
              <a:rPr lang="en-US" sz="2800" dirty="0" smtClean="0">
                <a:latin typeface="Arial" charset="0"/>
              </a:rPr>
              <a:t>	Code Letter (Code); Power Factor (PF)</a:t>
            </a:r>
            <a:endParaRPr lang="en-US" sz="3200" b="1" dirty="0">
              <a:latin typeface="Arial" charset="0"/>
            </a:endParaRPr>
          </a:p>
          <a:p>
            <a:pPr marL="457200" indent="-457200" eaLnBrk="1" hangingPunct="1">
              <a:buFont typeface="Arial" pitchFamily="34" charset="0"/>
              <a:buChar char="•"/>
              <a:tabLst>
                <a:tab pos="2292350" algn="l"/>
              </a:tabLst>
              <a:defRPr/>
            </a:pPr>
            <a:r>
              <a:rPr lang="en-US" sz="3200" b="1" dirty="0" smtClean="0">
                <a:latin typeface="Arial" charset="0"/>
              </a:rPr>
              <a:t>Group 1:	</a:t>
            </a:r>
            <a:r>
              <a:rPr lang="en-US" sz="2800" dirty="0" smtClean="0">
                <a:latin typeface="Arial" charset="0"/>
              </a:rPr>
              <a:t>Horsepower (HP); Phase (PH)</a:t>
            </a:r>
          </a:p>
          <a:p>
            <a:pPr eaLnBrk="1" hangingPunct="1">
              <a:tabLst>
                <a:tab pos="2292350" algn="l"/>
              </a:tabLst>
              <a:defRPr/>
            </a:pPr>
            <a:r>
              <a:rPr lang="en-US" sz="2800" dirty="0" smtClean="0">
                <a:latin typeface="Arial" charset="0"/>
              </a:rPr>
              <a:t>	Design (Des); Duty; Thermal (Therm.)</a:t>
            </a:r>
          </a:p>
          <a:p>
            <a:pPr marL="457200" indent="-457200" eaLnBrk="1" hangingPunct="1">
              <a:buFont typeface="Arial" pitchFamily="34" charset="0"/>
              <a:buChar char="•"/>
              <a:defRPr/>
            </a:pPr>
            <a:endParaRPr lang="en-US" sz="3200" b="1" dirty="0">
              <a:latin typeface="Arial" charset="0"/>
            </a:endParaRPr>
          </a:p>
        </p:txBody>
      </p:sp>
    </p:spTree>
    <p:extLst>
      <p:ext uri="{BB962C8B-B14F-4D97-AF65-F5344CB8AC3E}">
        <p14:creationId xmlns:p14="http://schemas.microsoft.com/office/powerpoint/2010/main" val="1028218180"/>
      </p:ext>
    </p:extLst>
  </p:cSld>
  <p:clrMapOvr>
    <a:masterClrMapping/>
  </p:clrMapOvr>
  <p:transition>
    <p:wipe dir="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le 1"/>
          <p:cNvSpPr>
            <a:spLocks noGrp="1"/>
          </p:cNvSpPr>
          <p:nvPr>
            <p:ph type="title"/>
          </p:nvPr>
        </p:nvSpPr>
        <p:spPr>
          <a:xfrm>
            <a:off x="304800" y="0"/>
            <a:ext cx="6629400" cy="628650"/>
          </a:xfrm>
        </p:spPr>
        <p:txBody>
          <a:bodyPr anchor="t"/>
          <a:lstStyle/>
          <a:p>
            <a:r>
              <a:rPr lang="en-US" sz="4400" dirty="0" smtClean="0">
                <a:solidFill>
                  <a:schemeClr val="tx1"/>
                </a:solidFill>
              </a:rPr>
              <a:t>Motor Nameplate Review </a:t>
            </a:r>
          </a:p>
        </p:txBody>
      </p:sp>
      <p:sp>
        <p:nvSpPr>
          <p:cNvPr id="48131" name="Content Placeholder 2"/>
          <p:cNvSpPr>
            <a:spLocks noGrp="1"/>
          </p:cNvSpPr>
          <p:nvPr>
            <p:ph idx="1"/>
          </p:nvPr>
        </p:nvSpPr>
        <p:spPr>
          <a:xfrm>
            <a:off x="609600" y="2286000"/>
            <a:ext cx="7924800" cy="3657600"/>
          </a:xfrm>
        </p:spPr>
        <p:txBody>
          <a:bodyPr/>
          <a:lstStyle/>
          <a:p>
            <a:r>
              <a:rPr lang="en-US" sz="2800" b="1" dirty="0" smtClean="0"/>
              <a:t>Motor nameplates display a great deal of valuable information.</a:t>
            </a:r>
          </a:p>
          <a:p>
            <a:pPr>
              <a:buFontTx/>
              <a:buNone/>
            </a:pPr>
            <a:endParaRPr lang="en-US" sz="2800" b="1" dirty="0" smtClean="0"/>
          </a:p>
          <a:p>
            <a:r>
              <a:rPr lang="en-US" sz="2800" b="1" dirty="0" smtClean="0"/>
              <a:t>This workbook contains easy-access motor reference material that can be used as needed.</a:t>
            </a:r>
          </a:p>
        </p:txBody>
      </p:sp>
    </p:spTree>
    <p:extLst>
      <p:ext uri="{BB962C8B-B14F-4D97-AF65-F5344CB8AC3E}">
        <p14:creationId xmlns:p14="http://schemas.microsoft.com/office/powerpoint/2010/main" val="2199721721"/>
      </p:ext>
    </p:extLst>
  </p:cSld>
  <p:clrMapOvr>
    <a:masterClrMapping/>
  </p:clrMapOvr>
  <p:transition>
    <p:wipe dir="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ext Box 2"/>
          <p:cNvSpPr txBox="1">
            <a:spLocks noChangeArrowheads="1"/>
          </p:cNvSpPr>
          <p:nvPr/>
        </p:nvSpPr>
        <p:spPr bwMode="auto">
          <a:xfrm>
            <a:off x="311701" y="304800"/>
            <a:ext cx="5327099"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r>
              <a:rPr lang="en-US" sz="4400" b="1" dirty="0" smtClean="0">
                <a:latin typeface="Arial" charset="0"/>
              </a:rPr>
              <a:t>Motor </a:t>
            </a:r>
            <a:r>
              <a:rPr lang="en-US" sz="4400" b="1" dirty="0">
                <a:latin typeface="Arial" charset="0"/>
              </a:rPr>
              <a:t>Maintenance</a:t>
            </a:r>
          </a:p>
        </p:txBody>
      </p:sp>
      <p:sp>
        <p:nvSpPr>
          <p:cNvPr id="49155" name="Text Box 52"/>
          <p:cNvSpPr txBox="1">
            <a:spLocks noChangeArrowheads="1"/>
          </p:cNvSpPr>
          <p:nvPr/>
        </p:nvSpPr>
        <p:spPr bwMode="auto">
          <a:xfrm>
            <a:off x="457200" y="1828800"/>
            <a:ext cx="18415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endParaRPr lang="en-US" sz="3200" b="1">
              <a:latin typeface="Arial" charset="0"/>
            </a:endParaRPr>
          </a:p>
          <a:p>
            <a:endParaRPr lang="en-US" sz="3200" b="1">
              <a:latin typeface="Arial" charset="0"/>
            </a:endParaRPr>
          </a:p>
        </p:txBody>
      </p:sp>
      <p:pic>
        <p:nvPicPr>
          <p:cNvPr id="49156" name="Picture 5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47800" y="1752600"/>
            <a:ext cx="60960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06923355"/>
      </p:ext>
    </p:extLst>
  </p:cSld>
  <p:clrMapOvr>
    <a:masterClrMapping/>
  </p:clrMapOv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ext Box 1026"/>
          <p:cNvSpPr txBox="1">
            <a:spLocks noChangeArrowheads="1"/>
          </p:cNvSpPr>
          <p:nvPr/>
        </p:nvSpPr>
        <p:spPr bwMode="auto">
          <a:xfrm>
            <a:off x="304801" y="1250"/>
            <a:ext cx="441960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r>
              <a:rPr lang="en-US" sz="4400" b="1" dirty="0" smtClean="0">
                <a:latin typeface="Arial" charset="0"/>
              </a:rPr>
              <a:t>Maintenance Best Practices </a:t>
            </a:r>
            <a:endParaRPr lang="en-US" sz="4400" b="1" dirty="0">
              <a:latin typeface="Arial" charset="0"/>
            </a:endParaRPr>
          </a:p>
        </p:txBody>
      </p:sp>
      <p:sp>
        <p:nvSpPr>
          <p:cNvPr id="50179" name="Text Box 1027"/>
          <p:cNvSpPr txBox="1">
            <a:spLocks noChangeArrowheads="1"/>
          </p:cNvSpPr>
          <p:nvPr/>
        </p:nvSpPr>
        <p:spPr bwMode="auto">
          <a:xfrm>
            <a:off x="819150" y="1600200"/>
            <a:ext cx="7833170" cy="48290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a:lnSpc>
                <a:spcPct val="135000"/>
              </a:lnSpc>
              <a:buFont typeface="Arial" pitchFamily="34" charset="0"/>
              <a:buChar char="•"/>
            </a:pPr>
            <a:r>
              <a:rPr lang="en-US" sz="2800" b="1" dirty="0" smtClean="0">
                <a:latin typeface="Arial" charset="0"/>
              </a:rPr>
              <a:t> Ventilation </a:t>
            </a:r>
            <a:r>
              <a:rPr lang="en-US" sz="2800" b="1" dirty="0">
                <a:latin typeface="Arial" charset="0"/>
              </a:rPr>
              <a:t>restriction problems corrected</a:t>
            </a:r>
          </a:p>
          <a:p>
            <a:pPr>
              <a:lnSpc>
                <a:spcPct val="135000"/>
              </a:lnSpc>
              <a:buFont typeface="Arial" pitchFamily="34" charset="0"/>
              <a:buChar char="•"/>
            </a:pPr>
            <a:r>
              <a:rPr lang="en-US" sz="2800" b="1" dirty="0" smtClean="0">
                <a:latin typeface="Arial" charset="0"/>
              </a:rPr>
              <a:t> Corrected </a:t>
            </a:r>
            <a:r>
              <a:rPr lang="en-US" sz="2800" b="1" dirty="0">
                <a:latin typeface="Arial" charset="0"/>
              </a:rPr>
              <a:t>misalignment</a:t>
            </a:r>
          </a:p>
          <a:p>
            <a:pPr>
              <a:lnSpc>
                <a:spcPct val="135000"/>
              </a:lnSpc>
              <a:buFont typeface="Arial" pitchFamily="34" charset="0"/>
              <a:buChar char="•"/>
            </a:pPr>
            <a:r>
              <a:rPr lang="en-US" sz="2800" b="1" dirty="0" smtClean="0">
                <a:latin typeface="Arial" charset="0"/>
              </a:rPr>
              <a:t> Lubricate </a:t>
            </a:r>
            <a:r>
              <a:rPr lang="en-US" sz="2800" b="1" dirty="0">
                <a:latin typeface="Arial" charset="0"/>
              </a:rPr>
              <a:t>per </a:t>
            </a:r>
            <a:r>
              <a:rPr lang="en-US" sz="2800" b="1" dirty="0" smtClean="0">
                <a:latin typeface="Arial" charset="0"/>
              </a:rPr>
              <a:t>manufacturer’s </a:t>
            </a:r>
            <a:r>
              <a:rPr lang="en-US" sz="2800" b="1" dirty="0">
                <a:latin typeface="Arial" charset="0"/>
              </a:rPr>
              <a:t>specs</a:t>
            </a:r>
          </a:p>
          <a:p>
            <a:pPr>
              <a:lnSpc>
                <a:spcPct val="135000"/>
              </a:lnSpc>
              <a:buFont typeface="Arial" pitchFamily="34" charset="0"/>
              <a:buChar char="•"/>
            </a:pPr>
            <a:r>
              <a:rPr lang="en-US" sz="2800" b="1" dirty="0" smtClean="0">
                <a:latin typeface="Arial" charset="0"/>
              </a:rPr>
              <a:t> Test </a:t>
            </a:r>
            <a:r>
              <a:rPr lang="en-US" sz="2800" b="1" dirty="0">
                <a:latin typeface="Arial" charset="0"/>
              </a:rPr>
              <a:t>for/avoid imbalanced/improper voltage</a:t>
            </a:r>
          </a:p>
          <a:p>
            <a:pPr>
              <a:lnSpc>
                <a:spcPct val="135000"/>
              </a:lnSpc>
              <a:buFont typeface="Arial" pitchFamily="34" charset="0"/>
              <a:buChar char="•"/>
            </a:pPr>
            <a:r>
              <a:rPr lang="en-US" sz="2800" b="1" dirty="0" smtClean="0">
                <a:latin typeface="Arial" charset="0"/>
              </a:rPr>
              <a:t> Avoid </a:t>
            </a:r>
            <a:r>
              <a:rPr lang="en-US" sz="2800" b="1" dirty="0">
                <a:latin typeface="Arial" charset="0"/>
              </a:rPr>
              <a:t>excessively high ambient temps</a:t>
            </a:r>
          </a:p>
          <a:p>
            <a:pPr>
              <a:lnSpc>
                <a:spcPct val="135000"/>
              </a:lnSpc>
              <a:buFont typeface="Arial" pitchFamily="34" charset="0"/>
              <a:buChar char="•"/>
            </a:pPr>
            <a:r>
              <a:rPr lang="en-US" sz="2800" b="1" dirty="0" smtClean="0">
                <a:latin typeface="Arial" charset="0"/>
              </a:rPr>
              <a:t> Correct </a:t>
            </a:r>
            <a:r>
              <a:rPr lang="en-US" sz="2800" b="1" dirty="0">
                <a:latin typeface="Arial" charset="0"/>
              </a:rPr>
              <a:t>overloading beyond 100%</a:t>
            </a:r>
          </a:p>
          <a:p>
            <a:pPr>
              <a:lnSpc>
                <a:spcPct val="135000"/>
              </a:lnSpc>
              <a:buFont typeface="Arial" pitchFamily="34" charset="0"/>
              <a:buChar char="•"/>
            </a:pPr>
            <a:r>
              <a:rPr lang="en-US" sz="2800" b="1" dirty="0" smtClean="0">
                <a:latin typeface="Arial" charset="0"/>
              </a:rPr>
              <a:t> Correct </a:t>
            </a:r>
            <a:r>
              <a:rPr lang="en-US" sz="2800" b="1" dirty="0">
                <a:latin typeface="Arial" charset="0"/>
              </a:rPr>
              <a:t>excessive vibration</a:t>
            </a:r>
          </a:p>
          <a:p>
            <a:pPr>
              <a:lnSpc>
                <a:spcPct val="135000"/>
              </a:lnSpc>
              <a:buFont typeface="Arial" pitchFamily="34" charset="0"/>
              <a:buChar char="•"/>
            </a:pPr>
            <a:r>
              <a:rPr lang="en-US" sz="3200" b="1" dirty="0" smtClean="0">
                <a:latin typeface="Arial" charset="0"/>
              </a:rPr>
              <a:t> </a:t>
            </a:r>
            <a:r>
              <a:rPr lang="en-US" sz="3200" b="1" i="1" dirty="0" smtClean="0">
                <a:latin typeface="Arial" charset="0"/>
              </a:rPr>
              <a:t>Use </a:t>
            </a:r>
            <a:r>
              <a:rPr lang="en-US" sz="3200" b="1" i="1" dirty="0">
                <a:latin typeface="Arial" charset="0"/>
              </a:rPr>
              <a:t>a repair purchase </a:t>
            </a:r>
            <a:r>
              <a:rPr lang="en-US" sz="3200" b="1" i="1" dirty="0" smtClean="0">
                <a:latin typeface="Arial" charset="0"/>
              </a:rPr>
              <a:t>specification.</a:t>
            </a:r>
            <a:endParaRPr lang="en-US" sz="3200" b="1" i="1" dirty="0">
              <a:latin typeface="Arial" charset="0"/>
            </a:endParaRPr>
          </a:p>
        </p:txBody>
      </p:sp>
    </p:spTree>
    <p:extLst>
      <p:ext uri="{BB962C8B-B14F-4D97-AF65-F5344CB8AC3E}">
        <p14:creationId xmlns:p14="http://schemas.microsoft.com/office/powerpoint/2010/main" val="4099902262"/>
      </p:ext>
    </p:extLst>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ext Box 2"/>
          <p:cNvSpPr txBox="1">
            <a:spLocks noChangeArrowheads="1"/>
          </p:cNvSpPr>
          <p:nvPr/>
        </p:nvSpPr>
        <p:spPr bwMode="auto">
          <a:xfrm>
            <a:off x="304801" y="457200"/>
            <a:ext cx="6019800" cy="66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lnSpc>
                <a:spcPct val="85000"/>
              </a:lnSpc>
            </a:pPr>
            <a:r>
              <a:rPr lang="en-US" sz="4400" b="1" dirty="0" smtClean="0">
                <a:latin typeface="Arial" charset="0"/>
              </a:rPr>
              <a:t>Action Plan: Part 1 </a:t>
            </a:r>
            <a:endParaRPr lang="en-US" sz="4400" b="1" dirty="0">
              <a:latin typeface="Arial" charset="0"/>
            </a:endParaRPr>
          </a:p>
        </p:txBody>
      </p:sp>
      <p:sp>
        <p:nvSpPr>
          <p:cNvPr id="4099" name="Text Box 3"/>
          <p:cNvSpPr txBox="1">
            <a:spLocks noChangeArrowheads="1"/>
          </p:cNvSpPr>
          <p:nvPr/>
        </p:nvSpPr>
        <p:spPr bwMode="auto">
          <a:xfrm>
            <a:off x="384175" y="2057400"/>
            <a:ext cx="8577263" cy="403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buFont typeface="Arial" charset="0"/>
              <a:buChar char="•"/>
            </a:pPr>
            <a:r>
              <a:rPr lang="en-US" sz="3200" b="1" dirty="0">
                <a:latin typeface="Arial" charset="0"/>
              </a:rPr>
              <a:t>Write your mailing address on the provided </a:t>
            </a:r>
            <a:r>
              <a:rPr lang="en-US" sz="3200" b="1" dirty="0" smtClean="0">
                <a:latin typeface="Arial" charset="0"/>
              </a:rPr>
              <a:t>envelope.</a:t>
            </a:r>
            <a:endParaRPr lang="en-US" sz="3200" b="1" dirty="0">
              <a:latin typeface="Arial" charset="0"/>
            </a:endParaRPr>
          </a:p>
          <a:p>
            <a:pPr eaLnBrk="1" hangingPunct="1">
              <a:buFont typeface="Arial" charset="0"/>
              <a:buChar char="•"/>
            </a:pPr>
            <a:r>
              <a:rPr lang="en-US" sz="3200" b="1" dirty="0">
                <a:latin typeface="Arial" charset="0"/>
              </a:rPr>
              <a:t>On the top of one side of the provided </a:t>
            </a:r>
            <a:r>
              <a:rPr lang="en-US" sz="3200" b="1" dirty="0" smtClean="0">
                <a:latin typeface="Arial" charset="0"/>
              </a:rPr>
              <a:t>3x5 </a:t>
            </a:r>
            <a:r>
              <a:rPr lang="en-US" sz="3200" b="1" dirty="0">
                <a:latin typeface="Arial" charset="0"/>
              </a:rPr>
              <a:t>card write “Things to </a:t>
            </a:r>
            <a:r>
              <a:rPr lang="en-US" sz="3200" b="1" dirty="0" smtClean="0">
                <a:latin typeface="Arial" charset="0"/>
              </a:rPr>
              <a:t>remember.”</a:t>
            </a:r>
            <a:endParaRPr lang="en-US" sz="3200" b="1" dirty="0">
              <a:latin typeface="Arial" charset="0"/>
            </a:endParaRPr>
          </a:p>
          <a:p>
            <a:pPr eaLnBrk="1" hangingPunct="1">
              <a:buFont typeface="Arial" charset="0"/>
              <a:buChar char="•"/>
            </a:pPr>
            <a:r>
              <a:rPr lang="en-US" sz="3200" b="1" dirty="0">
                <a:latin typeface="Arial" charset="0"/>
              </a:rPr>
              <a:t>On the top of the other side write “Things I will </a:t>
            </a:r>
            <a:r>
              <a:rPr lang="en-US" sz="3200" b="1" dirty="0" smtClean="0">
                <a:latin typeface="Arial" charset="0"/>
              </a:rPr>
              <a:t>do.”</a:t>
            </a:r>
            <a:endParaRPr lang="en-US" sz="3200" b="1" dirty="0">
              <a:latin typeface="Arial" charset="0"/>
            </a:endParaRPr>
          </a:p>
          <a:p>
            <a:pPr eaLnBrk="1" hangingPunct="1">
              <a:buFont typeface="Arial" charset="0"/>
              <a:buChar char="•"/>
            </a:pPr>
            <a:r>
              <a:rPr lang="en-US" sz="3200" b="1" dirty="0">
                <a:latin typeface="Arial" charset="0"/>
              </a:rPr>
              <a:t>During the </a:t>
            </a:r>
            <a:r>
              <a:rPr lang="en-US" sz="3200" b="1" dirty="0" smtClean="0">
                <a:latin typeface="Arial" charset="0"/>
              </a:rPr>
              <a:t>day, </a:t>
            </a:r>
            <a:r>
              <a:rPr lang="en-US" sz="3200" b="1" dirty="0">
                <a:latin typeface="Arial" charset="0"/>
              </a:rPr>
              <a:t>add your notes to the </a:t>
            </a:r>
            <a:r>
              <a:rPr lang="en-US" sz="3200" b="1" dirty="0" smtClean="0">
                <a:latin typeface="Arial" charset="0"/>
              </a:rPr>
              <a:t>card.</a:t>
            </a:r>
            <a:endParaRPr lang="en-US" sz="3200" b="1" dirty="0">
              <a:latin typeface="Arial" charset="0"/>
            </a:endParaRPr>
          </a:p>
        </p:txBody>
      </p:sp>
    </p:spTree>
    <p:extLst>
      <p:ext uri="{BB962C8B-B14F-4D97-AF65-F5344CB8AC3E}">
        <p14:creationId xmlns:p14="http://schemas.microsoft.com/office/powerpoint/2010/main" val="4048758162"/>
      </p:ext>
    </p:extLst>
  </p:cSld>
  <p:clrMapOvr>
    <a:masterClrMapping/>
  </p:clrMapOvr>
  <p:transition>
    <p:wipe dir="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ext Box 1026"/>
          <p:cNvSpPr txBox="1">
            <a:spLocks noChangeArrowheads="1"/>
          </p:cNvSpPr>
          <p:nvPr/>
        </p:nvSpPr>
        <p:spPr bwMode="auto">
          <a:xfrm>
            <a:off x="374650" y="304800"/>
            <a:ext cx="4073551"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r>
              <a:rPr lang="en-US" sz="4400" b="1" dirty="0">
                <a:latin typeface="Arial" charset="0"/>
              </a:rPr>
              <a:t>Motor </a:t>
            </a:r>
            <a:r>
              <a:rPr lang="en-US" sz="4400" b="1" dirty="0" smtClean="0">
                <a:latin typeface="Arial" charset="0"/>
              </a:rPr>
              <a:t>Failures</a:t>
            </a:r>
            <a:endParaRPr lang="en-US" sz="4400" b="1" dirty="0">
              <a:latin typeface="Arial" charset="0"/>
            </a:endParaRPr>
          </a:p>
        </p:txBody>
      </p:sp>
      <p:pic>
        <p:nvPicPr>
          <p:cNvPr id="51203" name="Picture 102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0" y="1800225"/>
            <a:ext cx="5943600" cy="437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Tree>
    <p:extLst>
      <p:ext uri="{BB962C8B-B14F-4D97-AF65-F5344CB8AC3E}">
        <p14:creationId xmlns:p14="http://schemas.microsoft.com/office/powerpoint/2010/main" val="2206139302"/>
      </p:ext>
    </p:extLst>
  </p:cSld>
  <p:clrMapOvr>
    <a:masterClrMapping/>
  </p:clrMapOvr>
  <p:transition>
    <p:wipe dir="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ext Box 2"/>
          <p:cNvSpPr txBox="1">
            <a:spLocks noChangeArrowheads="1"/>
          </p:cNvSpPr>
          <p:nvPr/>
        </p:nvSpPr>
        <p:spPr bwMode="auto">
          <a:xfrm>
            <a:off x="304800" y="304800"/>
            <a:ext cx="5516254"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r>
              <a:rPr lang="en-US" sz="4400" b="1" dirty="0">
                <a:latin typeface="Arial" charset="0"/>
              </a:rPr>
              <a:t>Bearing Lubrication</a:t>
            </a:r>
          </a:p>
        </p:txBody>
      </p:sp>
      <p:sp>
        <p:nvSpPr>
          <p:cNvPr id="52227" name="Text Box 3"/>
          <p:cNvSpPr txBox="1">
            <a:spLocks noChangeArrowheads="1"/>
          </p:cNvSpPr>
          <p:nvPr/>
        </p:nvSpPr>
        <p:spPr bwMode="auto">
          <a:xfrm>
            <a:off x="457201" y="1828800"/>
            <a:ext cx="4571999" cy="4524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r>
              <a:rPr lang="en-US" sz="3200" b="1" dirty="0">
                <a:latin typeface="Arial" charset="0"/>
              </a:rPr>
              <a:t>Remove relief </a:t>
            </a:r>
            <a:r>
              <a:rPr lang="en-US" sz="3200" b="1" dirty="0" smtClean="0">
                <a:latin typeface="Arial" charset="0"/>
              </a:rPr>
              <a:t>plug*</a:t>
            </a:r>
            <a:endParaRPr lang="en-US" sz="3200" b="1" dirty="0">
              <a:latin typeface="Arial" charset="0"/>
            </a:endParaRPr>
          </a:p>
          <a:p>
            <a:endParaRPr lang="en-US" sz="3200" b="1" dirty="0">
              <a:latin typeface="Arial" charset="0"/>
            </a:endParaRPr>
          </a:p>
          <a:p>
            <a:r>
              <a:rPr lang="en-US" sz="3200" b="1" dirty="0">
                <a:latin typeface="Arial" charset="0"/>
              </a:rPr>
              <a:t>Let motor run for </a:t>
            </a:r>
            <a:r>
              <a:rPr lang="en-US" sz="3200" b="1" dirty="0" smtClean="0">
                <a:latin typeface="Arial" charset="0"/>
              </a:rPr>
              <a:t>20-30 minutes </a:t>
            </a:r>
            <a:r>
              <a:rPr lang="en-US" sz="3200" b="1" dirty="0">
                <a:latin typeface="Arial" charset="0"/>
              </a:rPr>
              <a:t>before replacing </a:t>
            </a:r>
            <a:r>
              <a:rPr lang="en-US" sz="3200" b="1" dirty="0" smtClean="0">
                <a:latin typeface="Arial" charset="0"/>
              </a:rPr>
              <a:t>plug.</a:t>
            </a:r>
            <a:endParaRPr lang="en-US" sz="3200" b="1" dirty="0">
              <a:latin typeface="Arial" charset="0"/>
            </a:endParaRPr>
          </a:p>
          <a:p>
            <a:endParaRPr lang="en-US" sz="3200" b="1" dirty="0">
              <a:latin typeface="Arial" charset="0"/>
            </a:endParaRPr>
          </a:p>
          <a:p>
            <a:r>
              <a:rPr lang="en-US" sz="3200" b="1" dirty="0">
                <a:latin typeface="Arial" charset="0"/>
              </a:rPr>
              <a:t>Safety First Priority*</a:t>
            </a:r>
          </a:p>
          <a:p>
            <a:endParaRPr lang="en-US" sz="3200" b="1" dirty="0">
              <a:latin typeface="Arial" charset="0"/>
            </a:endParaRPr>
          </a:p>
          <a:p>
            <a:r>
              <a:rPr lang="en-US" sz="3200" b="1" dirty="0">
                <a:latin typeface="Arial" charset="0"/>
              </a:rPr>
              <a:t>(All of the </a:t>
            </a:r>
            <a:r>
              <a:rPr lang="en-US" sz="3200" b="1" dirty="0" smtClean="0">
                <a:latin typeface="Arial" charset="0"/>
              </a:rPr>
              <a:t>above.)</a:t>
            </a:r>
            <a:endParaRPr lang="en-US" sz="3200" b="1" dirty="0">
              <a:latin typeface="Arial" charset="0"/>
            </a:endParaRPr>
          </a:p>
        </p:txBody>
      </p:sp>
      <p:pic>
        <p:nvPicPr>
          <p:cNvPr id="52228"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34000" y="1905000"/>
            <a:ext cx="3340100" cy="435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03327589"/>
      </p:ext>
    </p:extLst>
  </p:cSld>
  <p:clrMapOvr>
    <a:masterClrMapping/>
  </p:clrMapOv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a:xfrm>
            <a:off x="304800" y="228600"/>
            <a:ext cx="6629400" cy="990600"/>
          </a:xfrm>
        </p:spPr>
        <p:txBody>
          <a:bodyPr lIns="82058" tIns="41029" rIns="82058" bIns="41029"/>
          <a:lstStyle/>
          <a:p>
            <a:pPr eaLnBrk="1" hangingPunct="1"/>
            <a:r>
              <a:rPr lang="en-US" dirty="0" smtClean="0">
                <a:solidFill>
                  <a:schemeClr val="tx1"/>
                </a:solidFill>
              </a:rPr>
              <a:t>Grease Compatibility Table</a:t>
            </a:r>
          </a:p>
        </p:txBody>
      </p:sp>
      <p:graphicFrame>
        <p:nvGraphicFramePr>
          <p:cNvPr id="92" name="Table 91"/>
          <p:cNvGraphicFramePr>
            <a:graphicFrameLocks noGrp="1"/>
          </p:cNvGraphicFramePr>
          <p:nvPr/>
        </p:nvGraphicFramePr>
        <p:xfrm>
          <a:off x="762000" y="1693863"/>
          <a:ext cx="7620001" cy="4478335"/>
        </p:xfrm>
        <a:graphic>
          <a:graphicData uri="http://schemas.openxmlformats.org/drawingml/2006/table">
            <a:tbl>
              <a:tblPr/>
              <a:tblGrid>
                <a:gridCol w="2711683"/>
                <a:gridCol w="392759"/>
                <a:gridCol w="376297"/>
                <a:gridCol w="376297"/>
                <a:gridCol w="376297"/>
                <a:gridCol w="376297"/>
                <a:gridCol w="376297"/>
                <a:gridCol w="376297"/>
                <a:gridCol w="376297"/>
                <a:gridCol w="470370"/>
                <a:gridCol w="470370"/>
                <a:gridCol w="470370"/>
                <a:gridCol w="470370"/>
              </a:tblGrid>
              <a:tr h="361053">
                <a:tc rowSpan="2">
                  <a:txBody>
                    <a:bodyPr/>
                    <a:lstStyle/>
                    <a:p>
                      <a:pPr marL="0" marR="0" algn="ctr">
                        <a:lnSpc>
                          <a:spcPct val="115000"/>
                        </a:lnSpc>
                        <a:spcBef>
                          <a:spcPts val="0"/>
                        </a:spcBef>
                        <a:spcAft>
                          <a:spcPts val="0"/>
                        </a:spcAft>
                      </a:pPr>
                      <a:r>
                        <a:rPr lang="en-US" sz="2800" b="1" i="1" dirty="0" smtClean="0">
                          <a:solidFill>
                            <a:schemeClr val="tx1"/>
                          </a:solidFill>
                          <a:latin typeface="Cambria"/>
                          <a:ea typeface="Calibri"/>
                          <a:cs typeface="Times New Roman"/>
                        </a:rPr>
                        <a:t>Greases</a:t>
                      </a:r>
                      <a:endParaRPr lang="en-US" sz="2800" dirty="0">
                        <a:solidFill>
                          <a:schemeClr val="tx1"/>
                        </a:solidFill>
                        <a:latin typeface="Calibri"/>
                        <a:ea typeface="Calibri"/>
                        <a:cs typeface="Times New Roman"/>
                      </a:endParaRPr>
                    </a:p>
                  </a:txBody>
                  <a:tcPr marL="67733" marR="677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12">
                  <a:txBody>
                    <a:bodyPr/>
                    <a:lstStyle/>
                    <a:p>
                      <a:pPr marL="0" marR="0" algn="ctr">
                        <a:lnSpc>
                          <a:spcPct val="115000"/>
                        </a:lnSpc>
                        <a:spcBef>
                          <a:spcPts val="0"/>
                        </a:spcBef>
                        <a:spcAft>
                          <a:spcPts val="0"/>
                        </a:spcAft>
                      </a:pPr>
                      <a:r>
                        <a:rPr lang="en-US" sz="1800" b="0" i="1" dirty="0">
                          <a:solidFill>
                            <a:schemeClr val="tx1"/>
                          </a:solidFill>
                          <a:latin typeface="Cambria"/>
                          <a:ea typeface="Calibri"/>
                          <a:cs typeface="Times New Roman"/>
                        </a:rPr>
                        <a:t>C = Compatible    B = Borderline    I = Incompatible</a:t>
                      </a:r>
                      <a:endParaRPr lang="en-US" sz="1800" b="0" dirty="0">
                        <a:solidFill>
                          <a:schemeClr val="tx1"/>
                        </a:solidFill>
                        <a:latin typeface="Calibri"/>
                        <a:ea typeface="Calibri"/>
                        <a:cs typeface="Times New Roman"/>
                      </a:endParaRPr>
                    </a:p>
                  </a:txBody>
                  <a:tcPr marL="67733" marR="677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316714">
                <a:tc vMerge="1">
                  <a:txBody>
                    <a:bodyPr/>
                    <a:lstStyle/>
                    <a:p>
                      <a:endParaRPr lang="en-US"/>
                    </a:p>
                  </a:txBody>
                  <a:tcPr/>
                </a:tc>
                <a:tc>
                  <a:txBody>
                    <a:bodyPr/>
                    <a:lstStyle/>
                    <a:p>
                      <a:pPr marL="0" marR="0" algn="ctr">
                        <a:lnSpc>
                          <a:spcPct val="115000"/>
                        </a:lnSpc>
                        <a:spcBef>
                          <a:spcPts val="0"/>
                        </a:spcBef>
                        <a:spcAft>
                          <a:spcPts val="0"/>
                        </a:spcAft>
                      </a:pPr>
                      <a:r>
                        <a:rPr lang="en-US" sz="1800">
                          <a:solidFill>
                            <a:schemeClr val="tx1"/>
                          </a:solidFill>
                          <a:latin typeface="Calibri"/>
                          <a:ea typeface="Calibri"/>
                          <a:cs typeface="Times New Roman"/>
                        </a:rPr>
                        <a:t>1.</a:t>
                      </a:r>
                    </a:p>
                  </a:txBody>
                  <a:tcPr marL="67733" marR="677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7FC"/>
                    </a:solidFill>
                  </a:tcPr>
                </a:tc>
                <a:tc>
                  <a:txBody>
                    <a:bodyPr/>
                    <a:lstStyle/>
                    <a:p>
                      <a:pPr marL="0" marR="0" algn="ctr">
                        <a:lnSpc>
                          <a:spcPct val="115000"/>
                        </a:lnSpc>
                        <a:spcBef>
                          <a:spcPts val="0"/>
                        </a:spcBef>
                        <a:spcAft>
                          <a:spcPts val="0"/>
                        </a:spcAft>
                      </a:pPr>
                      <a:r>
                        <a:rPr lang="en-US" sz="1800">
                          <a:solidFill>
                            <a:schemeClr val="tx1"/>
                          </a:solidFill>
                          <a:latin typeface="Calibri"/>
                          <a:ea typeface="Calibri"/>
                          <a:cs typeface="Times New Roman"/>
                        </a:rPr>
                        <a:t>2.</a:t>
                      </a:r>
                    </a:p>
                  </a:txBody>
                  <a:tcPr marL="67733" marR="677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7FC"/>
                    </a:solidFill>
                  </a:tcPr>
                </a:tc>
                <a:tc>
                  <a:txBody>
                    <a:bodyPr/>
                    <a:lstStyle/>
                    <a:p>
                      <a:pPr marL="0" marR="0" algn="ctr">
                        <a:lnSpc>
                          <a:spcPct val="115000"/>
                        </a:lnSpc>
                        <a:spcBef>
                          <a:spcPts val="0"/>
                        </a:spcBef>
                        <a:spcAft>
                          <a:spcPts val="0"/>
                        </a:spcAft>
                      </a:pPr>
                      <a:r>
                        <a:rPr lang="en-US" sz="1800">
                          <a:solidFill>
                            <a:schemeClr val="tx1"/>
                          </a:solidFill>
                          <a:latin typeface="Calibri"/>
                          <a:ea typeface="Calibri"/>
                          <a:cs typeface="Times New Roman"/>
                        </a:rPr>
                        <a:t>3.</a:t>
                      </a:r>
                    </a:p>
                  </a:txBody>
                  <a:tcPr marL="67733" marR="677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7FC"/>
                    </a:solidFill>
                  </a:tcPr>
                </a:tc>
                <a:tc>
                  <a:txBody>
                    <a:bodyPr/>
                    <a:lstStyle/>
                    <a:p>
                      <a:pPr marL="0" marR="0" algn="ctr">
                        <a:lnSpc>
                          <a:spcPct val="115000"/>
                        </a:lnSpc>
                        <a:spcBef>
                          <a:spcPts val="0"/>
                        </a:spcBef>
                        <a:spcAft>
                          <a:spcPts val="0"/>
                        </a:spcAft>
                      </a:pPr>
                      <a:r>
                        <a:rPr lang="en-US" sz="1800">
                          <a:solidFill>
                            <a:schemeClr val="tx1"/>
                          </a:solidFill>
                          <a:latin typeface="Calibri"/>
                          <a:ea typeface="Calibri"/>
                          <a:cs typeface="Times New Roman"/>
                        </a:rPr>
                        <a:t>4.</a:t>
                      </a:r>
                    </a:p>
                  </a:txBody>
                  <a:tcPr marL="67733" marR="677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7FC"/>
                    </a:solidFill>
                  </a:tcPr>
                </a:tc>
                <a:tc>
                  <a:txBody>
                    <a:bodyPr/>
                    <a:lstStyle/>
                    <a:p>
                      <a:pPr marL="0" marR="0" algn="ctr">
                        <a:lnSpc>
                          <a:spcPct val="115000"/>
                        </a:lnSpc>
                        <a:spcBef>
                          <a:spcPts val="0"/>
                        </a:spcBef>
                        <a:spcAft>
                          <a:spcPts val="0"/>
                        </a:spcAft>
                      </a:pPr>
                      <a:r>
                        <a:rPr lang="en-US" sz="1800">
                          <a:solidFill>
                            <a:schemeClr val="tx1"/>
                          </a:solidFill>
                          <a:latin typeface="Calibri"/>
                          <a:ea typeface="Calibri"/>
                          <a:cs typeface="Times New Roman"/>
                        </a:rPr>
                        <a:t>5.</a:t>
                      </a:r>
                    </a:p>
                  </a:txBody>
                  <a:tcPr marL="67733" marR="677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7FC"/>
                    </a:solidFill>
                  </a:tcPr>
                </a:tc>
                <a:tc>
                  <a:txBody>
                    <a:bodyPr/>
                    <a:lstStyle/>
                    <a:p>
                      <a:pPr marL="0" marR="0" algn="ctr">
                        <a:lnSpc>
                          <a:spcPct val="115000"/>
                        </a:lnSpc>
                        <a:spcBef>
                          <a:spcPts val="0"/>
                        </a:spcBef>
                        <a:spcAft>
                          <a:spcPts val="0"/>
                        </a:spcAft>
                      </a:pPr>
                      <a:r>
                        <a:rPr lang="en-US" sz="1800">
                          <a:solidFill>
                            <a:schemeClr val="tx1"/>
                          </a:solidFill>
                          <a:latin typeface="Calibri"/>
                          <a:ea typeface="Calibri"/>
                          <a:cs typeface="Times New Roman"/>
                        </a:rPr>
                        <a:t>6.</a:t>
                      </a:r>
                    </a:p>
                  </a:txBody>
                  <a:tcPr marL="67733" marR="677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7FC"/>
                    </a:solidFill>
                  </a:tcPr>
                </a:tc>
                <a:tc>
                  <a:txBody>
                    <a:bodyPr/>
                    <a:lstStyle/>
                    <a:p>
                      <a:pPr marL="0" marR="0" algn="ctr">
                        <a:lnSpc>
                          <a:spcPct val="115000"/>
                        </a:lnSpc>
                        <a:spcBef>
                          <a:spcPts val="0"/>
                        </a:spcBef>
                        <a:spcAft>
                          <a:spcPts val="0"/>
                        </a:spcAft>
                      </a:pPr>
                      <a:r>
                        <a:rPr lang="en-US" sz="1800">
                          <a:solidFill>
                            <a:schemeClr val="tx1"/>
                          </a:solidFill>
                          <a:latin typeface="Calibri"/>
                          <a:ea typeface="Calibri"/>
                          <a:cs typeface="Times New Roman"/>
                        </a:rPr>
                        <a:t>7.</a:t>
                      </a:r>
                    </a:p>
                  </a:txBody>
                  <a:tcPr marL="67733" marR="677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7FC"/>
                    </a:solidFill>
                  </a:tcPr>
                </a:tc>
                <a:tc>
                  <a:txBody>
                    <a:bodyPr/>
                    <a:lstStyle/>
                    <a:p>
                      <a:pPr marL="0" marR="0" algn="ctr">
                        <a:lnSpc>
                          <a:spcPct val="115000"/>
                        </a:lnSpc>
                        <a:spcBef>
                          <a:spcPts val="0"/>
                        </a:spcBef>
                        <a:spcAft>
                          <a:spcPts val="0"/>
                        </a:spcAft>
                      </a:pPr>
                      <a:r>
                        <a:rPr lang="en-US" sz="1800">
                          <a:solidFill>
                            <a:schemeClr val="tx1"/>
                          </a:solidFill>
                          <a:latin typeface="Calibri"/>
                          <a:ea typeface="Calibri"/>
                          <a:cs typeface="Times New Roman"/>
                        </a:rPr>
                        <a:t>8.</a:t>
                      </a:r>
                    </a:p>
                  </a:txBody>
                  <a:tcPr marL="67733" marR="677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7FC"/>
                    </a:solidFill>
                  </a:tcPr>
                </a:tc>
                <a:tc>
                  <a:txBody>
                    <a:bodyPr/>
                    <a:lstStyle/>
                    <a:p>
                      <a:pPr marL="0" marR="0" algn="ctr">
                        <a:lnSpc>
                          <a:spcPct val="115000"/>
                        </a:lnSpc>
                        <a:spcBef>
                          <a:spcPts val="0"/>
                        </a:spcBef>
                        <a:spcAft>
                          <a:spcPts val="0"/>
                        </a:spcAft>
                      </a:pPr>
                      <a:r>
                        <a:rPr lang="en-US" sz="1800">
                          <a:solidFill>
                            <a:schemeClr val="tx1"/>
                          </a:solidFill>
                          <a:latin typeface="Calibri"/>
                          <a:ea typeface="Calibri"/>
                          <a:cs typeface="Times New Roman"/>
                        </a:rPr>
                        <a:t>9.</a:t>
                      </a:r>
                    </a:p>
                  </a:txBody>
                  <a:tcPr marL="67733" marR="677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7FC"/>
                    </a:solidFill>
                  </a:tcPr>
                </a:tc>
                <a:tc>
                  <a:txBody>
                    <a:bodyPr/>
                    <a:lstStyle/>
                    <a:p>
                      <a:pPr marL="0" marR="0" algn="ctr">
                        <a:lnSpc>
                          <a:spcPct val="115000"/>
                        </a:lnSpc>
                        <a:spcBef>
                          <a:spcPts val="0"/>
                        </a:spcBef>
                        <a:spcAft>
                          <a:spcPts val="0"/>
                        </a:spcAft>
                      </a:pPr>
                      <a:r>
                        <a:rPr lang="en-US" sz="1800">
                          <a:solidFill>
                            <a:schemeClr val="tx1"/>
                          </a:solidFill>
                          <a:latin typeface="Calibri"/>
                          <a:ea typeface="Calibri"/>
                          <a:cs typeface="Times New Roman"/>
                        </a:rPr>
                        <a:t>10.</a:t>
                      </a:r>
                    </a:p>
                  </a:txBody>
                  <a:tcPr marL="67733" marR="677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7FC"/>
                    </a:solidFill>
                  </a:tcPr>
                </a:tc>
                <a:tc>
                  <a:txBody>
                    <a:bodyPr/>
                    <a:lstStyle/>
                    <a:p>
                      <a:pPr marL="0" marR="0" algn="ctr">
                        <a:lnSpc>
                          <a:spcPct val="115000"/>
                        </a:lnSpc>
                        <a:spcBef>
                          <a:spcPts val="0"/>
                        </a:spcBef>
                        <a:spcAft>
                          <a:spcPts val="0"/>
                        </a:spcAft>
                      </a:pPr>
                      <a:r>
                        <a:rPr lang="en-US" sz="1800">
                          <a:solidFill>
                            <a:schemeClr val="tx1"/>
                          </a:solidFill>
                          <a:latin typeface="Calibri"/>
                          <a:ea typeface="Calibri"/>
                          <a:cs typeface="Times New Roman"/>
                        </a:rPr>
                        <a:t>11.</a:t>
                      </a:r>
                    </a:p>
                  </a:txBody>
                  <a:tcPr marL="67733" marR="677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7FC"/>
                    </a:solidFill>
                  </a:tcPr>
                </a:tc>
                <a:tc>
                  <a:txBody>
                    <a:bodyPr/>
                    <a:lstStyle/>
                    <a:p>
                      <a:pPr marL="0" marR="0" algn="ctr">
                        <a:lnSpc>
                          <a:spcPct val="115000"/>
                        </a:lnSpc>
                        <a:spcBef>
                          <a:spcPts val="0"/>
                        </a:spcBef>
                        <a:spcAft>
                          <a:spcPts val="0"/>
                        </a:spcAft>
                      </a:pPr>
                      <a:r>
                        <a:rPr lang="en-US" sz="1800" dirty="0">
                          <a:solidFill>
                            <a:schemeClr val="tx1"/>
                          </a:solidFill>
                          <a:latin typeface="Calibri"/>
                          <a:ea typeface="Calibri"/>
                          <a:cs typeface="Times New Roman"/>
                        </a:rPr>
                        <a:t>12.</a:t>
                      </a:r>
                    </a:p>
                  </a:txBody>
                  <a:tcPr marL="67733" marR="677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7FC"/>
                    </a:solidFill>
                  </a:tcPr>
                </a:tc>
              </a:tr>
              <a:tr h="316714">
                <a:tc>
                  <a:txBody>
                    <a:bodyPr/>
                    <a:lstStyle/>
                    <a:p>
                      <a:pPr marL="0" marR="0">
                        <a:lnSpc>
                          <a:spcPct val="115000"/>
                        </a:lnSpc>
                        <a:spcBef>
                          <a:spcPts val="0"/>
                        </a:spcBef>
                        <a:spcAft>
                          <a:spcPts val="0"/>
                        </a:spcAft>
                      </a:pPr>
                      <a:r>
                        <a:rPr lang="en-US" sz="1800" b="1" i="1" dirty="0">
                          <a:solidFill>
                            <a:schemeClr val="tx1"/>
                          </a:solidFill>
                          <a:latin typeface="Calibri"/>
                          <a:ea typeface="Calibri"/>
                          <a:cs typeface="Times New Roman"/>
                        </a:rPr>
                        <a:t>1. Aluminum Complex</a:t>
                      </a:r>
                    </a:p>
                  </a:txBody>
                  <a:tcPr marL="67733" marR="677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7FC"/>
                    </a:solidFill>
                  </a:tcPr>
                </a:tc>
                <a:tc>
                  <a:txBody>
                    <a:bodyPr/>
                    <a:lstStyle/>
                    <a:p>
                      <a:pPr marL="0" marR="0" algn="ctr">
                        <a:lnSpc>
                          <a:spcPct val="115000"/>
                        </a:lnSpc>
                        <a:spcBef>
                          <a:spcPts val="0"/>
                        </a:spcBef>
                        <a:spcAft>
                          <a:spcPts val="0"/>
                        </a:spcAft>
                      </a:pPr>
                      <a:endParaRPr lang="en-US" sz="1600">
                        <a:solidFill>
                          <a:schemeClr val="tx1"/>
                        </a:solidFill>
                        <a:latin typeface="Calibri"/>
                        <a:ea typeface="Calibri"/>
                        <a:cs typeface="Times New Roman"/>
                      </a:endParaRPr>
                    </a:p>
                  </a:txBody>
                  <a:tcPr marL="67733" marR="677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7FC"/>
                    </a:solidFill>
                  </a:tcPr>
                </a:tc>
                <a:tc>
                  <a:txBody>
                    <a:bodyPr/>
                    <a:lstStyle/>
                    <a:p>
                      <a:pPr marL="0" marR="0" algn="ctr">
                        <a:lnSpc>
                          <a:spcPct val="115000"/>
                        </a:lnSpc>
                        <a:spcBef>
                          <a:spcPts val="0"/>
                        </a:spcBef>
                        <a:spcAft>
                          <a:spcPts val="0"/>
                        </a:spcAft>
                      </a:pPr>
                      <a:r>
                        <a:rPr lang="en-US" sz="1600">
                          <a:solidFill>
                            <a:schemeClr val="tx1"/>
                          </a:solidFill>
                          <a:latin typeface="Calibri"/>
                          <a:ea typeface="Calibri"/>
                          <a:cs typeface="Times New Roman"/>
                        </a:rPr>
                        <a:t>I</a:t>
                      </a:r>
                    </a:p>
                  </a:txBody>
                  <a:tcPr marL="67733" marR="677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a:solidFill>
                            <a:schemeClr val="tx1"/>
                          </a:solidFill>
                          <a:latin typeface="Calibri"/>
                          <a:ea typeface="Calibri"/>
                          <a:cs typeface="Times New Roman"/>
                        </a:rPr>
                        <a:t>I</a:t>
                      </a:r>
                    </a:p>
                  </a:txBody>
                  <a:tcPr marL="67733" marR="677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a:solidFill>
                            <a:schemeClr val="tx1"/>
                          </a:solidFill>
                          <a:latin typeface="Calibri"/>
                          <a:ea typeface="Calibri"/>
                          <a:cs typeface="Times New Roman"/>
                        </a:rPr>
                        <a:t>C</a:t>
                      </a:r>
                    </a:p>
                  </a:txBody>
                  <a:tcPr marL="67733" marR="677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a:solidFill>
                            <a:schemeClr val="tx1"/>
                          </a:solidFill>
                          <a:latin typeface="Calibri"/>
                          <a:ea typeface="Calibri"/>
                          <a:cs typeface="Times New Roman"/>
                        </a:rPr>
                        <a:t>I</a:t>
                      </a:r>
                    </a:p>
                  </a:txBody>
                  <a:tcPr marL="67733" marR="677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a:solidFill>
                            <a:schemeClr val="tx1"/>
                          </a:solidFill>
                          <a:latin typeface="Calibri"/>
                          <a:ea typeface="Calibri"/>
                          <a:cs typeface="Times New Roman"/>
                        </a:rPr>
                        <a:t>B</a:t>
                      </a:r>
                    </a:p>
                  </a:txBody>
                  <a:tcPr marL="67733" marR="677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a:solidFill>
                            <a:schemeClr val="tx1"/>
                          </a:solidFill>
                          <a:latin typeface="Calibri"/>
                          <a:ea typeface="Calibri"/>
                          <a:cs typeface="Times New Roman"/>
                        </a:rPr>
                        <a:t>I</a:t>
                      </a:r>
                    </a:p>
                  </a:txBody>
                  <a:tcPr marL="67733" marR="677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a:solidFill>
                            <a:schemeClr val="tx1"/>
                          </a:solidFill>
                          <a:latin typeface="Calibri"/>
                          <a:ea typeface="Calibri"/>
                          <a:cs typeface="Times New Roman"/>
                        </a:rPr>
                        <a:t>I</a:t>
                      </a:r>
                    </a:p>
                  </a:txBody>
                  <a:tcPr marL="67733" marR="677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a:solidFill>
                            <a:schemeClr val="tx1"/>
                          </a:solidFill>
                          <a:latin typeface="Calibri"/>
                          <a:ea typeface="Calibri"/>
                          <a:cs typeface="Times New Roman"/>
                        </a:rPr>
                        <a:t>I</a:t>
                      </a:r>
                    </a:p>
                  </a:txBody>
                  <a:tcPr marL="67733" marR="677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a:solidFill>
                            <a:schemeClr val="tx1"/>
                          </a:solidFill>
                          <a:latin typeface="Calibri"/>
                          <a:ea typeface="Calibri"/>
                          <a:cs typeface="Times New Roman"/>
                        </a:rPr>
                        <a:t>C</a:t>
                      </a:r>
                    </a:p>
                  </a:txBody>
                  <a:tcPr marL="67733" marR="677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a:solidFill>
                            <a:schemeClr val="tx1"/>
                          </a:solidFill>
                          <a:latin typeface="Calibri"/>
                          <a:ea typeface="Calibri"/>
                          <a:cs typeface="Times New Roman"/>
                        </a:rPr>
                        <a:t>I</a:t>
                      </a:r>
                    </a:p>
                  </a:txBody>
                  <a:tcPr marL="67733" marR="677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a:solidFill>
                            <a:schemeClr val="tx1"/>
                          </a:solidFill>
                          <a:latin typeface="Calibri"/>
                          <a:ea typeface="Calibri"/>
                          <a:cs typeface="Times New Roman"/>
                        </a:rPr>
                        <a:t>C</a:t>
                      </a:r>
                    </a:p>
                  </a:txBody>
                  <a:tcPr marL="67733" marR="677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16714">
                <a:tc>
                  <a:txBody>
                    <a:bodyPr/>
                    <a:lstStyle/>
                    <a:p>
                      <a:pPr marL="0" marR="0">
                        <a:lnSpc>
                          <a:spcPct val="115000"/>
                        </a:lnSpc>
                        <a:spcBef>
                          <a:spcPts val="0"/>
                        </a:spcBef>
                        <a:spcAft>
                          <a:spcPts val="0"/>
                        </a:spcAft>
                      </a:pPr>
                      <a:r>
                        <a:rPr lang="en-US" sz="1800" b="1" i="1">
                          <a:solidFill>
                            <a:schemeClr val="tx1"/>
                          </a:solidFill>
                          <a:latin typeface="Calibri"/>
                          <a:ea typeface="Calibri"/>
                          <a:cs typeface="Times New Roman"/>
                        </a:rPr>
                        <a:t>2. Barium Complex</a:t>
                      </a:r>
                    </a:p>
                  </a:txBody>
                  <a:tcPr marL="67733" marR="677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7FC"/>
                    </a:solidFill>
                  </a:tcPr>
                </a:tc>
                <a:tc>
                  <a:txBody>
                    <a:bodyPr/>
                    <a:lstStyle/>
                    <a:p>
                      <a:pPr marL="0" marR="0" algn="ctr">
                        <a:lnSpc>
                          <a:spcPct val="115000"/>
                        </a:lnSpc>
                        <a:spcBef>
                          <a:spcPts val="0"/>
                        </a:spcBef>
                        <a:spcAft>
                          <a:spcPts val="0"/>
                        </a:spcAft>
                      </a:pPr>
                      <a:r>
                        <a:rPr lang="en-US" sz="1600">
                          <a:solidFill>
                            <a:schemeClr val="tx1"/>
                          </a:solidFill>
                          <a:latin typeface="Calibri"/>
                          <a:ea typeface="Calibri"/>
                          <a:cs typeface="Times New Roman"/>
                        </a:rPr>
                        <a:t>I</a:t>
                      </a:r>
                    </a:p>
                  </a:txBody>
                  <a:tcPr marL="67733" marR="677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endParaRPr lang="en-US" sz="1600">
                        <a:solidFill>
                          <a:schemeClr val="tx1"/>
                        </a:solidFill>
                        <a:latin typeface="Calibri"/>
                        <a:ea typeface="Calibri"/>
                        <a:cs typeface="Times New Roman"/>
                      </a:endParaRPr>
                    </a:p>
                  </a:txBody>
                  <a:tcPr marL="67733" marR="677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7FC"/>
                    </a:solidFill>
                  </a:tcPr>
                </a:tc>
                <a:tc>
                  <a:txBody>
                    <a:bodyPr/>
                    <a:lstStyle/>
                    <a:p>
                      <a:pPr marL="0" marR="0" algn="ctr">
                        <a:lnSpc>
                          <a:spcPct val="115000"/>
                        </a:lnSpc>
                        <a:spcBef>
                          <a:spcPts val="0"/>
                        </a:spcBef>
                        <a:spcAft>
                          <a:spcPts val="0"/>
                        </a:spcAft>
                      </a:pPr>
                      <a:r>
                        <a:rPr lang="en-US" sz="1600">
                          <a:solidFill>
                            <a:schemeClr val="tx1"/>
                          </a:solidFill>
                          <a:latin typeface="Calibri"/>
                          <a:ea typeface="Calibri"/>
                          <a:cs typeface="Times New Roman"/>
                        </a:rPr>
                        <a:t>I</a:t>
                      </a:r>
                    </a:p>
                  </a:txBody>
                  <a:tcPr marL="67733" marR="677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a:solidFill>
                            <a:schemeClr val="tx1"/>
                          </a:solidFill>
                          <a:latin typeface="Calibri"/>
                          <a:ea typeface="Calibri"/>
                          <a:cs typeface="Times New Roman"/>
                        </a:rPr>
                        <a:t>C</a:t>
                      </a:r>
                    </a:p>
                  </a:txBody>
                  <a:tcPr marL="67733" marR="677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a:solidFill>
                            <a:schemeClr val="tx1"/>
                          </a:solidFill>
                          <a:latin typeface="Calibri"/>
                          <a:ea typeface="Calibri"/>
                          <a:cs typeface="Times New Roman"/>
                        </a:rPr>
                        <a:t>I</a:t>
                      </a:r>
                    </a:p>
                  </a:txBody>
                  <a:tcPr marL="67733" marR="677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a:solidFill>
                            <a:schemeClr val="tx1"/>
                          </a:solidFill>
                          <a:latin typeface="Calibri"/>
                          <a:ea typeface="Calibri"/>
                          <a:cs typeface="Times New Roman"/>
                        </a:rPr>
                        <a:t>C</a:t>
                      </a:r>
                    </a:p>
                  </a:txBody>
                  <a:tcPr marL="67733" marR="677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a:solidFill>
                            <a:schemeClr val="tx1"/>
                          </a:solidFill>
                          <a:latin typeface="Calibri"/>
                          <a:ea typeface="Calibri"/>
                          <a:cs typeface="Times New Roman"/>
                        </a:rPr>
                        <a:t>I</a:t>
                      </a:r>
                    </a:p>
                  </a:txBody>
                  <a:tcPr marL="67733" marR="677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a:solidFill>
                            <a:schemeClr val="tx1"/>
                          </a:solidFill>
                          <a:latin typeface="Calibri"/>
                          <a:ea typeface="Calibri"/>
                          <a:cs typeface="Times New Roman"/>
                        </a:rPr>
                        <a:t>I</a:t>
                      </a:r>
                    </a:p>
                  </a:txBody>
                  <a:tcPr marL="67733" marR="677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a:solidFill>
                            <a:schemeClr val="tx1"/>
                          </a:solidFill>
                          <a:latin typeface="Calibri"/>
                          <a:ea typeface="Calibri"/>
                          <a:cs typeface="Times New Roman"/>
                        </a:rPr>
                        <a:t>I</a:t>
                      </a:r>
                    </a:p>
                  </a:txBody>
                  <a:tcPr marL="67733" marR="677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a:solidFill>
                            <a:schemeClr val="tx1"/>
                          </a:solidFill>
                          <a:latin typeface="Calibri"/>
                          <a:ea typeface="Calibri"/>
                          <a:cs typeface="Times New Roman"/>
                        </a:rPr>
                        <a:t>I</a:t>
                      </a:r>
                    </a:p>
                  </a:txBody>
                  <a:tcPr marL="67733" marR="677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a:solidFill>
                            <a:schemeClr val="tx1"/>
                          </a:solidFill>
                          <a:latin typeface="Calibri"/>
                          <a:ea typeface="Calibri"/>
                          <a:cs typeface="Times New Roman"/>
                        </a:rPr>
                        <a:t>I</a:t>
                      </a:r>
                    </a:p>
                  </a:txBody>
                  <a:tcPr marL="67733" marR="677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a:solidFill>
                            <a:schemeClr val="tx1"/>
                          </a:solidFill>
                          <a:latin typeface="Calibri"/>
                          <a:ea typeface="Calibri"/>
                          <a:cs typeface="Times New Roman"/>
                        </a:rPr>
                        <a:t>B</a:t>
                      </a:r>
                    </a:p>
                  </a:txBody>
                  <a:tcPr marL="67733" marR="677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16714">
                <a:tc>
                  <a:txBody>
                    <a:bodyPr/>
                    <a:lstStyle/>
                    <a:p>
                      <a:pPr marL="0" marR="0">
                        <a:lnSpc>
                          <a:spcPct val="115000"/>
                        </a:lnSpc>
                        <a:spcBef>
                          <a:spcPts val="0"/>
                        </a:spcBef>
                        <a:spcAft>
                          <a:spcPts val="0"/>
                        </a:spcAft>
                      </a:pPr>
                      <a:r>
                        <a:rPr lang="en-US" sz="1800" b="1" i="1">
                          <a:solidFill>
                            <a:schemeClr val="tx1"/>
                          </a:solidFill>
                          <a:latin typeface="Calibri"/>
                          <a:ea typeface="Calibri"/>
                          <a:cs typeface="Times New Roman"/>
                        </a:rPr>
                        <a:t>3. Calcium Stearate</a:t>
                      </a:r>
                    </a:p>
                  </a:txBody>
                  <a:tcPr marL="67733" marR="677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7FC"/>
                    </a:solidFill>
                  </a:tcPr>
                </a:tc>
                <a:tc>
                  <a:txBody>
                    <a:bodyPr/>
                    <a:lstStyle/>
                    <a:p>
                      <a:pPr marL="0" marR="0" algn="ctr">
                        <a:lnSpc>
                          <a:spcPct val="115000"/>
                        </a:lnSpc>
                        <a:spcBef>
                          <a:spcPts val="0"/>
                        </a:spcBef>
                        <a:spcAft>
                          <a:spcPts val="0"/>
                        </a:spcAft>
                      </a:pPr>
                      <a:r>
                        <a:rPr lang="en-US" sz="1600">
                          <a:solidFill>
                            <a:schemeClr val="tx1"/>
                          </a:solidFill>
                          <a:latin typeface="Calibri"/>
                          <a:ea typeface="Calibri"/>
                          <a:cs typeface="Times New Roman"/>
                        </a:rPr>
                        <a:t>I</a:t>
                      </a:r>
                    </a:p>
                  </a:txBody>
                  <a:tcPr marL="67733" marR="677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a:solidFill>
                            <a:schemeClr val="tx1"/>
                          </a:solidFill>
                          <a:latin typeface="Calibri"/>
                          <a:ea typeface="Calibri"/>
                          <a:cs typeface="Times New Roman"/>
                        </a:rPr>
                        <a:t>I</a:t>
                      </a:r>
                    </a:p>
                  </a:txBody>
                  <a:tcPr marL="67733" marR="677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endParaRPr lang="en-US" sz="1600">
                        <a:solidFill>
                          <a:schemeClr val="tx1"/>
                        </a:solidFill>
                        <a:latin typeface="Calibri"/>
                        <a:ea typeface="Calibri"/>
                        <a:cs typeface="Times New Roman"/>
                      </a:endParaRPr>
                    </a:p>
                  </a:txBody>
                  <a:tcPr marL="67733" marR="677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7FC"/>
                    </a:solidFill>
                  </a:tcPr>
                </a:tc>
                <a:tc>
                  <a:txBody>
                    <a:bodyPr/>
                    <a:lstStyle/>
                    <a:p>
                      <a:pPr marL="0" marR="0" algn="ctr">
                        <a:lnSpc>
                          <a:spcPct val="115000"/>
                        </a:lnSpc>
                        <a:spcBef>
                          <a:spcPts val="0"/>
                        </a:spcBef>
                        <a:spcAft>
                          <a:spcPts val="0"/>
                        </a:spcAft>
                      </a:pPr>
                      <a:r>
                        <a:rPr lang="en-US" sz="1600">
                          <a:solidFill>
                            <a:schemeClr val="tx1"/>
                          </a:solidFill>
                          <a:latin typeface="Calibri"/>
                          <a:ea typeface="Calibri"/>
                          <a:cs typeface="Times New Roman"/>
                        </a:rPr>
                        <a:t>C</a:t>
                      </a:r>
                    </a:p>
                  </a:txBody>
                  <a:tcPr marL="67733" marR="677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a:solidFill>
                            <a:schemeClr val="tx1"/>
                          </a:solidFill>
                          <a:latin typeface="Calibri"/>
                          <a:ea typeface="Calibri"/>
                          <a:cs typeface="Times New Roman"/>
                        </a:rPr>
                        <a:t>I</a:t>
                      </a:r>
                    </a:p>
                  </a:txBody>
                  <a:tcPr marL="67733" marR="677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a:solidFill>
                            <a:schemeClr val="tx1"/>
                          </a:solidFill>
                          <a:latin typeface="Calibri"/>
                          <a:ea typeface="Calibri"/>
                          <a:cs typeface="Times New Roman"/>
                        </a:rPr>
                        <a:t>C</a:t>
                      </a:r>
                    </a:p>
                  </a:txBody>
                  <a:tcPr marL="67733" marR="677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a:solidFill>
                            <a:schemeClr val="tx1"/>
                          </a:solidFill>
                          <a:latin typeface="Calibri"/>
                          <a:ea typeface="Calibri"/>
                          <a:cs typeface="Times New Roman"/>
                        </a:rPr>
                        <a:t>C</a:t>
                      </a:r>
                    </a:p>
                  </a:txBody>
                  <a:tcPr marL="67733" marR="677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a:solidFill>
                            <a:schemeClr val="tx1"/>
                          </a:solidFill>
                          <a:latin typeface="Calibri"/>
                          <a:ea typeface="Calibri"/>
                          <a:cs typeface="Times New Roman"/>
                        </a:rPr>
                        <a:t>C</a:t>
                      </a:r>
                    </a:p>
                  </a:txBody>
                  <a:tcPr marL="67733" marR="677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a:solidFill>
                            <a:schemeClr val="tx1"/>
                          </a:solidFill>
                          <a:latin typeface="Calibri"/>
                          <a:ea typeface="Calibri"/>
                          <a:cs typeface="Times New Roman"/>
                        </a:rPr>
                        <a:t>B</a:t>
                      </a:r>
                    </a:p>
                  </a:txBody>
                  <a:tcPr marL="67733" marR="677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a:solidFill>
                            <a:schemeClr val="tx1"/>
                          </a:solidFill>
                          <a:latin typeface="Calibri"/>
                          <a:ea typeface="Calibri"/>
                          <a:cs typeface="Times New Roman"/>
                        </a:rPr>
                        <a:t>C</a:t>
                      </a:r>
                    </a:p>
                  </a:txBody>
                  <a:tcPr marL="67733" marR="677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a:solidFill>
                            <a:schemeClr val="tx1"/>
                          </a:solidFill>
                          <a:latin typeface="Calibri"/>
                          <a:ea typeface="Calibri"/>
                          <a:cs typeface="Times New Roman"/>
                        </a:rPr>
                        <a:t>I</a:t>
                      </a:r>
                    </a:p>
                  </a:txBody>
                  <a:tcPr marL="67733" marR="677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a:solidFill>
                            <a:schemeClr val="tx1"/>
                          </a:solidFill>
                          <a:latin typeface="Calibri"/>
                          <a:ea typeface="Calibri"/>
                          <a:cs typeface="Times New Roman"/>
                        </a:rPr>
                        <a:t>C</a:t>
                      </a:r>
                    </a:p>
                  </a:txBody>
                  <a:tcPr marL="67733" marR="677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16714">
                <a:tc>
                  <a:txBody>
                    <a:bodyPr/>
                    <a:lstStyle/>
                    <a:p>
                      <a:pPr marL="0" marR="0">
                        <a:lnSpc>
                          <a:spcPct val="115000"/>
                        </a:lnSpc>
                        <a:spcBef>
                          <a:spcPts val="0"/>
                        </a:spcBef>
                        <a:spcAft>
                          <a:spcPts val="0"/>
                        </a:spcAft>
                      </a:pPr>
                      <a:r>
                        <a:rPr lang="en-US" sz="1800" b="1" i="1" dirty="0">
                          <a:solidFill>
                            <a:schemeClr val="tx1"/>
                          </a:solidFill>
                          <a:latin typeface="Calibri"/>
                          <a:ea typeface="Calibri"/>
                          <a:cs typeface="Times New Roman"/>
                        </a:rPr>
                        <a:t>4. Calcium 12 </a:t>
                      </a:r>
                      <a:r>
                        <a:rPr lang="en-US" sz="1800" b="1" i="1" dirty="0" err="1">
                          <a:solidFill>
                            <a:schemeClr val="tx1"/>
                          </a:solidFill>
                          <a:latin typeface="Calibri"/>
                          <a:ea typeface="Calibri"/>
                          <a:cs typeface="Times New Roman"/>
                        </a:rPr>
                        <a:t>Hydroxy</a:t>
                      </a:r>
                      <a:endParaRPr lang="en-US" sz="1800" b="1" i="1" dirty="0">
                        <a:solidFill>
                          <a:schemeClr val="tx1"/>
                        </a:solidFill>
                        <a:latin typeface="Calibri"/>
                        <a:ea typeface="Calibri"/>
                        <a:cs typeface="Times New Roman"/>
                      </a:endParaRPr>
                    </a:p>
                  </a:txBody>
                  <a:tcPr marL="67733" marR="677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7FC"/>
                    </a:solidFill>
                  </a:tcPr>
                </a:tc>
                <a:tc>
                  <a:txBody>
                    <a:bodyPr/>
                    <a:lstStyle/>
                    <a:p>
                      <a:pPr marL="0" marR="0" algn="ctr">
                        <a:lnSpc>
                          <a:spcPct val="115000"/>
                        </a:lnSpc>
                        <a:spcBef>
                          <a:spcPts val="0"/>
                        </a:spcBef>
                        <a:spcAft>
                          <a:spcPts val="0"/>
                        </a:spcAft>
                      </a:pPr>
                      <a:r>
                        <a:rPr lang="en-US" sz="1600">
                          <a:solidFill>
                            <a:schemeClr val="tx1"/>
                          </a:solidFill>
                          <a:latin typeface="Calibri"/>
                          <a:ea typeface="Calibri"/>
                          <a:cs typeface="Times New Roman"/>
                        </a:rPr>
                        <a:t>C</a:t>
                      </a:r>
                    </a:p>
                  </a:txBody>
                  <a:tcPr marL="67733" marR="677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a:solidFill>
                            <a:schemeClr val="tx1"/>
                          </a:solidFill>
                          <a:latin typeface="Calibri"/>
                          <a:ea typeface="Calibri"/>
                          <a:cs typeface="Times New Roman"/>
                        </a:rPr>
                        <a:t>C</a:t>
                      </a:r>
                    </a:p>
                  </a:txBody>
                  <a:tcPr marL="67733" marR="677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a:solidFill>
                            <a:schemeClr val="tx1"/>
                          </a:solidFill>
                          <a:latin typeface="Calibri"/>
                          <a:ea typeface="Calibri"/>
                          <a:cs typeface="Times New Roman"/>
                        </a:rPr>
                        <a:t>C</a:t>
                      </a:r>
                    </a:p>
                  </a:txBody>
                  <a:tcPr marL="67733" marR="677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endParaRPr lang="en-US" sz="1600">
                        <a:solidFill>
                          <a:schemeClr val="tx1"/>
                        </a:solidFill>
                        <a:latin typeface="Calibri"/>
                        <a:ea typeface="Calibri"/>
                        <a:cs typeface="Times New Roman"/>
                      </a:endParaRPr>
                    </a:p>
                  </a:txBody>
                  <a:tcPr marL="67733" marR="677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7FC"/>
                    </a:solidFill>
                  </a:tcPr>
                </a:tc>
                <a:tc>
                  <a:txBody>
                    <a:bodyPr/>
                    <a:lstStyle/>
                    <a:p>
                      <a:pPr marL="0" marR="0" algn="ctr">
                        <a:lnSpc>
                          <a:spcPct val="115000"/>
                        </a:lnSpc>
                        <a:spcBef>
                          <a:spcPts val="0"/>
                        </a:spcBef>
                        <a:spcAft>
                          <a:spcPts val="0"/>
                        </a:spcAft>
                      </a:pPr>
                      <a:r>
                        <a:rPr lang="en-US" sz="1600">
                          <a:solidFill>
                            <a:schemeClr val="tx1"/>
                          </a:solidFill>
                          <a:latin typeface="Calibri"/>
                          <a:ea typeface="Calibri"/>
                          <a:cs typeface="Times New Roman"/>
                        </a:rPr>
                        <a:t>B</a:t>
                      </a:r>
                    </a:p>
                  </a:txBody>
                  <a:tcPr marL="67733" marR="677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a:solidFill>
                            <a:schemeClr val="tx1"/>
                          </a:solidFill>
                          <a:latin typeface="Calibri"/>
                          <a:ea typeface="Calibri"/>
                          <a:cs typeface="Times New Roman"/>
                        </a:rPr>
                        <a:t>B</a:t>
                      </a:r>
                    </a:p>
                  </a:txBody>
                  <a:tcPr marL="67733" marR="677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a:solidFill>
                            <a:schemeClr val="tx1"/>
                          </a:solidFill>
                          <a:latin typeface="Calibri"/>
                          <a:ea typeface="Calibri"/>
                          <a:cs typeface="Times New Roman"/>
                        </a:rPr>
                        <a:t>C</a:t>
                      </a:r>
                    </a:p>
                  </a:txBody>
                  <a:tcPr marL="67733" marR="677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a:solidFill>
                            <a:schemeClr val="tx1"/>
                          </a:solidFill>
                          <a:latin typeface="Calibri"/>
                          <a:ea typeface="Calibri"/>
                          <a:cs typeface="Times New Roman"/>
                        </a:rPr>
                        <a:t>C</a:t>
                      </a:r>
                    </a:p>
                  </a:txBody>
                  <a:tcPr marL="67733" marR="677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a:solidFill>
                            <a:schemeClr val="tx1"/>
                          </a:solidFill>
                          <a:latin typeface="Calibri"/>
                          <a:ea typeface="Calibri"/>
                          <a:cs typeface="Times New Roman"/>
                        </a:rPr>
                        <a:t>C</a:t>
                      </a:r>
                    </a:p>
                  </a:txBody>
                  <a:tcPr marL="67733" marR="677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a:solidFill>
                            <a:schemeClr val="tx1"/>
                          </a:solidFill>
                          <a:latin typeface="Calibri"/>
                          <a:ea typeface="Calibri"/>
                          <a:cs typeface="Times New Roman"/>
                        </a:rPr>
                        <a:t>C</a:t>
                      </a:r>
                    </a:p>
                  </a:txBody>
                  <a:tcPr marL="67733" marR="677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a:solidFill>
                            <a:schemeClr val="tx1"/>
                          </a:solidFill>
                          <a:latin typeface="Calibri"/>
                          <a:ea typeface="Calibri"/>
                          <a:cs typeface="Times New Roman"/>
                        </a:rPr>
                        <a:t>I</a:t>
                      </a:r>
                    </a:p>
                  </a:txBody>
                  <a:tcPr marL="67733" marR="677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a:solidFill>
                            <a:schemeClr val="tx1"/>
                          </a:solidFill>
                          <a:latin typeface="Calibri"/>
                          <a:ea typeface="Calibri"/>
                          <a:cs typeface="Times New Roman"/>
                        </a:rPr>
                        <a:t>C</a:t>
                      </a:r>
                    </a:p>
                  </a:txBody>
                  <a:tcPr marL="67733" marR="677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16714">
                <a:tc>
                  <a:txBody>
                    <a:bodyPr/>
                    <a:lstStyle/>
                    <a:p>
                      <a:pPr marL="0" marR="0">
                        <a:lnSpc>
                          <a:spcPct val="115000"/>
                        </a:lnSpc>
                        <a:spcBef>
                          <a:spcPts val="0"/>
                        </a:spcBef>
                        <a:spcAft>
                          <a:spcPts val="0"/>
                        </a:spcAft>
                      </a:pPr>
                      <a:r>
                        <a:rPr lang="en-US" sz="1800" b="1" i="1">
                          <a:solidFill>
                            <a:schemeClr val="tx1"/>
                          </a:solidFill>
                          <a:latin typeface="Calibri"/>
                          <a:ea typeface="Calibri"/>
                          <a:cs typeface="Times New Roman"/>
                        </a:rPr>
                        <a:t>5. Calcium Complex</a:t>
                      </a:r>
                    </a:p>
                  </a:txBody>
                  <a:tcPr marL="67733" marR="677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7FC"/>
                    </a:solidFill>
                  </a:tcPr>
                </a:tc>
                <a:tc>
                  <a:txBody>
                    <a:bodyPr/>
                    <a:lstStyle/>
                    <a:p>
                      <a:pPr marL="0" marR="0" algn="ctr">
                        <a:lnSpc>
                          <a:spcPct val="115000"/>
                        </a:lnSpc>
                        <a:spcBef>
                          <a:spcPts val="0"/>
                        </a:spcBef>
                        <a:spcAft>
                          <a:spcPts val="0"/>
                        </a:spcAft>
                      </a:pPr>
                      <a:r>
                        <a:rPr lang="en-US" sz="1600">
                          <a:solidFill>
                            <a:schemeClr val="tx1"/>
                          </a:solidFill>
                          <a:latin typeface="Calibri"/>
                          <a:ea typeface="Calibri"/>
                          <a:cs typeface="Times New Roman"/>
                        </a:rPr>
                        <a:t>I</a:t>
                      </a:r>
                    </a:p>
                  </a:txBody>
                  <a:tcPr marL="67733" marR="677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a:solidFill>
                            <a:schemeClr val="tx1"/>
                          </a:solidFill>
                          <a:latin typeface="Calibri"/>
                          <a:ea typeface="Calibri"/>
                          <a:cs typeface="Times New Roman"/>
                        </a:rPr>
                        <a:t>I</a:t>
                      </a:r>
                    </a:p>
                  </a:txBody>
                  <a:tcPr marL="67733" marR="677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a:solidFill>
                            <a:schemeClr val="tx1"/>
                          </a:solidFill>
                          <a:latin typeface="Calibri"/>
                          <a:ea typeface="Calibri"/>
                          <a:cs typeface="Times New Roman"/>
                        </a:rPr>
                        <a:t>I</a:t>
                      </a:r>
                    </a:p>
                  </a:txBody>
                  <a:tcPr marL="67733" marR="677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a:solidFill>
                            <a:schemeClr val="tx1"/>
                          </a:solidFill>
                          <a:latin typeface="Calibri"/>
                          <a:ea typeface="Calibri"/>
                          <a:cs typeface="Times New Roman"/>
                        </a:rPr>
                        <a:t>B</a:t>
                      </a:r>
                    </a:p>
                  </a:txBody>
                  <a:tcPr marL="67733" marR="677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endParaRPr lang="en-US" sz="1600">
                        <a:solidFill>
                          <a:schemeClr val="tx1"/>
                        </a:solidFill>
                        <a:latin typeface="Calibri"/>
                        <a:ea typeface="Calibri"/>
                        <a:cs typeface="Times New Roman"/>
                      </a:endParaRPr>
                    </a:p>
                  </a:txBody>
                  <a:tcPr marL="67733" marR="677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7FC"/>
                    </a:solidFill>
                  </a:tcPr>
                </a:tc>
                <a:tc>
                  <a:txBody>
                    <a:bodyPr/>
                    <a:lstStyle/>
                    <a:p>
                      <a:pPr marL="0" marR="0" algn="ctr">
                        <a:lnSpc>
                          <a:spcPct val="115000"/>
                        </a:lnSpc>
                        <a:spcBef>
                          <a:spcPts val="0"/>
                        </a:spcBef>
                        <a:spcAft>
                          <a:spcPts val="0"/>
                        </a:spcAft>
                      </a:pPr>
                      <a:r>
                        <a:rPr lang="en-US" sz="1600">
                          <a:solidFill>
                            <a:schemeClr val="tx1"/>
                          </a:solidFill>
                          <a:latin typeface="Calibri"/>
                          <a:ea typeface="Calibri"/>
                          <a:cs typeface="Times New Roman"/>
                        </a:rPr>
                        <a:t>I</a:t>
                      </a:r>
                    </a:p>
                  </a:txBody>
                  <a:tcPr marL="67733" marR="677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a:solidFill>
                            <a:schemeClr val="tx1"/>
                          </a:solidFill>
                          <a:latin typeface="Calibri"/>
                          <a:ea typeface="Calibri"/>
                          <a:cs typeface="Times New Roman"/>
                        </a:rPr>
                        <a:t>I</a:t>
                      </a:r>
                    </a:p>
                  </a:txBody>
                  <a:tcPr marL="67733" marR="677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a:solidFill>
                            <a:schemeClr val="tx1"/>
                          </a:solidFill>
                          <a:latin typeface="Calibri"/>
                          <a:ea typeface="Calibri"/>
                          <a:cs typeface="Times New Roman"/>
                        </a:rPr>
                        <a:t>I</a:t>
                      </a:r>
                    </a:p>
                  </a:txBody>
                  <a:tcPr marL="67733" marR="677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a:solidFill>
                            <a:schemeClr val="tx1"/>
                          </a:solidFill>
                          <a:latin typeface="Calibri"/>
                          <a:ea typeface="Calibri"/>
                          <a:cs typeface="Times New Roman"/>
                        </a:rPr>
                        <a:t>I</a:t>
                      </a:r>
                    </a:p>
                  </a:txBody>
                  <a:tcPr marL="67733" marR="677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a:solidFill>
                            <a:schemeClr val="tx1"/>
                          </a:solidFill>
                          <a:latin typeface="Calibri"/>
                          <a:ea typeface="Calibri"/>
                          <a:cs typeface="Times New Roman"/>
                        </a:rPr>
                        <a:t>C</a:t>
                      </a:r>
                    </a:p>
                  </a:txBody>
                  <a:tcPr marL="67733" marR="677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a:solidFill>
                            <a:schemeClr val="tx1"/>
                          </a:solidFill>
                          <a:latin typeface="Calibri"/>
                          <a:ea typeface="Calibri"/>
                          <a:cs typeface="Times New Roman"/>
                        </a:rPr>
                        <a:t>C</a:t>
                      </a:r>
                    </a:p>
                  </a:txBody>
                  <a:tcPr marL="67733" marR="677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a:solidFill>
                            <a:schemeClr val="tx1"/>
                          </a:solidFill>
                          <a:latin typeface="Calibri"/>
                          <a:ea typeface="Calibri"/>
                          <a:cs typeface="Times New Roman"/>
                        </a:rPr>
                        <a:t>C</a:t>
                      </a:r>
                    </a:p>
                  </a:txBody>
                  <a:tcPr marL="67733" marR="677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16714">
                <a:tc>
                  <a:txBody>
                    <a:bodyPr/>
                    <a:lstStyle/>
                    <a:p>
                      <a:pPr marL="0" marR="0">
                        <a:lnSpc>
                          <a:spcPct val="115000"/>
                        </a:lnSpc>
                        <a:spcBef>
                          <a:spcPts val="0"/>
                        </a:spcBef>
                        <a:spcAft>
                          <a:spcPts val="0"/>
                        </a:spcAft>
                      </a:pPr>
                      <a:r>
                        <a:rPr lang="en-US" sz="1800" b="1" i="1">
                          <a:solidFill>
                            <a:schemeClr val="tx1"/>
                          </a:solidFill>
                          <a:latin typeface="Calibri"/>
                          <a:ea typeface="Calibri"/>
                          <a:cs typeface="Times New Roman"/>
                        </a:rPr>
                        <a:t>6. Calcium Sulfonate</a:t>
                      </a:r>
                    </a:p>
                  </a:txBody>
                  <a:tcPr marL="67733" marR="677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7FC"/>
                    </a:solidFill>
                  </a:tcPr>
                </a:tc>
                <a:tc>
                  <a:txBody>
                    <a:bodyPr/>
                    <a:lstStyle/>
                    <a:p>
                      <a:pPr marL="0" marR="0" algn="ctr">
                        <a:lnSpc>
                          <a:spcPct val="115000"/>
                        </a:lnSpc>
                        <a:spcBef>
                          <a:spcPts val="0"/>
                        </a:spcBef>
                        <a:spcAft>
                          <a:spcPts val="0"/>
                        </a:spcAft>
                      </a:pPr>
                      <a:r>
                        <a:rPr lang="en-US" sz="1600">
                          <a:solidFill>
                            <a:schemeClr val="tx1"/>
                          </a:solidFill>
                          <a:latin typeface="Calibri"/>
                          <a:ea typeface="Calibri"/>
                          <a:cs typeface="Times New Roman"/>
                        </a:rPr>
                        <a:t>B</a:t>
                      </a:r>
                    </a:p>
                  </a:txBody>
                  <a:tcPr marL="67733" marR="677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a:solidFill>
                            <a:schemeClr val="tx1"/>
                          </a:solidFill>
                          <a:latin typeface="Calibri"/>
                          <a:ea typeface="Calibri"/>
                          <a:cs typeface="Times New Roman"/>
                        </a:rPr>
                        <a:t>C</a:t>
                      </a:r>
                    </a:p>
                  </a:txBody>
                  <a:tcPr marL="67733" marR="677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a:solidFill>
                            <a:schemeClr val="tx1"/>
                          </a:solidFill>
                          <a:latin typeface="Calibri"/>
                          <a:ea typeface="Calibri"/>
                          <a:cs typeface="Times New Roman"/>
                        </a:rPr>
                        <a:t>C</a:t>
                      </a:r>
                    </a:p>
                  </a:txBody>
                  <a:tcPr marL="67733" marR="677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a:solidFill>
                            <a:schemeClr val="tx1"/>
                          </a:solidFill>
                          <a:latin typeface="Calibri"/>
                          <a:ea typeface="Calibri"/>
                          <a:cs typeface="Times New Roman"/>
                        </a:rPr>
                        <a:t>B</a:t>
                      </a:r>
                    </a:p>
                  </a:txBody>
                  <a:tcPr marL="67733" marR="677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a:solidFill>
                            <a:schemeClr val="tx1"/>
                          </a:solidFill>
                          <a:latin typeface="Calibri"/>
                          <a:ea typeface="Calibri"/>
                          <a:cs typeface="Times New Roman"/>
                        </a:rPr>
                        <a:t>I</a:t>
                      </a:r>
                    </a:p>
                  </a:txBody>
                  <a:tcPr marL="67733" marR="677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endParaRPr lang="en-US" sz="1600">
                        <a:solidFill>
                          <a:schemeClr val="tx1"/>
                        </a:solidFill>
                        <a:latin typeface="Calibri"/>
                        <a:ea typeface="Calibri"/>
                        <a:cs typeface="Times New Roman"/>
                      </a:endParaRPr>
                    </a:p>
                  </a:txBody>
                  <a:tcPr marL="67733" marR="677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7FC"/>
                    </a:solidFill>
                  </a:tcPr>
                </a:tc>
                <a:tc>
                  <a:txBody>
                    <a:bodyPr/>
                    <a:lstStyle/>
                    <a:p>
                      <a:pPr marL="0" marR="0" algn="ctr">
                        <a:lnSpc>
                          <a:spcPct val="115000"/>
                        </a:lnSpc>
                        <a:spcBef>
                          <a:spcPts val="0"/>
                        </a:spcBef>
                        <a:spcAft>
                          <a:spcPts val="0"/>
                        </a:spcAft>
                      </a:pPr>
                      <a:r>
                        <a:rPr lang="en-US" sz="1600">
                          <a:solidFill>
                            <a:schemeClr val="tx1"/>
                          </a:solidFill>
                          <a:latin typeface="Calibri"/>
                          <a:ea typeface="Calibri"/>
                          <a:cs typeface="Times New Roman"/>
                        </a:rPr>
                        <a:t>I</a:t>
                      </a:r>
                    </a:p>
                  </a:txBody>
                  <a:tcPr marL="67733" marR="677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a:solidFill>
                            <a:schemeClr val="tx1"/>
                          </a:solidFill>
                          <a:latin typeface="Calibri"/>
                          <a:ea typeface="Calibri"/>
                          <a:cs typeface="Times New Roman"/>
                        </a:rPr>
                        <a:t>B</a:t>
                      </a:r>
                    </a:p>
                  </a:txBody>
                  <a:tcPr marL="67733" marR="677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a:solidFill>
                            <a:schemeClr val="tx1"/>
                          </a:solidFill>
                          <a:latin typeface="Calibri"/>
                          <a:ea typeface="Calibri"/>
                          <a:cs typeface="Times New Roman"/>
                        </a:rPr>
                        <a:t>B</a:t>
                      </a:r>
                    </a:p>
                  </a:txBody>
                  <a:tcPr marL="67733" marR="677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a:solidFill>
                            <a:schemeClr val="tx1"/>
                          </a:solidFill>
                          <a:latin typeface="Calibri"/>
                          <a:ea typeface="Calibri"/>
                          <a:cs typeface="Times New Roman"/>
                        </a:rPr>
                        <a:t>C</a:t>
                      </a:r>
                    </a:p>
                  </a:txBody>
                  <a:tcPr marL="67733" marR="677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a:solidFill>
                            <a:schemeClr val="tx1"/>
                          </a:solidFill>
                          <a:latin typeface="Calibri"/>
                          <a:ea typeface="Calibri"/>
                          <a:cs typeface="Times New Roman"/>
                        </a:rPr>
                        <a:t>I</a:t>
                      </a:r>
                    </a:p>
                  </a:txBody>
                  <a:tcPr marL="67733" marR="677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a:solidFill>
                            <a:schemeClr val="tx1"/>
                          </a:solidFill>
                          <a:latin typeface="Calibri"/>
                          <a:ea typeface="Calibri"/>
                          <a:cs typeface="Times New Roman"/>
                        </a:rPr>
                        <a:t>C</a:t>
                      </a:r>
                    </a:p>
                  </a:txBody>
                  <a:tcPr marL="67733" marR="677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16714">
                <a:tc>
                  <a:txBody>
                    <a:bodyPr/>
                    <a:lstStyle/>
                    <a:p>
                      <a:pPr marL="0" marR="0">
                        <a:lnSpc>
                          <a:spcPct val="115000"/>
                        </a:lnSpc>
                        <a:spcBef>
                          <a:spcPts val="0"/>
                        </a:spcBef>
                        <a:spcAft>
                          <a:spcPts val="0"/>
                        </a:spcAft>
                      </a:pPr>
                      <a:r>
                        <a:rPr lang="en-US" sz="1800" b="1" i="1">
                          <a:solidFill>
                            <a:schemeClr val="tx1"/>
                          </a:solidFill>
                          <a:latin typeface="Calibri"/>
                          <a:ea typeface="Calibri"/>
                          <a:cs typeface="Times New Roman"/>
                        </a:rPr>
                        <a:t>7. Clay Non-soap</a:t>
                      </a:r>
                    </a:p>
                  </a:txBody>
                  <a:tcPr marL="67733" marR="677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7FC"/>
                    </a:solidFill>
                  </a:tcPr>
                </a:tc>
                <a:tc>
                  <a:txBody>
                    <a:bodyPr/>
                    <a:lstStyle/>
                    <a:p>
                      <a:pPr marL="0" marR="0" algn="ctr">
                        <a:lnSpc>
                          <a:spcPct val="115000"/>
                        </a:lnSpc>
                        <a:spcBef>
                          <a:spcPts val="0"/>
                        </a:spcBef>
                        <a:spcAft>
                          <a:spcPts val="0"/>
                        </a:spcAft>
                      </a:pPr>
                      <a:r>
                        <a:rPr lang="en-US" sz="1600">
                          <a:solidFill>
                            <a:schemeClr val="tx1"/>
                          </a:solidFill>
                          <a:latin typeface="Calibri"/>
                          <a:ea typeface="Calibri"/>
                          <a:cs typeface="Times New Roman"/>
                        </a:rPr>
                        <a:t>I</a:t>
                      </a:r>
                    </a:p>
                  </a:txBody>
                  <a:tcPr marL="67733" marR="677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a:solidFill>
                            <a:schemeClr val="tx1"/>
                          </a:solidFill>
                          <a:latin typeface="Calibri"/>
                          <a:ea typeface="Calibri"/>
                          <a:cs typeface="Times New Roman"/>
                        </a:rPr>
                        <a:t>I</a:t>
                      </a:r>
                    </a:p>
                  </a:txBody>
                  <a:tcPr marL="67733" marR="677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a:solidFill>
                            <a:schemeClr val="tx1"/>
                          </a:solidFill>
                          <a:latin typeface="Calibri"/>
                          <a:ea typeface="Calibri"/>
                          <a:cs typeface="Times New Roman"/>
                        </a:rPr>
                        <a:t>C</a:t>
                      </a:r>
                    </a:p>
                  </a:txBody>
                  <a:tcPr marL="67733" marR="677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a:solidFill>
                            <a:schemeClr val="tx1"/>
                          </a:solidFill>
                          <a:latin typeface="Calibri"/>
                          <a:ea typeface="Calibri"/>
                          <a:cs typeface="Times New Roman"/>
                        </a:rPr>
                        <a:t>C</a:t>
                      </a:r>
                    </a:p>
                  </a:txBody>
                  <a:tcPr marL="67733" marR="677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a:solidFill>
                            <a:schemeClr val="tx1"/>
                          </a:solidFill>
                          <a:latin typeface="Calibri"/>
                          <a:ea typeface="Calibri"/>
                          <a:cs typeface="Times New Roman"/>
                        </a:rPr>
                        <a:t>I</a:t>
                      </a:r>
                    </a:p>
                  </a:txBody>
                  <a:tcPr marL="67733" marR="677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a:solidFill>
                            <a:schemeClr val="tx1"/>
                          </a:solidFill>
                          <a:latin typeface="Calibri"/>
                          <a:ea typeface="Calibri"/>
                          <a:cs typeface="Times New Roman"/>
                        </a:rPr>
                        <a:t>I</a:t>
                      </a:r>
                    </a:p>
                  </a:txBody>
                  <a:tcPr marL="67733" marR="677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endParaRPr lang="en-US" sz="1600">
                        <a:solidFill>
                          <a:schemeClr val="tx1"/>
                        </a:solidFill>
                        <a:latin typeface="Calibri"/>
                        <a:ea typeface="Calibri"/>
                        <a:cs typeface="Times New Roman"/>
                      </a:endParaRPr>
                    </a:p>
                  </a:txBody>
                  <a:tcPr marL="67733" marR="677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7FC"/>
                    </a:solidFill>
                  </a:tcPr>
                </a:tc>
                <a:tc>
                  <a:txBody>
                    <a:bodyPr/>
                    <a:lstStyle/>
                    <a:p>
                      <a:pPr marL="0" marR="0" algn="ctr">
                        <a:lnSpc>
                          <a:spcPct val="115000"/>
                        </a:lnSpc>
                        <a:spcBef>
                          <a:spcPts val="0"/>
                        </a:spcBef>
                        <a:spcAft>
                          <a:spcPts val="0"/>
                        </a:spcAft>
                      </a:pPr>
                      <a:r>
                        <a:rPr lang="en-US" sz="1600">
                          <a:solidFill>
                            <a:schemeClr val="tx1"/>
                          </a:solidFill>
                          <a:latin typeface="Calibri"/>
                          <a:ea typeface="Calibri"/>
                          <a:cs typeface="Times New Roman"/>
                        </a:rPr>
                        <a:t>I</a:t>
                      </a:r>
                    </a:p>
                  </a:txBody>
                  <a:tcPr marL="67733" marR="677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a:solidFill>
                            <a:schemeClr val="tx1"/>
                          </a:solidFill>
                          <a:latin typeface="Calibri"/>
                          <a:ea typeface="Calibri"/>
                          <a:cs typeface="Times New Roman"/>
                        </a:rPr>
                        <a:t>I</a:t>
                      </a:r>
                    </a:p>
                  </a:txBody>
                  <a:tcPr marL="67733" marR="677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a:solidFill>
                            <a:schemeClr val="tx1"/>
                          </a:solidFill>
                          <a:latin typeface="Calibri"/>
                          <a:ea typeface="Calibri"/>
                          <a:cs typeface="Times New Roman"/>
                        </a:rPr>
                        <a:t>I</a:t>
                      </a:r>
                    </a:p>
                  </a:txBody>
                  <a:tcPr marL="67733" marR="677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a:solidFill>
                            <a:schemeClr val="tx1"/>
                          </a:solidFill>
                          <a:latin typeface="Calibri"/>
                          <a:ea typeface="Calibri"/>
                          <a:cs typeface="Times New Roman"/>
                        </a:rPr>
                        <a:t>I</a:t>
                      </a:r>
                    </a:p>
                  </a:txBody>
                  <a:tcPr marL="67733" marR="677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a:solidFill>
                            <a:schemeClr val="tx1"/>
                          </a:solidFill>
                          <a:latin typeface="Calibri"/>
                          <a:ea typeface="Calibri"/>
                          <a:cs typeface="Times New Roman"/>
                        </a:rPr>
                        <a:t>B</a:t>
                      </a:r>
                    </a:p>
                  </a:txBody>
                  <a:tcPr marL="67733" marR="677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16714">
                <a:tc>
                  <a:txBody>
                    <a:bodyPr/>
                    <a:lstStyle/>
                    <a:p>
                      <a:pPr marL="0" marR="0">
                        <a:lnSpc>
                          <a:spcPct val="115000"/>
                        </a:lnSpc>
                        <a:spcBef>
                          <a:spcPts val="0"/>
                        </a:spcBef>
                        <a:spcAft>
                          <a:spcPts val="0"/>
                        </a:spcAft>
                      </a:pPr>
                      <a:r>
                        <a:rPr lang="en-US" sz="1800" b="1" i="1">
                          <a:solidFill>
                            <a:schemeClr val="tx1"/>
                          </a:solidFill>
                          <a:latin typeface="Calibri"/>
                          <a:ea typeface="Calibri"/>
                          <a:cs typeface="Times New Roman"/>
                        </a:rPr>
                        <a:t>8. Lithium Stearate</a:t>
                      </a:r>
                    </a:p>
                  </a:txBody>
                  <a:tcPr marL="67733" marR="677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7FC"/>
                    </a:solidFill>
                  </a:tcPr>
                </a:tc>
                <a:tc>
                  <a:txBody>
                    <a:bodyPr/>
                    <a:lstStyle/>
                    <a:p>
                      <a:pPr marL="0" marR="0" algn="ctr">
                        <a:lnSpc>
                          <a:spcPct val="115000"/>
                        </a:lnSpc>
                        <a:spcBef>
                          <a:spcPts val="0"/>
                        </a:spcBef>
                        <a:spcAft>
                          <a:spcPts val="0"/>
                        </a:spcAft>
                      </a:pPr>
                      <a:r>
                        <a:rPr lang="en-US" sz="1600">
                          <a:solidFill>
                            <a:schemeClr val="tx1"/>
                          </a:solidFill>
                          <a:latin typeface="Calibri"/>
                          <a:ea typeface="Calibri"/>
                          <a:cs typeface="Times New Roman"/>
                        </a:rPr>
                        <a:t>I</a:t>
                      </a:r>
                    </a:p>
                  </a:txBody>
                  <a:tcPr marL="67733" marR="677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a:solidFill>
                            <a:schemeClr val="tx1"/>
                          </a:solidFill>
                          <a:latin typeface="Calibri"/>
                          <a:ea typeface="Calibri"/>
                          <a:cs typeface="Times New Roman"/>
                        </a:rPr>
                        <a:t>I</a:t>
                      </a:r>
                    </a:p>
                  </a:txBody>
                  <a:tcPr marL="67733" marR="677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a:solidFill>
                            <a:schemeClr val="tx1"/>
                          </a:solidFill>
                          <a:latin typeface="Calibri"/>
                          <a:ea typeface="Calibri"/>
                          <a:cs typeface="Times New Roman"/>
                        </a:rPr>
                        <a:t>C</a:t>
                      </a:r>
                    </a:p>
                  </a:txBody>
                  <a:tcPr marL="67733" marR="677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a:solidFill>
                            <a:schemeClr val="tx1"/>
                          </a:solidFill>
                          <a:latin typeface="Calibri"/>
                          <a:ea typeface="Calibri"/>
                          <a:cs typeface="Times New Roman"/>
                        </a:rPr>
                        <a:t>C</a:t>
                      </a:r>
                    </a:p>
                  </a:txBody>
                  <a:tcPr marL="67733" marR="677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a:solidFill>
                            <a:schemeClr val="tx1"/>
                          </a:solidFill>
                          <a:latin typeface="Calibri"/>
                          <a:ea typeface="Calibri"/>
                          <a:cs typeface="Times New Roman"/>
                        </a:rPr>
                        <a:t>I</a:t>
                      </a:r>
                    </a:p>
                  </a:txBody>
                  <a:tcPr marL="67733" marR="677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a:solidFill>
                            <a:schemeClr val="tx1"/>
                          </a:solidFill>
                          <a:latin typeface="Calibri"/>
                          <a:ea typeface="Calibri"/>
                          <a:cs typeface="Times New Roman"/>
                        </a:rPr>
                        <a:t>B</a:t>
                      </a:r>
                    </a:p>
                  </a:txBody>
                  <a:tcPr marL="67733" marR="677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a:solidFill>
                            <a:schemeClr val="tx1"/>
                          </a:solidFill>
                          <a:latin typeface="Calibri"/>
                          <a:ea typeface="Calibri"/>
                          <a:cs typeface="Times New Roman"/>
                        </a:rPr>
                        <a:t>I</a:t>
                      </a:r>
                    </a:p>
                  </a:txBody>
                  <a:tcPr marL="67733" marR="677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endParaRPr lang="en-US" sz="1600">
                        <a:solidFill>
                          <a:schemeClr val="tx1"/>
                        </a:solidFill>
                        <a:latin typeface="Calibri"/>
                        <a:ea typeface="Calibri"/>
                        <a:cs typeface="Times New Roman"/>
                      </a:endParaRPr>
                    </a:p>
                  </a:txBody>
                  <a:tcPr marL="67733" marR="677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7FC"/>
                    </a:solidFill>
                  </a:tcPr>
                </a:tc>
                <a:tc>
                  <a:txBody>
                    <a:bodyPr/>
                    <a:lstStyle/>
                    <a:p>
                      <a:pPr marL="0" marR="0" algn="ctr">
                        <a:lnSpc>
                          <a:spcPct val="115000"/>
                        </a:lnSpc>
                        <a:spcBef>
                          <a:spcPts val="0"/>
                        </a:spcBef>
                        <a:spcAft>
                          <a:spcPts val="0"/>
                        </a:spcAft>
                      </a:pPr>
                      <a:r>
                        <a:rPr lang="en-US" sz="1600">
                          <a:solidFill>
                            <a:schemeClr val="tx1"/>
                          </a:solidFill>
                          <a:latin typeface="Calibri"/>
                          <a:ea typeface="Calibri"/>
                          <a:cs typeface="Times New Roman"/>
                        </a:rPr>
                        <a:t>C</a:t>
                      </a:r>
                    </a:p>
                  </a:txBody>
                  <a:tcPr marL="67733" marR="677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a:solidFill>
                            <a:schemeClr val="tx1"/>
                          </a:solidFill>
                          <a:latin typeface="Calibri"/>
                          <a:ea typeface="Calibri"/>
                          <a:cs typeface="Times New Roman"/>
                        </a:rPr>
                        <a:t>C</a:t>
                      </a:r>
                    </a:p>
                  </a:txBody>
                  <a:tcPr marL="67733" marR="677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a:solidFill>
                            <a:schemeClr val="tx1"/>
                          </a:solidFill>
                          <a:latin typeface="Calibri"/>
                          <a:ea typeface="Calibri"/>
                          <a:cs typeface="Times New Roman"/>
                        </a:rPr>
                        <a:t>I</a:t>
                      </a:r>
                    </a:p>
                  </a:txBody>
                  <a:tcPr marL="67733" marR="677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a:solidFill>
                            <a:schemeClr val="tx1"/>
                          </a:solidFill>
                          <a:latin typeface="Calibri"/>
                          <a:ea typeface="Calibri"/>
                          <a:cs typeface="Times New Roman"/>
                        </a:rPr>
                        <a:t>C</a:t>
                      </a:r>
                    </a:p>
                  </a:txBody>
                  <a:tcPr marL="67733" marR="677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16714">
                <a:tc>
                  <a:txBody>
                    <a:bodyPr/>
                    <a:lstStyle/>
                    <a:p>
                      <a:pPr marL="0" marR="0">
                        <a:lnSpc>
                          <a:spcPct val="115000"/>
                        </a:lnSpc>
                        <a:spcBef>
                          <a:spcPts val="0"/>
                        </a:spcBef>
                        <a:spcAft>
                          <a:spcPts val="0"/>
                        </a:spcAft>
                      </a:pPr>
                      <a:r>
                        <a:rPr lang="en-US" sz="1800" b="1" i="1">
                          <a:solidFill>
                            <a:schemeClr val="tx1"/>
                          </a:solidFill>
                          <a:latin typeface="Calibri"/>
                          <a:ea typeface="Calibri"/>
                          <a:cs typeface="Times New Roman"/>
                        </a:rPr>
                        <a:t>9. Lithium 12 Hydroxy</a:t>
                      </a:r>
                    </a:p>
                  </a:txBody>
                  <a:tcPr marL="67733" marR="677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7FC"/>
                    </a:solidFill>
                  </a:tcPr>
                </a:tc>
                <a:tc>
                  <a:txBody>
                    <a:bodyPr/>
                    <a:lstStyle/>
                    <a:p>
                      <a:pPr marL="0" marR="0" algn="ctr">
                        <a:lnSpc>
                          <a:spcPct val="115000"/>
                        </a:lnSpc>
                        <a:spcBef>
                          <a:spcPts val="0"/>
                        </a:spcBef>
                        <a:spcAft>
                          <a:spcPts val="0"/>
                        </a:spcAft>
                      </a:pPr>
                      <a:r>
                        <a:rPr lang="en-US" sz="1600">
                          <a:solidFill>
                            <a:schemeClr val="tx1"/>
                          </a:solidFill>
                          <a:latin typeface="Calibri"/>
                          <a:ea typeface="Calibri"/>
                          <a:cs typeface="Times New Roman"/>
                        </a:rPr>
                        <a:t>I</a:t>
                      </a:r>
                    </a:p>
                  </a:txBody>
                  <a:tcPr marL="67733" marR="677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a:solidFill>
                            <a:schemeClr val="tx1"/>
                          </a:solidFill>
                          <a:latin typeface="Calibri"/>
                          <a:ea typeface="Calibri"/>
                          <a:cs typeface="Times New Roman"/>
                        </a:rPr>
                        <a:t>I</a:t>
                      </a:r>
                    </a:p>
                  </a:txBody>
                  <a:tcPr marL="67733" marR="677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a:solidFill>
                            <a:schemeClr val="tx1"/>
                          </a:solidFill>
                          <a:latin typeface="Calibri"/>
                          <a:ea typeface="Calibri"/>
                          <a:cs typeface="Times New Roman"/>
                        </a:rPr>
                        <a:t>B</a:t>
                      </a:r>
                    </a:p>
                  </a:txBody>
                  <a:tcPr marL="67733" marR="677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a:solidFill>
                            <a:schemeClr val="tx1"/>
                          </a:solidFill>
                          <a:latin typeface="Calibri"/>
                          <a:ea typeface="Calibri"/>
                          <a:cs typeface="Times New Roman"/>
                        </a:rPr>
                        <a:t>C</a:t>
                      </a:r>
                    </a:p>
                  </a:txBody>
                  <a:tcPr marL="67733" marR="677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a:solidFill>
                            <a:schemeClr val="tx1"/>
                          </a:solidFill>
                          <a:latin typeface="Calibri"/>
                          <a:ea typeface="Calibri"/>
                          <a:cs typeface="Times New Roman"/>
                        </a:rPr>
                        <a:t>I</a:t>
                      </a:r>
                    </a:p>
                  </a:txBody>
                  <a:tcPr marL="67733" marR="677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a:solidFill>
                            <a:schemeClr val="tx1"/>
                          </a:solidFill>
                          <a:latin typeface="Calibri"/>
                          <a:ea typeface="Calibri"/>
                          <a:cs typeface="Times New Roman"/>
                        </a:rPr>
                        <a:t>B</a:t>
                      </a:r>
                    </a:p>
                  </a:txBody>
                  <a:tcPr marL="67733" marR="677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a:solidFill>
                            <a:schemeClr val="tx1"/>
                          </a:solidFill>
                          <a:latin typeface="Calibri"/>
                          <a:ea typeface="Calibri"/>
                          <a:cs typeface="Times New Roman"/>
                        </a:rPr>
                        <a:t>I</a:t>
                      </a:r>
                    </a:p>
                  </a:txBody>
                  <a:tcPr marL="67733" marR="677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a:solidFill>
                            <a:schemeClr val="tx1"/>
                          </a:solidFill>
                          <a:latin typeface="Calibri"/>
                          <a:ea typeface="Calibri"/>
                          <a:cs typeface="Times New Roman"/>
                        </a:rPr>
                        <a:t>C</a:t>
                      </a:r>
                    </a:p>
                  </a:txBody>
                  <a:tcPr marL="67733" marR="677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endParaRPr lang="en-US" sz="1600">
                        <a:solidFill>
                          <a:schemeClr val="tx1"/>
                        </a:solidFill>
                        <a:latin typeface="Calibri"/>
                        <a:ea typeface="Calibri"/>
                        <a:cs typeface="Times New Roman"/>
                      </a:endParaRPr>
                    </a:p>
                  </a:txBody>
                  <a:tcPr marL="67733" marR="677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7FC"/>
                    </a:solidFill>
                  </a:tcPr>
                </a:tc>
                <a:tc>
                  <a:txBody>
                    <a:bodyPr/>
                    <a:lstStyle/>
                    <a:p>
                      <a:pPr marL="0" marR="0" algn="ctr">
                        <a:lnSpc>
                          <a:spcPct val="115000"/>
                        </a:lnSpc>
                        <a:spcBef>
                          <a:spcPts val="0"/>
                        </a:spcBef>
                        <a:spcAft>
                          <a:spcPts val="0"/>
                        </a:spcAft>
                      </a:pPr>
                      <a:r>
                        <a:rPr lang="en-US" sz="1600">
                          <a:solidFill>
                            <a:schemeClr val="tx1"/>
                          </a:solidFill>
                          <a:latin typeface="Calibri"/>
                          <a:ea typeface="Calibri"/>
                          <a:cs typeface="Times New Roman"/>
                        </a:rPr>
                        <a:t>C</a:t>
                      </a:r>
                    </a:p>
                  </a:txBody>
                  <a:tcPr marL="67733" marR="677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a:solidFill>
                            <a:schemeClr val="tx1"/>
                          </a:solidFill>
                          <a:latin typeface="Calibri"/>
                          <a:ea typeface="Calibri"/>
                          <a:cs typeface="Times New Roman"/>
                        </a:rPr>
                        <a:t>I</a:t>
                      </a:r>
                    </a:p>
                  </a:txBody>
                  <a:tcPr marL="67733" marR="677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a:solidFill>
                            <a:schemeClr val="tx1"/>
                          </a:solidFill>
                          <a:latin typeface="Calibri"/>
                          <a:ea typeface="Calibri"/>
                          <a:cs typeface="Times New Roman"/>
                        </a:rPr>
                        <a:t>C</a:t>
                      </a:r>
                    </a:p>
                  </a:txBody>
                  <a:tcPr marL="67733" marR="677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16714">
                <a:tc>
                  <a:txBody>
                    <a:bodyPr/>
                    <a:lstStyle/>
                    <a:p>
                      <a:pPr marL="0" marR="0">
                        <a:lnSpc>
                          <a:spcPct val="115000"/>
                        </a:lnSpc>
                        <a:spcBef>
                          <a:spcPts val="0"/>
                        </a:spcBef>
                        <a:spcAft>
                          <a:spcPts val="0"/>
                        </a:spcAft>
                      </a:pPr>
                      <a:r>
                        <a:rPr lang="en-US" sz="1800" b="1" i="1">
                          <a:solidFill>
                            <a:schemeClr val="tx1"/>
                          </a:solidFill>
                          <a:latin typeface="Calibri"/>
                          <a:ea typeface="Calibri"/>
                          <a:cs typeface="Times New Roman"/>
                        </a:rPr>
                        <a:t>10. Lithium Complex</a:t>
                      </a:r>
                    </a:p>
                  </a:txBody>
                  <a:tcPr marL="67733" marR="677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7FC"/>
                    </a:solidFill>
                  </a:tcPr>
                </a:tc>
                <a:tc>
                  <a:txBody>
                    <a:bodyPr/>
                    <a:lstStyle/>
                    <a:p>
                      <a:pPr marL="0" marR="0" algn="ctr">
                        <a:lnSpc>
                          <a:spcPct val="115000"/>
                        </a:lnSpc>
                        <a:spcBef>
                          <a:spcPts val="0"/>
                        </a:spcBef>
                        <a:spcAft>
                          <a:spcPts val="0"/>
                        </a:spcAft>
                      </a:pPr>
                      <a:r>
                        <a:rPr lang="en-US" sz="1600">
                          <a:solidFill>
                            <a:schemeClr val="tx1"/>
                          </a:solidFill>
                          <a:latin typeface="Calibri"/>
                          <a:ea typeface="Calibri"/>
                          <a:cs typeface="Times New Roman"/>
                        </a:rPr>
                        <a:t>C</a:t>
                      </a:r>
                    </a:p>
                  </a:txBody>
                  <a:tcPr marL="67733" marR="677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a:solidFill>
                            <a:schemeClr val="tx1"/>
                          </a:solidFill>
                          <a:latin typeface="Calibri"/>
                          <a:ea typeface="Calibri"/>
                          <a:cs typeface="Times New Roman"/>
                        </a:rPr>
                        <a:t>I</a:t>
                      </a:r>
                    </a:p>
                  </a:txBody>
                  <a:tcPr marL="67733" marR="677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a:solidFill>
                            <a:schemeClr val="tx1"/>
                          </a:solidFill>
                          <a:latin typeface="Calibri"/>
                          <a:ea typeface="Calibri"/>
                          <a:cs typeface="Times New Roman"/>
                        </a:rPr>
                        <a:t>C</a:t>
                      </a:r>
                    </a:p>
                  </a:txBody>
                  <a:tcPr marL="67733" marR="677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a:solidFill>
                            <a:schemeClr val="tx1"/>
                          </a:solidFill>
                          <a:latin typeface="Calibri"/>
                          <a:ea typeface="Calibri"/>
                          <a:cs typeface="Times New Roman"/>
                        </a:rPr>
                        <a:t>C</a:t>
                      </a:r>
                    </a:p>
                  </a:txBody>
                  <a:tcPr marL="67733" marR="677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a:solidFill>
                            <a:schemeClr val="tx1"/>
                          </a:solidFill>
                          <a:latin typeface="Calibri"/>
                          <a:ea typeface="Calibri"/>
                          <a:cs typeface="Times New Roman"/>
                        </a:rPr>
                        <a:t>C</a:t>
                      </a:r>
                    </a:p>
                  </a:txBody>
                  <a:tcPr marL="67733" marR="677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a:solidFill>
                            <a:schemeClr val="tx1"/>
                          </a:solidFill>
                          <a:latin typeface="Calibri"/>
                          <a:ea typeface="Calibri"/>
                          <a:cs typeface="Times New Roman"/>
                        </a:rPr>
                        <a:t>C</a:t>
                      </a:r>
                    </a:p>
                  </a:txBody>
                  <a:tcPr marL="67733" marR="677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a:solidFill>
                            <a:schemeClr val="tx1"/>
                          </a:solidFill>
                          <a:latin typeface="Calibri"/>
                          <a:ea typeface="Calibri"/>
                          <a:cs typeface="Times New Roman"/>
                        </a:rPr>
                        <a:t>I</a:t>
                      </a:r>
                    </a:p>
                  </a:txBody>
                  <a:tcPr marL="67733" marR="677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a:solidFill>
                            <a:schemeClr val="tx1"/>
                          </a:solidFill>
                          <a:latin typeface="Calibri"/>
                          <a:ea typeface="Calibri"/>
                          <a:cs typeface="Times New Roman"/>
                        </a:rPr>
                        <a:t>C</a:t>
                      </a:r>
                    </a:p>
                  </a:txBody>
                  <a:tcPr marL="67733" marR="677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a:solidFill>
                            <a:schemeClr val="tx1"/>
                          </a:solidFill>
                          <a:latin typeface="Calibri"/>
                          <a:ea typeface="Calibri"/>
                          <a:cs typeface="Times New Roman"/>
                        </a:rPr>
                        <a:t>C</a:t>
                      </a:r>
                    </a:p>
                  </a:txBody>
                  <a:tcPr marL="67733" marR="677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endParaRPr lang="en-US" sz="1600">
                        <a:solidFill>
                          <a:schemeClr val="tx1"/>
                        </a:solidFill>
                        <a:latin typeface="Calibri"/>
                        <a:ea typeface="Calibri"/>
                        <a:cs typeface="Times New Roman"/>
                      </a:endParaRPr>
                    </a:p>
                  </a:txBody>
                  <a:tcPr marL="67733" marR="677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7FC"/>
                    </a:solidFill>
                  </a:tcPr>
                </a:tc>
                <a:tc>
                  <a:txBody>
                    <a:bodyPr/>
                    <a:lstStyle/>
                    <a:p>
                      <a:pPr marL="0" marR="0" algn="ctr">
                        <a:lnSpc>
                          <a:spcPct val="115000"/>
                        </a:lnSpc>
                        <a:spcBef>
                          <a:spcPts val="0"/>
                        </a:spcBef>
                        <a:spcAft>
                          <a:spcPts val="0"/>
                        </a:spcAft>
                      </a:pPr>
                      <a:r>
                        <a:rPr lang="en-US" sz="1600">
                          <a:solidFill>
                            <a:schemeClr val="tx1"/>
                          </a:solidFill>
                          <a:latin typeface="Calibri"/>
                          <a:ea typeface="Calibri"/>
                          <a:cs typeface="Times New Roman"/>
                        </a:rPr>
                        <a:t>I</a:t>
                      </a:r>
                    </a:p>
                  </a:txBody>
                  <a:tcPr marL="67733" marR="677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a:solidFill>
                            <a:schemeClr val="tx1"/>
                          </a:solidFill>
                          <a:latin typeface="Calibri"/>
                          <a:ea typeface="Calibri"/>
                          <a:cs typeface="Times New Roman"/>
                        </a:rPr>
                        <a:t>C</a:t>
                      </a:r>
                    </a:p>
                  </a:txBody>
                  <a:tcPr marL="67733" marR="677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16714">
                <a:tc>
                  <a:txBody>
                    <a:bodyPr/>
                    <a:lstStyle/>
                    <a:p>
                      <a:pPr marL="0" marR="0">
                        <a:lnSpc>
                          <a:spcPct val="115000"/>
                        </a:lnSpc>
                        <a:spcBef>
                          <a:spcPts val="0"/>
                        </a:spcBef>
                        <a:spcAft>
                          <a:spcPts val="0"/>
                        </a:spcAft>
                      </a:pPr>
                      <a:r>
                        <a:rPr lang="en-US" sz="1800" b="1" i="1">
                          <a:solidFill>
                            <a:schemeClr val="tx1"/>
                          </a:solidFill>
                          <a:latin typeface="Calibri"/>
                          <a:ea typeface="Calibri"/>
                          <a:cs typeface="Times New Roman"/>
                        </a:rPr>
                        <a:t>11. Polyurea Conventional</a:t>
                      </a:r>
                    </a:p>
                  </a:txBody>
                  <a:tcPr marL="67733" marR="677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7FC"/>
                    </a:solidFill>
                  </a:tcPr>
                </a:tc>
                <a:tc>
                  <a:txBody>
                    <a:bodyPr/>
                    <a:lstStyle/>
                    <a:p>
                      <a:pPr marL="0" marR="0" algn="ctr">
                        <a:lnSpc>
                          <a:spcPct val="115000"/>
                        </a:lnSpc>
                        <a:spcBef>
                          <a:spcPts val="0"/>
                        </a:spcBef>
                        <a:spcAft>
                          <a:spcPts val="0"/>
                        </a:spcAft>
                      </a:pPr>
                      <a:r>
                        <a:rPr lang="en-US" sz="1600" dirty="0">
                          <a:solidFill>
                            <a:schemeClr val="tx1"/>
                          </a:solidFill>
                          <a:latin typeface="Calibri"/>
                          <a:ea typeface="Calibri"/>
                          <a:cs typeface="Times New Roman"/>
                        </a:rPr>
                        <a:t>I</a:t>
                      </a:r>
                    </a:p>
                  </a:txBody>
                  <a:tcPr marL="67733" marR="677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a:solidFill>
                            <a:schemeClr val="tx1"/>
                          </a:solidFill>
                          <a:latin typeface="Calibri"/>
                          <a:ea typeface="Calibri"/>
                          <a:cs typeface="Times New Roman"/>
                        </a:rPr>
                        <a:t>I</a:t>
                      </a:r>
                    </a:p>
                  </a:txBody>
                  <a:tcPr marL="67733" marR="677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a:solidFill>
                            <a:schemeClr val="tx1"/>
                          </a:solidFill>
                          <a:latin typeface="Calibri"/>
                          <a:ea typeface="Calibri"/>
                          <a:cs typeface="Times New Roman"/>
                        </a:rPr>
                        <a:t>I</a:t>
                      </a:r>
                    </a:p>
                  </a:txBody>
                  <a:tcPr marL="67733" marR="677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a:solidFill>
                            <a:schemeClr val="tx1"/>
                          </a:solidFill>
                          <a:latin typeface="Calibri"/>
                          <a:ea typeface="Calibri"/>
                          <a:cs typeface="Times New Roman"/>
                        </a:rPr>
                        <a:t>I</a:t>
                      </a:r>
                    </a:p>
                  </a:txBody>
                  <a:tcPr marL="67733" marR="677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a:solidFill>
                            <a:schemeClr val="tx1"/>
                          </a:solidFill>
                          <a:latin typeface="Calibri"/>
                          <a:ea typeface="Calibri"/>
                          <a:cs typeface="Times New Roman"/>
                        </a:rPr>
                        <a:t>C</a:t>
                      </a:r>
                    </a:p>
                  </a:txBody>
                  <a:tcPr marL="67733" marR="677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a:solidFill>
                            <a:schemeClr val="tx1"/>
                          </a:solidFill>
                          <a:latin typeface="Calibri"/>
                          <a:ea typeface="Calibri"/>
                          <a:cs typeface="Times New Roman"/>
                        </a:rPr>
                        <a:t>I</a:t>
                      </a:r>
                    </a:p>
                  </a:txBody>
                  <a:tcPr marL="67733" marR="677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a:solidFill>
                            <a:schemeClr val="tx1"/>
                          </a:solidFill>
                          <a:latin typeface="Calibri"/>
                          <a:ea typeface="Calibri"/>
                          <a:cs typeface="Times New Roman"/>
                        </a:rPr>
                        <a:t>I</a:t>
                      </a:r>
                    </a:p>
                  </a:txBody>
                  <a:tcPr marL="67733" marR="677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a:solidFill>
                            <a:schemeClr val="tx1"/>
                          </a:solidFill>
                          <a:latin typeface="Calibri"/>
                          <a:ea typeface="Calibri"/>
                          <a:cs typeface="Times New Roman"/>
                        </a:rPr>
                        <a:t>I</a:t>
                      </a:r>
                    </a:p>
                  </a:txBody>
                  <a:tcPr marL="67733" marR="677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a:solidFill>
                            <a:schemeClr val="tx1"/>
                          </a:solidFill>
                          <a:latin typeface="Calibri"/>
                          <a:ea typeface="Calibri"/>
                          <a:cs typeface="Times New Roman"/>
                        </a:rPr>
                        <a:t>I</a:t>
                      </a:r>
                    </a:p>
                  </a:txBody>
                  <a:tcPr marL="67733" marR="677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a:solidFill>
                            <a:schemeClr val="tx1"/>
                          </a:solidFill>
                          <a:latin typeface="Calibri"/>
                          <a:ea typeface="Calibri"/>
                          <a:cs typeface="Times New Roman"/>
                        </a:rPr>
                        <a:t>I</a:t>
                      </a:r>
                    </a:p>
                  </a:txBody>
                  <a:tcPr marL="67733" marR="677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endParaRPr lang="en-US" sz="1600">
                        <a:solidFill>
                          <a:schemeClr val="tx1"/>
                        </a:solidFill>
                        <a:latin typeface="Calibri"/>
                        <a:ea typeface="Calibri"/>
                        <a:cs typeface="Times New Roman"/>
                      </a:endParaRPr>
                    </a:p>
                  </a:txBody>
                  <a:tcPr marL="67733" marR="677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7FC"/>
                    </a:solidFill>
                  </a:tcPr>
                </a:tc>
                <a:tc>
                  <a:txBody>
                    <a:bodyPr/>
                    <a:lstStyle/>
                    <a:p>
                      <a:pPr marL="0" marR="0" algn="ctr">
                        <a:lnSpc>
                          <a:spcPct val="115000"/>
                        </a:lnSpc>
                        <a:spcBef>
                          <a:spcPts val="0"/>
                        </a:spcBef>
                        <a:spcAft>
                          <a:spcPts val="0"/>
                        </a:spcAft>
                      </a:pPr>
                      <a:r>
                        <a:rPr lang="en-US" sz="1600">
                          <a:solidFill>
                            <a:schemeClr val="tx1"/>
                          </a:solidFill>
                          <a:latin typeface="Calibri"/>
                          <a:ea typeface="Calibri"/>
                          <a:cs typeface="Times New Roman"/>
                        </a:rPr>
                        <a:t>C</a:t>
                      </a:r>
                    </a:p>
                  </a:txBody>
                  <a:tcPr marL="67733" marR="677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16714">
                <a:tc>
                  <a:txBody>
                    <a:bodyPr/>
                    <a:lstStyle/>
                    <a:p>
                      <a:pPr marL="0" marR="0">
                        <a:lnSpc>
                          <a:spcPct val="115000"/>
                        </a:lnSpc>
                        <a:spcBef>
                          <a:spcPts val="0"/>
                        </a:spcBef>
                        <a:spcAft>
                          <a:spcPts val="0"/>
                        </a:spcAft>
                      </a:pPr>
                      <a:r>
                        <a:rPr lang="en-US" sz="1800" b="1" i="1" dirty="0">
                          <a:solidFill>
                            <a:schemeClr val="tx1"/>
                          </a:solidFill>
                          <a:latin typeface="Calibri"/>
                          <a:ea typeface="Calibri"/>
                          <a:cs typeface="Times New Roman"/>
                        </a:rPr>
                        <a:t>12. </a:t>
                      </a:r>
                      <a:r>
                        <a:rPr lang="en-US" sz="1800" b="1" i="1" dirty="0" err="1">
                          <a:solidFill>
                            <a:schemeClr val="tx1"/>
                          </a:solidFill>
                          <a:latin typeface="Calibri"/>
                          <a:ea typeface="Calibri"/>
                          <a:cs typeface="Times New Roman"/>
                        </a:rPr>
                        <a:t>Polyurea</a:t>
                      </a:r>
                      <a:r>
                        <a:rPr lang="en-US" sz="1800" b="1" i="1" dirty="0">
                          <a:solidFill>
                            <a:schemeClr val="tx1"/>
                          </a:solidFill>
                          <a:latin typeface="Calibri"/>
                          <a:ea typeface="Calibri"/>
                          <a:cs typeface="Times New Roman"/>
                        </a:rPr>
                        <a:t> Shear Stable</a:t>
                      </a:r>
                    </a:p>
                  </a:txBody>
                  <a:tcPr marL="67733" marR="677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7FC"/>
                    </a:solidFill>
                  </a:tcPr>
                </a:tc>
                <a:tc>
                  <a:txBody>
                    <a:bodyPr/>
                    <a:lstStyle/>
                    <a:p>
                      <a:pPr marL="0" marR="0" algn="ctr">
                        <a:lnSpc>
                          <a:spcPct val="115000"/>
                        </a:lnSpc>
                        <a:spcBef>
                          <a:spcPts val="0"/>
                        </a:spcBef>
                        <a:spcAft>
                          <a:spcPts val="0"/>
                        </a:spcAft>
                      </a:pPr>
                      <a:r>
                        <a:rPr lang="en-US" sz="1600">
                          <a:solidFill>
                            <a:schemeClr val="tx1"/>
                          </a:solidFill>
                          <a:latin typeface="Calibri"/>
                          <a:ea typeface="Calibri"/>
                          <a:cs typeface="Times New Roman"/>
                        </a:rPr>
                        <a:t>C</a:t>
                      </a:r>
                    </a:p>
                  </a:txBody>
                  <a:tcPr marL="67733" marR="677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a:solidFill>
                            <a:schemeClr val="tx1"/>
                          </a:solidFill>
                          <a:latin typeface="Calibri"/>
                          <a:ea typeface="Calibri"/>
                          <a:cs typeface="Times New Roman"/>
                        </a:rPr>
                        <a:t>B</a:t>
                      </a:r>
                    </a:p>
                  </a:txBody>
                  <a:tcPr marL="67733" marR="677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a:solidFill>
                            <a:schemeClr val="tx1"/>
                          </a:solidFill>
                          <a:latin typeface="Calibri"/>
                          <a:ea typeface="Calibri"/>
                          <a:cs typeface="Times New Roman"/>
                        </a:rPr>
                        <a:t>C</a:t>
                      </a:r>
                    </a:p>
                  </a:txBody>
                  <a:tcPr marL="67733" marR="677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a:solidFill>
                            <a:schemeClr val="tx1"/>
                          </a:solidFill>
                          <a:latin typeface="Calibri"/>
                          <a:ea typeface="Calibri"/>
                          <a:cs typeface="Times New Roman"/>
                        </a:rPr>
                        <a:t>C</a:t>
                      </a:r>
                    </a:p>
                  </a:txBody>
                  <a:tcPr marL="67733" marR="677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a:solidFill>
                            <a:schemeClr val="tx1"/>
                          </a:solidFill>
                          <a:latin typeface="Calibri"/>
                          <a:ea typeface="Calibri"/>
                          <a:cs typeface="Times New Roman"/>
                        </a:rPr>
                        <a:t>C</a:t>
                      </a:r>
                    </a:p>
                  </a:txBody>
                  <a:tcPr marL="67733" marR="677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a:solidFill>
                            <a:schemeClr val="tx1"/>
                          </a:solidFill>
                          <a:latin typeface="Calibri"/>
                          <a:ea typeface="Calibri"/>
                          <a:cs typeface="Times New Roman"/>
                        </a:rPr>
                        <a:t>C</a:t>
                      </a:r>
                    </a:p>
                  </a:txBody>
                  <a:tcPr marL="67733" marR="677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a:solidFill>
                            <a:schemeClr val="tx1"/>
                          </a:solidFill>
                          <a:latin typeface="Calibri"/>
                          <a:ea typeface="Calibri"/>
                          <a:cs typeface="Times New Roman"/>
                        </a:rPr>
                        <a:t>B</a:t>
                      </a:r>
                    </a:p>
                  </a:txBody>
                  <a:tcPr marL="67733" marR="677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a:solidFill>
                            <a:schemeClr val="tx1"/>
                          </a:solidFill>
                          <a:latin typeface="Calibri"/>
                          <a:ea typeface="Calibri"/>
                          <a:cs typeface="Times New Roman"/>
                        </a:rPr>
                        <a:t>C</a:t>
                      </a:r>
                    </a:p>
                  </a:txBody>
                  <a:tcPr marL="67733" marR="677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a:solidFill>
                            <a:schemeClr val="tx1"/>
                          </a:solidFill>
                          <a:latin typeface="Calibri"/>
                          <a:ea typeface="Calibri"/>
                          <a:cs typeface="Times New Roman"/>
                        </a:rPr>
                        <a:t>C</a:t>
                      </a:r>
                    </a:p>
                  </a:txBody>
                  <a:tcPr marL="67733" marR="677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a:solidFill>
                            <a:schemeClr val="tx1"/>
                          </a:solidFill>
                          <a:latin typeface="Calibri"/>
                          <a:ea typeface="Calibri"/>
                          <a:cs typeface="Times New Roman"/>
                        </a:rPr>
                        <a:t>C</a:t>
                      </a:r>
                    </a:p>
                  </a:txBody>
                  <a:tcPr marL="67733" marR="677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a:solidFill>
                            <a:schemeClr val="tx1"/>
                          </a:solidFill>
                          <a:latin typeface="Calibri"/>
                          <a:ea typeface="Calibri"/>
                          <a:cs typeface="Times New Roman"/>
                        </a:rPr>
                        <a:t>C</a:t>
                      </a:r>
                    </a:p>
                  </a:txBody>
                  <a:tcPr marL="67733" marR="677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endParaRPr lang="en-US" sz="1600" dirty="0">
                        <a:solidFill>
                          <a:schemeClr val="tx1"/>
                        </a:solidFill>
                        <a:latin typeface="Calibri"/>
                        <a:ea typeface="Calibri"/>
                        <a:cs typeface="Times New Roman"/>
                      </a:endParaRPr>
                    </a:p>
                  </a:txBody>
                  <a:tcPr marL="67733" marR="677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7FC"/>
                    </a:solidFill>
                  </a:tcPr>
                </a:tc>
              </a:tr>
            </a:tbl>
          </a:graphicData>
        </a:graphic>
      </p:graphicFrame>
      <p:sp>
        <p:nvSpPr>
          <p:cNvPr id="53451" name="TextBox 92"/>
          <p:cNvSpPr txBox="1">
            <a:spLocks noChangeArrowheads="1"/>
          </p:cNvSpPr>
          <p:nvPr/>
        </p:nvSpPr>
        <p:spPr bwMode="auto">
          <a:xfrm>
            <a:off x="4876800" y="6248400"/>
            <a:ext cx="38862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r>
              <a:rPr lang="en-US" sz="1000" dirty="0">
                <a:latin typeface="Arial" charset="0"/>
              </a:rPr>
              <a:t>Source: EASA Currents, May 2009, By Jim Bryan</a:t>
            </a:r>
          </a:p>
          <a:p>
            <a:pPr eaLnBrk="1" hangingPunct="1"/>
            <a:r>
              <a:rPr lang="en-US" sz="1000" dirty="0">
                <a:latin typeface="Arial" charset="0"/>
              </a:rPr>
              <a:t>“Lubrication – Improving Bearing Performance &amp; Reliability”</a:t>
            </a:r>
          </a:p>
        </p:txBody>
      </p:sp>
    </p:spTree>
    <p:extLst>
      <p:ext uri="{BB962C8B-B14F-4D97-AF65-F5344CB8AC3E}">
        <p14:creationId xmlns:p14="http://schemas.microsoft.com/office/powerpoint/2010/main" val="1747018940"/>
      </p:ext>
    </p:extLst>
  </p:cSld>
  <p:clrMapOvr>
    <a:masterClrMapping/>
  </p:clrMapOvr>
  <p:transition>
    <p:wipe dir="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p:txBody>
          <a:bodyPr lIns="82058" tIns="41029" rIns="82058" bIns="41029"/>
          <a:lstStyle/>
          <a:p>
            <a:pPr eaLnBrk="1" hangingPunct="1"/>
            <a:r>
              <a:rPr lang="en-US" sz="4400" dirty="0" smtClean="0">
                <a:solidFill>
                  <a:schemeClr val="tx1"/>
                </a:solidFill>
              </a:rPr>
              <a:t>Typical Lubrication Intervals</a:t>
            </a:r>
          </a:p>
        </p:txBody>
      </p:sp>
      <p:graphicFrame>
        <p:nvGraphicFramePr>
          <p:cNvPr id="54275" name="Object 1024"/>
          <p:cNvGraphicFramePr>
            <a:graphicFrameLocks noChangeAspect="1"/>
          </p:cNvGraphicFramePr>
          <p:nvPr/>
        </p:nvGraphicFramePr>
        <p:xfrm>
          <a:off x="762000" y="1685925"/>
          <a:ext cx="7302500" cy="4791075"/>
        </p:xfrm>
        <a:graphic>
          <a:graphicData uri="http://schemas.openxmlformats.org/presentationml/2006/ole">
            <mc:AlternateContent xmlns:mc="http://schemas.openxmlformats.org/markup-compatibility/2006">
              <mc:Choice xmlns:v="urn:schemas-microsoft-com:vml" Requires="v">
                <p:oleObj spid="_x0000_s1093" name="Worksheet" r:id="rId4" imgW="5673600" imgH="4262400" progId="Excel.Sheet.8">
                  <p:embed/>
                </p:oleObj>
              </mc:Choice>
              <mc:Fallback>
                <p:oleObj name="Worksheet" r:id="rId4" imgW="5673600" imgH="4262400" progId="Excel.Sheet.8">
                  <p:embed/>
                  <p:pic>
                    <p:nvPicPr>
                      <p:cNvPr id="0"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0" y="1685925"/>
                        <a:ext cx="7302500" cy="4791075"/>
                      </a:xfrm>
                      <a:prstGeom prst="rect">
                        <a:avLst/>
                      </a:prstGeom>
                      <a:solidFill>
                        <a:schemeClr val="bg1"/>
                      </a:solidFill>
                    </p:spPr>
                  </p:pic>
                </p:oleObj>
              </mc:Fallback>
            </mc:AlternateContent>
          </a:graphicData>
        </a:graphic>
      </p:graphicFrame>
    </p:spTree>
    <p:extLst>
      <p:ext uri="{BB962C8B-B14F-4D97-AF65-F5344CB8AC3E}">
        <p14:creationId xmlns:p14="http://schemas.microsoft.com/office/powerpoint/2010/main" val="3260625"/>
      </p:ext>
    </p:extLst>
  </p:cSld>
  <p:clrMapOvr>
    <a:masterClrMapping/>
  </p:clrMapOvr>
  <p:transition>
    <p:wipe dir="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ext Box 2"/>
          <p:cNvSpPr txBox="1">
            <a:spLocks noChangeArrowheads="1"/>
          </p:cNvSpPr>
          <p:nvPr/>
        </p:nvSpPr>
        <p:spPr bwMode="auto">
          <a:xfrm>
            <a:off x="304800" y="304800"/>
            <a:ext cx="4862228"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r>
              <a:rPr lang="en-US" sz="4400" b="1" dirty="0">
                <a:latin typeface="Arial" charset="0"/>
              </a:rPr>
              <a:t>Electrical </a:t>
            </a:r>
            <a:r>
              <a:rPr lang="en-US" sz="4400" b="1" dirty="0" smtClean="0">
                <a:latin typeface="Arial" charset="0"/>
              </a:rPr>
              <a:t>Failure</a:t>
            </a:r>
            <a:endParaRPr lang="en-US" sz="4400" b="1" dirty="0">
              <a:latin typeface="Arial" charset="0"/>
            </a:endParaRPr>
          </a:p>
        </p:txBody>
      </p:sp>
      <p:sp>
        <p:nvSpPr>
          <p:cNvPr id="55299" name="Text Box 5"/>
          <p:cNvSpPr txBox="1">
            <a:spLocks noChangeArrowheads="1"/>
          </p:cNvSpPr>
          <p:nvPr/>
        </p:nvSpPr>
        <p:spPr bwMode="auto">
          <a:xfrm>
            <a:off x="304800" y="1905000"/>
            <a:ext cx="5562600" cy="304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a:buFont typeface="Arial" charset="0"/>
              <a:buChar char="•"/>
            </a:pPr>
            <a:r>
              <a:rPr lang="en-US" sz="3200" b="1" dirty="0">
                <a:latin typeface="Arial" charset="0"/>
              </a:rPr>
              <a:t>Excessive </a:t>
            </a:r>
            <a:r>
              <a:rPr lang="en-US" sz="3200" b="1" dirty="0" smtClean="0">
                <a:latin typeface="Arial" charset="0"/>
              </a:rPr>
              <a:t>loading</a:t>
            </a:r>
            <a:endParaRPr lang="en-US" sz="3200" b="1" dirty="0">
              <a:latin typeface="Arial" charset="0"/>
            </a:endParaRPr>
          </a:p>
          <a:p>
            <a:pPr>
              <a:buFont typeface="Arial" charset="0"/>
              <a:buChar char="•"/>
            </a:pPr>
            <a:r>
              <a:rPr lang="en-US" sz="3200" b="1" dirty="0">
                <a:latin typeface="Arial" charset="0"/>
              </a:rPr>
              <a:t>S</a:t>
            </a:r>
            <a:r>
              <a:rPr lang="en-US" sz="3200" b="1" dirty="0" smtClean="0">
                <a:latin typeface="Arial" charset="0"/>
              </a:rPr>
              <a:t>ingle phasing</a:t>
            </a:r>
          </a:p>
          <a:p>
            <a:pPr>
              <a:buFont typeface="Arial" charset="0"/>
              <a:buChar char="•"/>
            </a:pPr>
            <a:r>
              <a:rPr lang="en-US" sz="3200" b="1" dirty="0" smtClean="0">
                <a:latin typeface="Arial" charset="0"/>
              </a:rPr>
              <a:t>High </a:t>
            </a:r>
            <a:r>
              <a:rPr lang="en-US" sz="3200" b="1" dirty="0">
                <a:latin typeface="Arial" charset="0"/>
              </a:rPr>
              <a:t>or low </a:t>
            </a:r>
            <a:r>
              <a:rPr lang="en-US" sz="3200" b="1" dirty="0" smtClean="0">
                <a:latin typeface="Arial" charset="0"/>
              </a:rPr>
              <a:t>voltage </a:t>
            </a:r>
            <a:endParaRPr lang="en-US" sz="3200" b="1" dirty="0">
              <a:latin typeface="Arial" charset="0"/>
            </a:endParaRPr>
          </a:p>
          <a:p>
            <a:pPr>
              <a:buFont typeface="Arial" charset="0"/>
              <a:buChar char="•"/>
            </a:pPr>
            <a:r>
              <a:rPr lang="en-US" sz="3200" b="1" dirty="0">
                <a:latin typeface="Arial" charset="0"/>
              </a:rPr>
              <a:t>Unbalanced </a:t>
            </a:r>
            <a:r>
              <a:rPr lang="en-US" sz="3200" b="1" dirty="0" smtClean="0">
                <a:latin typeface="Arial" charset="0"/>
              </a:rPr>
              <a:t>voltage</a:t>
            </a:r>
            <a:endParaRPr lang="en-US" sz="3200" b="1" dirty="0">
              <a:latin typeface="Arial" charset="0"/>
            </a:endParaRPr>
          </a:p>
          <a:p>
            <a:pPr>
              <a:buFont typeface="Arial" charset="0"/>
              <a:buChar char="•"/>
            </a:pPr>
            <a:r>
              <a:rPr lang="en-US" sz="3200" b="1" dirty="0">
                <a:latin typeface="Arial" charset="0"/>
              </a:rPr>
              <a:t>Voltage spike </a:t>
            </a:r>
            <a:r>
              <a:rPr lang="en-US" sz="3200" b="1" dirty="0" smtClean="0">
                <a:latin typeface="Arial" charset="0"/>
              </a:rPr>
              <a:t>and</a:t>
            </a:r>
            <a:endParaRPr lang="en-US" sz="3200" b="1" dirty="0">
              <a:latin typeface="Arial" charset="0"/>
            </a:endParaRPr>
          </a:p>
          <a:p>
            <a:pPr>
              <a:buFont typeface="Arial" charset="0"/>
              <a:buChar char="•"/>
            </a:pPr>
            <a:r>
              <a:rPr lang="en-US" sz="3200" b="1" dirty="0">
                <a:latin typeface="Arial" charset="0"/>
              </a:rPr>
              <a:t>Old age</a:t>
            </a:r>
          </a:p>
        </p:txBody>
      </p:sp>
      <p:pic>
        <p:nvPicPr>
          <p:cNvPr id="55300" name="Picture 4" descr="C:\Users\Dennis Bowns\Desktop\BOCupdate\crimp.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43550" y="5191125"/>
            <a:ext cx="1924050" cy="1209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1" name="Picture 5" descr="C:\Users\Dennis Bowns\Desktop\BOCupdate\singlePhase.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43513" y="2514600"/>
            <a:ext cx="3330575" cy="254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17139078"/>
      </p:ext>
    </p:extLst>
  </p:cSld>
  <p:clrMapOvr>
    <a:masterClrMapping/>
  </p:clrMapOvr>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ext Box 2"/>
          <p:cNvSpPr txBox="1">
            <a:spLocks noChangeArrowheads="1"/>
          </p:cNvSpPr>
          <p:nvPr/>
        </p:nvSpPr>
        <p:spPr bwMode="auto">
          <a:xfrm>
            <a:off x="287337" y="0"/>
            <a:ext cx="5580063"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r>
              <a:rPr lang="en-US" sz="4400" b="1" dirty="0" smtClean="0">
                <a:latin typeface="Arial" charset="0"/>
              </a:rPr>
              <a:t>Mechanical Failure</a:t>
            </a:r>
            <a:endParaRPr lang="en-US" sz="4400" b="1" dirty="0">
              <a:latin typeface="Arial" charset="0"/>
            </a:endParaRPr>
          </a:p>
        </p:txBody>
      </p:sp>
      <p:sp>
        <p:nvSpPr>
          <p:cNvPr id="56323" name="Text Box 5"/>
          <p:cNvSpPr txBox="1">
            <a:spLocks noChangeArrowheads="1"/>
          </p:cNvSpPr>
          <p:nvPr/>
        </p:nvSpPr>
        <p:spPr bwMode="auto">
          <a:xfrm>
            <a:off x="504825" y="2286000"/>
            <a:ext cx="3724275" cy="2554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r>
              <a:rPr lang="en-US" sz="3200" b="1" dirty="0">
                <a:latin typeface="Arial" charset="0"/>
              </a:rPr>
              <a:t>Misalignment</a:t>
            </a:r>
          </a:p>
          <a:p>
            <a:endParaRPr lang="en-US" sz="3200" b="1" dirty="0">
              <a:latin typeface="Arial" charset="0"/>
            </a:endParaRPr>
          </a:p>
          <a:p>
            <a:r>
              <a:rPr lang="en-US" sz="3200" b="1" dirty="0">
                <a:latin typeface="Arial" charset="0"/>
              </a:rPr>
              <a:t>Coupling</a:t>
            </a:r>
          </a:p>
          <a:p>
            <a:endParaRPr lang="en-US" sz="3200" b="1" dirty="0">
              <a:latin typeface="Arial" charset="0"/>
            </a:endParaRPr>
          </a:p>
          <a:p>
            <a:r>
              <a:rPr lang="en-US" sz="3200" b="1" dirty="0">
                <a:latin typeface="Arial" charset="0"/>
              </a:rPr>
              <a:t>External </a:t>
            </a:r>
            <a:r>
              <a:rPr lang="en-US" sz="3200" b="1" dirty="0" smtClean="0">
                <a:latin typeface="Arial" charset="0"/>
              </a:rPr>
              <a:t>Devices</a:t>
            </a:r>
            <a:endParaRPr lang="en-US" sz="3200" b="1" dirty="0">
              <a:latin typeface="Arial" charset="0"/>
            </a:endParaRPr>
          </a:p>
        </p:txBody>
      </p:sp>
    </p:spTree>
    <p:extLst>
      <p:ext uri="{BB962C8B-B14F-4D97-AF65-F5344CB8AC3E}">
        <p14:creationId xmlns:p14="http://schemas.microsoft.com/office/powerpoint/2010/main" val="2759218025"/>
      </p:ext>
    </p:extLst>
  </p:cSld>
  <p:clrMapOvr>
    <a:masterClrMapping/>
  </p:clrMapOvr>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ext Box 2"/>
          <p:cNvSpPr txBox="1">
            <a:spLocks noChangeArrowheads="1"/>
          </p:cNvSpPr>
          <p:nvPr/>
        </p:nvSpPr>
        <p:spPr bwMode="auto">
          <a:xfrm>
            <a:off x="304800" y="0"/>
            <a:ext cx="6359525"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r>
              <a:rPr lang="en-US" sz="4400" b="1" dirty="0" smtClean="0">
                <a:latin typeface="Arial" charset="0"/>
              </a:rPr>
              <a:t>Service Center Maintenance</a:t>
            </a:r>
            <a:endParaRPr lang="en-US" sz="4400" b="1" dirty="0">
              <a:latin typeface="Arial" charset="0"/>
            </a:endParaRPr>
          </a:p>
        </p:txBody>
      </p:sp>
      <p:sp>
        <p:nvSpPr>
          <p:cNvPr id="59395" name="Text Box 3"/>
          <p:cNvSpPr txBox="1">
            <a:spLocks noChangeArrowheads="1"/>
          </p:cNvSpPr>
          <p:nvPr/>
        </p:nvSpPr>
        <p:spPr bwMode="auto">
          <a:xfrm>
            <a:off x="457200" y="1920875"/>
            <a:ext cx="7620000" cy="4524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a:defRPr/>
            </a:pPr>
            <a:r>
              <a:rPr lang="en-US" sz="3200" b="1" dirty="0" smtClean="0">
                <a:latin typeface="Arial" charset="0"/>
              </a:rPr>
              <a:t>How do you improve motor reliability and retain efficiency?</a:t>
            </a:r>
          </a:p>
          <a:p>
            <a:pPr>
              <a:defRPr/>
            </a:pPr>
            <a:endParaRPr lang="en-US" sz="3200" b="1" dirty="0" smtClean="0">
              <a:latin typeface="Arial" charset="0"/>
            </a:endParaRPr>
          </a:p>
          <a:p>
            <a:pPr marL="811213" indent="-457200">
              <a:buFont typeface="Arial" pitchFamily="34" charset="0"/>
              <a:buChar char="•"/>
              <a:defRPr/>
            </a:pPr>
            <a:r>
              <a:rPr lang="en-US" sz="3200" b="1" dirty="0" smtClean="0">
                <a:latin typeface="Arial" charset="0"/>
              </a:rPr>
              <a:t>A visit and brief tour of the motor service center will help.</a:t>
            </a:r>
          </a:p>
          <a:p>
            <a:pPr marL="811213" indent="-457200">
              <a:defRPr/>
            </a:pPr>
            <a:endParaRPr lang="en-US" sz="3200" b="1" dirty="0" smtClean="0">
              <a:latin typeface="Arial" charset="0"/>
            </a:endParaRPr>
          </a:p>
          <a:p>
            <a:pPr marL="811213" indent="-457200">
              <a:buFont typeface="Arial" pitchFamily="34" charset="0"/>
              <a:buChar char="•"/>
              <a:defRPr/>
            </a:pPr>
            <a:r>
              <a:rPr lang="en-US" sz="3200" b="1" dirty="0" smtClean="0">
                <a:latin typeface="Arial" charset="0"/>
              </a:rPr>
              <a:t>Provide and require a motor repair specification be followed.</a:t>
            </a:r>
          </a:p>
          <a:p>
            <a:pPr>
              <a:defRPr/>
            </a:pPr>
            <a:endParaRPr lang="en-US" sz="3200" b="1" dirty="0" smtClean="0">
              <a:latin typeface="Arial" charset="0"/>
            </a:endParaRPr>
          </a:p>
        </p:txBody>
      </p:sp>
    </p:spTree>
    <p:extLst>
      <p:ext uri="{BB962C8B-B14F-4D97-AF65-F5344CB8AC3E}">
        <p14:creationId xmlns:p14="http://schemas.microsoft.com/office/powerpoint/2010/main" val="3419077655"/>
      </p:ext>
    </p:extLst>
  </p:cSld>
  <p:clrMapOvr>
    <a:masterClrMapping/>
  </p:clrMapOvr>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ext Box 2"/>
          <p:cNvSpPr txBox="1">
            <a:spLocks noChangeArrowheads="1"/>
          </p:cNvSpPr>
          <p:nvPr/>
        </p:nvSpPr>
        <p:spPr bwMode="auto">
          <a:xfrm>
            <a:off x="269875" y="0"/>
            <a:ext cx="6130925"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r>
              <a:rPr lang="en-US" sz="4200" b="1" dirty="0">
                <a:latin typeface="Arial" charset="0"/>
              </a:rPr>
              <a:t>Motor Rewind Purchasing</a:t>
            </a:r>
          </a:p>
        </p:txBody>
      </p:sp>
      <p:sp>
        <p:nvSpPr>
          <p:cNvPr id="60419" name="Text Box 3"/>
          <p:cNvSpPr txBox="1">
            <a:spLocks noChangeArrowheads="1"/>
          </p:cNvSpPr>
          <p:nvPr/>
        </p:nvSpPr>
        <p:spPr bwMode="auto">
          <a:xfrm>
            <a:off x="304800" y="2020888"/>
            <a:ext cx="8305800" cy="4154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a:defRPr/>
            </a:pPr>
            <a:r>
              <a:rPr lang="en-US" sz="3200" b="1" dirty="0" smtClean="0">
                <a:latin typeface="Arial" charset="0"/>
              </a:rPr>
              <a:t>If you don’t use a specification, here are a few rewind points:</a:t>
            </a:r>
          </a:p>
          <a:p>
            <a:pPr>
              <a:defRPr/>
            </a:pPr>
            <a:r>
              <a:rPr lang="en-US" sz="3200" b="1" dirty="0" smtClean="0">
                <a:latin typeface="Arial" charset="0"/>
              </a:rPr>
              <a:t>   </a:t>
            </a:r>
          </a:p>
          <a:p>
            <a:pPr marL="811213" indent="-457200">
              <a:buFont typeface="Arial" pitchFamily="34" charset="0"/>
              <a:buChar char="•"/>
              <a:defRPr/>
            </a:pPr>
            <a:r>
              <a:rPr lang="en-US" sz="2800" b="1" dirty="0" smtClean="0">
                <a:latin typeface="Arial" charset="0"/>
              </a:rPr>
              <a:t>Lamination core should be tested before and after stripping;</a:t>
            </a:r>
          </a:p>
          <a:p>
            <a:pPr marL="811213" indent="-457200">
              <a:buFont typeface="Arial" pitchFamily="34" charset="0"/>
              <a:buChar char="•"/>
              <a:defRPr/>
            </a:pPr>
            <a:r>
              <a:rPr lang="en-US" sz="2800" b="1" dirty="0" smtClean="0">
                <a:latin typeface="Arial" charset="0"/>
              </a:rPr>
              <a:t>Final core test should not be more than 20% higher than the first core test;</a:t>
            </a:r>
          </a:p>
          <a:p>
            <a:pPr marL="811213" indent="-457200">
              <a:buFont typeface="Arial" pitchFamily="34" charset="0"/>
              <a:buChar char="•"/>
              <a:defRPr/>
            </a:pPr>
            <a:r>
              <a:rPr lang="en-US" sz="2800" b="1" dirty="0" smtClean="0">
                <a:latin typeface="Arial" charset="0"/>
              </a:rPr>
              <a:t>Final core test result should not be greater than 4 watts lost per pound.</a:t>
            </a:r>
          </a:p>
        </p:txBody>
      </p:sp>
    </p:spTree>
    <p:extLst>
      <p:ext uri="{BB962C8B-B14F-4D97-AF65-F5344CB8AC3E}">
        <p14:creationId xmlns:p14="http://schemas.microsoft.com/office/powerpoint/2010/main" val="778588629"/>
      </p:ext>
    </p:extLst>
  </p:cSld>
  <p:clrMapOvr>
    <a:masterClrMapping/>
  </p:clrMapOvr>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ext Box 2"/>
          <p:cNvSpPr txBox="1">
            <a:spLocks noChangeArrowheads="1"/>
          </p:cNvSpPr>
          <p:nvPr/>
        </p:nvSpPr>
        <p:spPr bwMode="auto">
          <a:xfrm>
            <a:off x="304800" y="304800"/>
            <a:ext cx="5357557"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r>
              <a:rPr lang="en-US" sz="4400" b="1" dirty="0" smtClean="0">
                <a:latin typeface="Arial" charset="0"/>
              </a:rPr>
              <a:t>Motor </a:t>
            </a:r>
            <a:r>
              <a:rPr lang="en-US" sz="4400" b="1" dirty="0">
                <a:latin typeface="Arial" charset="0"/>
              </a:rPr>
              <a:t>Management</a:t>
            </a:r>
          </a:p>
        </p:txBody>
      </p:sp>
      <p:sp>
        <p:nvSpPr>
          <p:cNvPr id="59395" name="Text Box 3"/>
          <p:cNvSpPr txBox="1">
            <a:spLocks noChangeArrowheads="1"/>
          </p:cNvSpPr>
          <p:nvPr/>
        </p:nvSpPr>
        <p:spPr bwMode="auto">
          <a:xfrm>
            <a:off x="304800" y="1981200"/>
            <a:ext cx="7924800" cy="403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a:buFont typeface="Arial" charset="0"/>
              <a:buChar char="•"/>
            </a:pPr>
            <a:r>
              <a:rPr lang="en-US" sz="3200" b="1" dirty="0">
                <a:latin typeface="Arial" charset="0"/>
              </a:rPr>
              <a:t>Inventory </a:t>
            </a:r>
            <a:r>
              <a:rPr lang="en-US" sz="3200" b="1" dirty="0" smtClean="0">
                <a:latin typeface="Arial" charset="0"/>
              </a:rPr>
              <a:t>all </a:t>
            </a:r>
            <a:r>
              <a:rPr lang="en-US" sz="3200" b="1" dirty="0">
                <a:latin typeface="Arial" charset="0"/>
              </a:rPr>
              <a:t>connected </a:t>
            </a:r>
            <a:r>
              <a:rPr lang="en-US" sz="3200" b="1" dirty="0" smtClean="0">
                <a:latin typeface="Arial" charset="0"/>
              </a:rPr>
              <a:t>and </a:t>
            </a:r>
            <a:r>
              <a:rPr lang="en-US" sz="3200" b="1" dirty="0">
                <a:latin typeface="Arial" charset="0"/>
              </a:rPr>
              <a:t>stand-by </a:t>
            </a:r>
            <a:r>
              <a:rPr lang="en-US" sz="3200" b="1" dirty="0" smtClean="0">
                <a:latin typeface="Arial" charset="0"/>
              </a:rPr>
              <a:t>motors.</a:t>
            </a:r>
            <a:endParaRPr lang="en-US" sz="3200" b="1" dirty="0">
              <a:latin typeface="Arial" charset="0"/>
            </a:endParaRPr>
          </a:p>
          <a:p>
            <a:pPr>
              <a:buFont typeface="Arial" charset="0"/>
              <a:buChar char="•"/>
            </a:pPr>
            <a:endParaRPr lang="en-US" sz="3200" b="1" dirty="0">
              <a:latin typeface="Arial" charset="0"/>
            </a:endParaRPr>
          </a:p>
          <a:p>
            <a:pPr>
              <a:buFont typeface="Arial" charset="0"/>
              <a:buChar char="•"/>
            </a:pPr>
            <a:r>
              <a:rPr lang="en-US" sz="3200" b="1" dirty="0">
                <a:latin typeface="Arial" charset="0"/>
              </a:rPr>
              <a:t>Make a pre-failure repair/replacement </a:t>
            </a:r>
            <a:r>
              <a:rPr lang="en-US" sz="3200" b="1" dirty="0" smtClean="0">
                <a:latin typeface="Arial" charset="0"/>
              </a:rPr>
              <a:t>plan.</a:t>
            </a:r>
            <a:endParaRPr lang="en-US" sz="3200" b="1" dirty="0">
              <a:latin typeface="Arial" charset="0"/>
            </a:endParaRPr>
          </a:p>
          <a:p>
            <a:pPr>
              <a:buFont typeface="Arial" charset="0"/>
              <a:buChar char="•"/>
            </a:pPr>
            <a:endParaRPr lang="en-US" sz="3200" b="1" dirty="0">
              <a:latin typeface="Arial" charset="0"/>
            </a:endParaRPr>
          </a:p>
          <a:p>
            <a:pPr>
              <a:buFont typeface="Arial" charset="0"/>
              <a:buChar char="•"/>
            </a:pPr>
            <a:r>
              <a:rPr lang="en-US" sz="3200" b="1" dirty="0">
                <a:latin typeface="Arial" charset="0"/>
              </a:rPr>
              <a:t>Require vendors </a:t>
            </a:r>
            <a:r>
              <a:rPr lang="en-US" sz="3200" b="1" dirty="0" smtClean="0">
                <a:latin typeface="Arial" charset="0"/>
              </a:rPr>
              <a:t>follow </a:t>
            </a:r>
            <a:r>
              <a:rPr lang="en-US" sz="3200" b="1" dirty="0">
                <a:latin typeface="Arial" charset="0"/>
              </a:rPr>
              <a:t>repair </a:t>
            </a:r>
            <a:r>
              <a:rPr lang="en-US" sz="3200" b="1" dirty="0" smtClean="0">
                <a:latin typeface="Arial" charset="0"/>
              </a:rPr>
              <a:t>specifications.</a:t>
            </a:r>
            <a:endParaRPr lang="en-US" sz="3200" b="1" dirty="0">
              <a:latin typeface="Arial" charset="0"/>
            </a:endParaRPr>
          </a:p>
        </p:txBody>
      </p:sp>
    </p:spTree>
    <p:extLst>
      <p:ext uri="{BB962C8B-B14F-4D97-AF65-F5344CB8AC3E}">
        <p14:creationId xmlns:p14="http://schemas.microsoft.com/office/powerpoint/2010/main" val="1935823010"/>
      </p:ext>
    </p:extLst>
  </p:cSld>
  <p:clrMapOvr>
    <a:masterClrMapping/>
  </p:clrMapOvr>
  <p:transition>
    <p:wipe dir="r"/>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itle 1"/>
          <p:cNvSpPr>
            <a:spLocks noGrp="1"/>
          </p:cNvSpPr>
          <p:nvPr>
            <p:ph type="title"/>
          </p:nvPr>
        </p:nvSpPr>
        <p:spPr>
          <a:xfrm>
            <a:off x="304800" y="76200"/>
            <a:ext cx="6248400" cy="1143000"/>
          </a:xfrm>
        </p:spPr>
        <p:txBody>
          <a:bodyPr/>
          <a:lstStyle/>
          <a:p>
            <a:r>
              <a:rPr lang="en-US" sz="4200" dirty="0" smtClean="0"/>
              <a:t>Continuous Improvement</a:t>
            </a:r>
          </a:p>
        </p:txBody>
      </p:sp>
      <p:sp>
        <p:nvSpPr>
          <p:cNvPr id="60419" name="TextBox 2"/>
          <p:cNvSpPr txBox="1">
            <a:spLocks noChangeArrowheads="1"/>
          </p:cNvSpPr>
          <p:nvPr/>
        </p:nvSpPr>
        <p:spPr bwMode="auto">
          <a:xfrm>
            <a:off x="304800" y="1577975"/>
            <a:ext cx="4262705"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r>
              <a:rPr lang="en-US" sz="4000" i="1" dirty="0">
                <a:latin typeface="+mj-lt"/>
              </a:rPr>
              <a:t>Startup Elements:</a:t>
            </a:r>
          </a:p>
        </p:txBody>
      </p:sp>
      <p:sp>
        <p:nvSpPr>
          <p:cNvPr id="60420" name="TextBox 3"/>
          <p:cNvSpPr txBox="1">
            <a:spLocks noChangeArrowheads="1"/>
          </p:cNvSpPr>
          <p:nvPr/>
        </p:nvSpPr>
        <p:spPr bwMode="auto">
          <a:xfrm>
            <a:off x="838200" y="2438400"/>
            <a:ext cx="7848600" cy="32316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buFontTx/>
              <a:buAutoNum type="arabicPeriod"/>
            </a:pPr>
            <a:r>
              <a:rPr lang="en-US" sz="3400" dirty="0">
                <a:latin typeface="+mj-lt"/>
              </a:rPr>
              <a:t>Identify goals and </a:t>
            </a:r>
            <a:r>
              <a:rPr lang="en-US" sz="3400" dirty="0" smtClean="0">
                <a:latin typeface="+mj-lt"/>
              </a:rPr>
              <a:t>responsibilities.</a:t>
            </a:r>
            <a:endParaRPr lang="en-US" sz="3400" dirty="0">
              <a:latin typeface="+mj-lt"/>
            </a:endParaRPr>
          </a:p>
          <a:p>
            <a:pPr eaLnBrk="1" hangingPunct="1">
              <a:buFontTx/>
              <a:buAutoNum type="arabicPeriod"/>
            </a:pPr>
            <a:r>
              <a:rPr lang="en-US" sz="3400" dirty="0">
                <a:latin typeface="+mj-lt"/>
              </a:rPr>
              <a:t>Determine performance </a:t>
            </a:r>
            <a:r>
              <a:rPr lang="en-US" sz="3400" dirty="0" smtClean="0">
                <a:latin typeface="+mj-lt"/>
              </a:rPr>
              <a:t>indicators.</a:t>
            </a:r>
            <a:endParaRPr lang="en-US" sz="3400" dirty="0">
              <a:latin typeface="+mj-lt"/>
            </a:endParaRPr>
          </a:p>
          <a:p>
            <a:pPr eaLnBrk="1" hangingPunct="1">
              <a:buFontTx/>
              <a:buAutoNum type="arabicPeriod"/>
            </a:pPr>
            <a:r>
              <a:rPr lang="en-US" sz="3400" dirty="0">
                <a:latin typeface="+mj-lt"/>
              </a:rPr>
              <a:t>Evaluate and layout an </a:t>
            </a:r>
            <a:r>
              <a:rPr lang="en-US" sz="3400" dirty="0" smtClean="0">
                <a:latin typeface="+mj-lt"/>
              </a:rPr>
              <a:t>action-plan.</a:t>
            </a:r>
            <a:endParaRPr lang="en-US" sz="3400" dirty="0">
              <a:latin typeface="+mj-lt"/>
            </a:endParaRPr>
          </a:p>
          <a:p>
            <a:pPr eaLnBrk="1" hangingPunct="1">
              <a:buFontTx/>
              <a:buAutoNum type="arabicPeriod"/>
            </a:pPr>
            <a:r>
              <a:rPr lang="en-US" sz="3400" dirty="0">
                <a:latin typeface="+mj-lt"/>
              </a:rPr>
              <a:t>Identify and obtain necessary resources (i.e. components, training</a:t>
            </a:r>
            <a:r>
              <a:rPr lang="en-US" sz="3400" dirty="0" smtClean="0">
                <a:latin typeface="+mj-lt"/>
              </a:rPr>
              <a:t>).</a:t>
            </a:r>
            <a:endParaRPr lang="en-US" sz="3400" dirty="0">
              <a:latin typeface="+mj-lt"/>
            </a:endParaRPr>
          </a:p>
          <a:p>
            <a:pPr eaLnBrk="1" hangingPunct="1">
              <a:buFontTx/>
              <a:buAutoNum type="arabicPeriod"/>
            </a:pPr>
            <a:r>
              <a:rPr lang="en-US" sz="3400" dirty="0">
                <a:latin typeface="+mj-lt"/>
              </a:rPr>
              <a:t>Utilize qualified </a:t>
            </a:r>
            <a:r>
              <a:rPr lang="en-US" sz="3400" dirty="0" smtClean="0">
                <a:latin typeface="+mj-lt"/>
              </a:rPr>
              <a:t>vendors.</a:t>
            </a:r>
            <a:endParaRPr lang="en-US" sz="3400" dirty="0">
              <a:latin typeface="+mj-lt"/>
            </a:endParaRPr>
          </a:p>
        </p:txBody>
      </p:sp>
      <p:sp>
        <p:nvSpPr>
          <p:cNvPr id="8" name="Rectangle 5"/>
          <p:cNvSpPr txBox="1">
            <a:spLocks noChangeArrowheads="1"/>
          </p:cNvSpPr>
          <p:nvPr/>
        </p:nvSpPr>
        <p:spPr bwMode="auto">
          <a:xfrm>
            <a:off x="6629400" y="6427634"/>
            <a:ext cx="22098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058" tIns="41029" rIns="82058" bIns="41029"/>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r>
              <a:rPr lang="en-US" sz="1000" dirty="0" smtClean="0">
                <a:latin typeface="Arial" charset="0"/>
              </a:rPr>
              <a:t>Courtesy : Green </a:t>
            </a:r>
            <a:r>
              <a:rPr lang="en-US" sz="1000" dirty="0">
                <a:latin typeface="Arial" charset="0"/>
              </a:rPr>
              <a:t>Motors </a:t>
            </a:r>
            <a:r>
              <a:rPr lang="en-US" sz="1000" dirty="0" smtClean="0">
                <a:latin typeface="Arial" charset="0"/>
              </a:rPr>
              <a:t>Practices</a:t>
            </a:r>
            <a:endParaRPr lang="en-US" sz="1000" dirty="0">
              <a:latin typeface="Arial" charset="0"/>
            </a:endParaRPr>
          </a:p>
        </p:txBody>
      </p:sp>
    </p:spTree>
    <p:extLst>
      <p:ext uri="{BB962C8B-B14F-4D97-AF65-F5344CB8AC3E}">
        <p14:creationId xmlns:p14="http://schemas.microsoft.com/office/powerpoint/2010/main" val="4117412616"/>
      </p:ext>
    </p:extLst>
  </p:cSld>
  <p:clrMapOvr>
    <a:masterClrMapping/>
  </p:clrMapOvr>
  <p:transition>
    <p:wipe dir="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ext Box 2"/>
          <p:cNvSpPr txBox="1">
            <a:spLocks noChangeArrowheads="1"/>
          </p:cNvSpPr>
          <p:nvPr/>
        </p:nvSpPr>
        <p:spPr bwMode="auto">
          <a:xfrm>
            <a:off x="304800" y="457200"/>
            <a:ext cx="6607175" cy="66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lnSpc>
                <a:spcPct val="85000"/>
              </a:lnSpc>
            </a:pPr>
            <a:r>
              <a:rPr lang="en-US" sz="4400" b="1" dirty="0" smtClean="0">
                <a:latin typeface="Arial" charset="0"/>
              </a:rPr>
              <a:t>Roundtable Discussion</a:t>
            </a:r>
            <a:endParaRPr lang="en-US" sz="4400" b="1" dirty="0">
              <a:latin typeface="Arial" charset="0"/>
            </a:endParaRPr>
          </a:p>
        </p:txBody>
      </p:sp>
      <p:sp>
        <p:nvSpPr>
          <p:cNvPr id="3" name="Text Box 3"/>
          <p:cNvSpPr txBox="1">
            <a:spLocks noChangeArrowheads="1"/>
          </p:cNvSpPr>
          <p:nvPr/>
        </p:nvSpPr>
        <p:spPr bwMode="auto">
          <a:xfrm>
            <a:off x="384175" y="1676400"/>
            <a:ext cx="8577263" cy="4770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marL="457200" indent="-457200" eaLnBrk="1" hangingPunct="1">
              <a:buFont typeface="Arial" pitchFamily="34" charset="0"/>
              <a:buChar char="•"/>
              <a:defRPr/>
            </a:pPr>
            <a:r>
              <a:rPr lang="en-US" sz="3400" b="1" dirty="0">
                <a:latin typeface="Arial" charset="0"/>
              </a:rPr>
              <a:t>What </a:t>
            </a:r>
            <a:r>
              <a:rPr lang="en-US" sz="3400" b="1" dirty="0" smtClean="0">
                <a:latin typeface="Arial" charset="0"/>
              </a:rPr>
              <a:t>about </a:t>
            </a:r>
            <a:r>
              <a:rPr lang="en-US" sz="3400" b="1" dirty="0">
                <a:latin typeface="Arial" charset="0"/>
              </a:rPr>
              <a:t>m</a:t>
            </a:r>
            <a:r>
              <a:rPr lang="en-US" sz="3400" b="1" dirty="0" smtClean="0">
                <a:latin typeface="Arial" charset="0"/>
              </a:rPr>
              <a:t>otors would you </a:t>
            </a:r>
            <a:r>
              <a:rPr lang="en-US" sz="3400" b="1" dirty="0">
                <a:latin typeface="Arial" charset="0"/>
              </a:rPr>
              <a:t>l</a:t>
            </a:r>
            <a:r>
              <a:rPr lang="en-US" sz="3400" b="1" dirty="0" smtClean="0">
                <a:latin typeface="Arial" charset="0"/>
              </a:rPr>
              <a:t>ike </a:t>
            </a:r>
            <a:r>
              <a:rPr lang="en-US" sz="3400" b="1" dirty="0">
                <a:latin typeface="Arial" charset="0"/>
              </a:rPr>
              <a:t>c</a:t>
            </a:r>
            <a:r>
              <a:rPr lang="en-US" sz="3400" b="1" dirty="0" smtClean="0">
                <a:latin typeface="Arial" charset="0"/>
              </a:rPr>
              <a:t>overed today</a:t>
            </a:r>
            <a:r>
              <a:rPr lang="en-US" sz="3400" b="1" dirty="0">
                <a:latin typeface="Arial" charset="0"/>
              </a:rPr>
              <a:t>?</a:t>
            </a:r>
          </a:p>
          <a:p>
            <a:pPr marL="457200" indent="-457200" eaLnBrk="1" hangingPunct="1">
              <a:buFont typeface="Arial" pitchFamily="34" charset="0"/>
              <a:buChar char="•"/>
              <a:defRPr/>
            </a:pPr>
            <a:r>
              <a:rPr lang="en-US" sz="3400" b="1" dirty="0" smtClean="0">
                <a:latin typeface="Arial" charset="0"/>
                <a:cs typeface="+mn-cs"/>
              </a:rPr>
              <a:t>How many motors are in your facility?</a:t>
            </a:r>
          </a:p>
          <a:p>
            <a:pPr marL="457200" indent="-457200" eaLnBrk="1" hangingPunct="1">
              <a:buFont typeface="Arial" pitchFamily="34" charset="0"/>
              <a:buChar char="•"/>
              <a:defRPr/>
            </a:pPr>
            <a:r>
              <a:rPr lang="en-US" sz="3400" b="1" dirty="0" smtClean="0">
                <a:latin typeface="Arial" charset="0"/>
                <a:cs typeface="+mn-cs"/>
              </a:rPr>
              <a:t>What is the horsepower of the largest motor in your facility?</a:t>
            </a:r>
          </a:p>
          <a:p>
            <a:pPr marL="457200" indent="-457200" eaLnBrk="1" hangingPunct="1">
              <a:buFont typeface="Arial" pitchFamily="34" charset="0"/>
              <a:buChar char="•"/>
              <a:defRPr/>
            </a:pPr>
            <a:r>
              <a:rPr lang="en-US" sz="3400" b="1" dirty="0" smtClean="0">
                <a:latin typeface="Arial" charset="0"/>
                <a:cs typeface="+mn-cs"/>
              </a:rPr>
              <a:t>Do you have critical motors?</a:t>
            </a:r>
          </a:p>
          <a:p>
            <a:pPr marL="457200" indent="-457200" eaLnBrk="1" hangingPunct="1">
              <a:buFont typeface="Arial" pitchFamily="34" charset="0"/>
              <a:buChar char="•"/>
              <a:defRPr/>
            </a:pPr>
            <a:r>
              <a:rPr lang="en-US" sz="3400" b="1" dirty="0" smtClean="0">
                <a:latin typeface="Arial" charset="0"/>
                <a:cs typeface="+mn-cs"/>
              </a:rPr>
              <a:t>If a critical piece of equipment fails, what happens?</a:t>
            </a:r>
          </a:p>
          <a:p>
            <a:pPr eaLnBrk="1" hangingPunct="1">
              <a:defRPr/>
            </a:pPr>
            <a:endParaRPr lang="en-US" sz="3200" b="1" dirty="0" smtClean="0">
              <a:latin typeface="Arial" charset="0"/>
              <a:cs typeface="+mn-cs"/>
            </a:endParaRPr>
          </a:p>
        </p:txBody>
      </p:sp>
    </p:spTree>
    <p:extLst>
      <p:ext uri="{BB962C8B-B14F-4D97-AF65-F5344CB8AC3E}">
        <p14:creationId xmlns:p14="http://schemas.microsoft.com/office/powerpoint/2010/main" val="409374047"/>
      </p:ext>
    </p:extLst>
  </p:cSld>
  <p:clrMapOvr>
    <a:masterClrMapping/>
  </p:clrMapOvr>
  <p:transition>
    <p:wipe dir="r"/>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itle 1"/>
          <p:cNvSpPr>
            <a:spLocks noGrp="1"/>
          </p:cNvSpPr>
          <p:nvPr>
            <p:ph type="title"/>
          </p:nvPr>
        </p:nvSpPr>
        <p:spPr>
          <a:xfrm>
            <a:off x="304800" y="228600"/>
            <a:ext cx="6629400" cy="990600"/>
          </a:xfrm>
        </p:spPr>
        <p:txBody>
          <a:bodyPr/>
          <a:lstStyle/>
          <a:p>
            <a:r>
              <a:rPr lang="en-US" sz="4400" dirty="0" smtClean="0"/>
              <a:t>The Ongoing Process</a:t>
            </a:r>
          </a:p>
        </p:txBody>
      </p:sp>
      <p:graphicFrame>
        <p:nvGraphicFramePr>
          <p:cNvPr id="3" name="Diagram 2"/>
          <p:cNvGraphicFramePr/>
          <p:nvPr/>
        </p:nvGraphicFramePr>
        <p:xfrm>
          <a:off x="1295400" y="1828800"/>
          <a:ext cx="5029200" cy="402193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1444" name="TextBox 3"/>
          <p:cNvSpPr txBox="1">
            <a:spLocks noChangeArrowheads="1"/>
          </p:cNvSpPr>
          <p:nvPr/>
        </p:nvSpPr>
        <p:spPr bwMode="auto">
          <a:xfrm>
            <a:off x="533400" y="1606550"/>
            <a:ext cx="3228975"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r>
              <a:rPr lang="en-US" dirty="0">
                <a:latin typeface="Arial" charset="0"/>
              </a:rPr>
              <a:t>Plan for improvement </a:t>
            </a:r>
          </a:p>
          <a:p>
            <a:pPr eaLnBrk="1" hangingPunct="1"/>
            <a:r>
              <a:rPr lang="en-US" dirty="0">
                <a:latin typeface="Arial" charset="0"/>
              </a:rPr>
              <a:t>opportunities</a:t>
            </a:r>
          </a:p>
        </p:txBody>
      </p:sp>
      <p:sp>
        <p:nvSpPr>
          <p:cNvPr id="61445" name="TextBox 4"/>
          <p:cNvSpPr txBox="1">
            <a:spLocks noChangeArrowheads="1"/>
          </p:cNvSpPr>
          <p:nvPr/>
        </p:nvSpPr>
        <p:spPr bwMode="auto">
          <a:xfrm>
            <a:off x="5614988" y="1600200"/>
            <a:ext cx="3071812"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algn="ctr" eaLnBrk="1" hangingPunct="1"/>
            <a:r>
              <a:rPr lang="en-US" dirty="0">
                <a:latin typeface="Arial" charset="0"/>
              </a:rPr>
              <a:t>Execute your plan </a:t>
            </a:r>
          </a:p>
          <a:p>
            <a:pPr algn="ctr" eaLnBrk="1" hangingPunct="1"/>
            <a:r>
              <a:rPr lang="en-US" dirty="0">
                <a:latin typeface="Arial" charset="0"/>
              </a:rPr>
              <a:t>when opportunities </a:t>
            </a:r>
          </a:p>
          <a:p>
            <a:pPr algn="ctr" eaLnBrk="1" hangingPunct="1"/>
            <a:r>
              <a:rPr lang="en-US" dirty="0">
                <a:latin typeface="Arial" charset="0"/>
              </a:rPr>
              <a:t>appear</a:t>
            </a:r>
          </a:p>
        </p:txBody>
      </p:sp>
      <p:sp>
        <p:nvSpPr>
          <p:cNvPr id="61446" name="TextBox 5"/>
          <p:cNvSpPr txBox="1">
            <a:spLocks noChangeArrowheads="1"/>
          </p:cNvSpPr>
          <p:nvPr/>
        </p:nvSpPr>
        <p:spPr bwMode="auto">
          <a:xfrm>
            <a:off x="6550025" y="3505200"/>
            <a:ext cx="213677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r>
              <a:rPr lang="en-US" dirty="0">
                <a:latin typeface="Arial" charset="0"/>
              </a:rPr>
              <a:t>Check results </a:t>
            </a:r>
          </a:p>
          <a:p>
            <a:pPr eaLnBrk="1" hangingPunct="1"/>
            <a:r>
              <a:rPr lang="en-US" dirty="0">
                <a:latin typeface="Arial" charset="0"/>
              </a:rPr>
              <a:t>against </a:t>
            </a:r>
          </a:p>
          <a:p>
            <a:pPr eaLnBrk="1" hangingPunct="1"/>
            <a:r>
              <a:rPr lang="en-US" dirty="0">
                <a:latin typeface="Arial" charset="0"/>
              </a:rPr>
              <a:t>indicators</a:t>
            </a:r>
          </a:p>
        </p:txBody>
      </p:sp>
      <p:sp>
        <p:nvSpPr>
          <p:cNvPr id="61447" name="TextBox 6"/>
          <p:cNvSpPr txBox="1">
            <a:spLocks noChangeArrowheads="1"/>
          </p:cNvSpPr>
          <p:nvPr/>
        </p:nvSpPr>
        <p:spPr bwMode="auto">
          <a:xfrm>
            <a:off x="1770063" y="5715000"/>
            <a:ext cx="584993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r>
              <a:rPr lang="en-US" dirty="0">
                <a:latin typeface="Arial" charset="0"/>
              </a:rPr>
              <a:t>Quantify results linking to goal identified</a:t>
            </a:r>
          </a:p>
        </p:txBody>
      </p:sp>
      <p:sp>
        <p:nvSpPr>
          <p:cNvPr id="61448" name="TextBox 7"/>
          <p:cNvSpPr txBox="1">
            <a:spLocks noChangeArrowheads="1"/>
          </p:cNvSpPr>
          <p:nvPr/>
        </p:nvSpPr>
        <p:spPr bwMode="auto">
          <a:xfrm>
            <a:off x="228600" y="3429000"/>
            <a:ext cx="2170113"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r>
              <a:rPr lang="en-US" dirty="0">
                <a:latin typeface="Arial" charset="0"/>
              </a:rPr>
              <a:t>Communicate </a:t>
            </a:r>
          </a:p>
          <a:p>
            <a:pPr eaLnBrk="1" hangingPunct="1"/>
            <a:r>
              <a:rPr lang="en-US" dirty="0">
                <a:latin typeface="Arial" charset="0"/>
              </a:rPr>
              <a:t>successes</a:t>
            </a:r>
          </a:p>
          <a:p>
            <a:pPr eaLnBrk="1" hangingPunct="1"/>
            <a:r>
              <a:rPr lang="en-US" dirty="0">
                <a:latin typeface="Arial" charset="0"/>
              </a:rPr>
              <a:t>to everyone</a:t>
            </a:r>
          </a:p>
        </p:txBody>
      </p:sp>
      <p:sp>
        <p:nvSpPr>
          <p:cNvPr id="11" name="Rectangle 5"/>
          <p:cNvSpPr txBox="1">
            <a:spLocks noChangeArrowheads="1"/>
          </p:cNvSpPr>
          <p:nvPr/>
        </p:nvSpPr>
        <p:spPr bwMode="auto">
          <a:xfrm>
            <a:off x="6629400" y="6427634"/>
            <a:ext cx="22098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058" tIns="41029" rIns="82058" bIns="41029"/>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r>
              <a:rPr lang="en-US" sz="1000" dirty="0" smtClean="0">
                <a:latin typeface="Arial" charset="0"/>
              </a:rPr>
              <a:t>Courtesy : Green </a:t>
            </a:r>
            <a:r>
              <a:rPr lang="en-US" sz="1000" dirty="0">
                <a:latin typeface="Arial" charset="0"/>
              </a:rPr>
              <a:t>Motors </a:t>
            </a:r>
            <a:r>
              <a:rPr lang="en-US" sz="1000" dirty="0" smtClean="0">
                <a:latin typeface="Arial" charset="0"/>
              </a:rPr>
              <a:t>Practices</a:t>
            </a:r>
            <a:endParaRPr lang="en-US" sz="1000" dirty="0">
              <a:latin typeface="Arial" charset="0"/>
            </a:endParaRPr>
          </a:p>
        </p:txBody>
      </p:sp>
    </p:spTree>
    <p:extLst>
      <p:ext uri="{BB962C8B-B14F-4D97-AF65-F5344CB8AC3E}">
        <p14:creationId xmlns:p14="http://schemas.microsoft.com/office/powerpoint/2010/main" val="3729296786"/>
      </p:ext>
    </p:extLst>
  </p:cSld>
  <p:clrMapOvr>
    <a:masterClrMapping/>
  </p:clrMapOvr>
  <p:transition>
    <p:wipe dir="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itle 1"/>
          <p:cNvSpPr>
            <a:spLocks noGrp="1"/>
          </p:cNvSpPr>
          <p:nvPr>
            <p:ph type="title"/>
          </p:nvPr>
        </p:nvSpPr>
        <p:spPr>
          <a:xfrm>
            <a:off x="304800" y="381000"/>
            <a:ext cx="6629400" cy="628650"/>
          </a:xfrm>
        </p:spPr>
        <p:txBody>
          <a:bodyPr/>
          <a:lstStyle/>
          <a:p>
            <a:r>
              <a:rPr lang="en-US" sz="4200" dirty="0" smtClean="0"/>
              <a:t>Exercise 3: Motor Improvement Plan</a:t>
            </a:r>
          </a:p>
        </p:txBody>
      </p:sp>
      <p:sp>
        <p:nvSpPr>
          <p:cNvPr id="3" name="Content Placeholder 2"/>
          <p:cNvSpPr txBox="1">
            <a:spLocks/>
          </p:cNvSpPr>
          <p:nvPr/>
        </p:nvSpPr>
        <p:spPr>
          <a:xfrm>
            <a:off x="304800" y="1828800"/>
            <a:ext cx="8610600" cy="4038600"/>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3200">
                <a:solidFill>
                  <a:schemeClr val="tx1"/>
                </a:solidFill>
                <a:latin typeface="+mn-lt"/>
              </a:defRPr>
            </a:lvl2pPr>
            <a:lvl3pPr marL="1143000" indent="-228600" algn="l" rtl="0" eaLnBrk="0" fontAlgn="base" hangingPunct="0">
              <a:spcBef>
                <a:spcPct val="20000"/>
              </a:spcBef>
              <a:spcAft>
                <a:spcPct val="0"/>
              </a:spcAft>
              <a:buChar char="•"/>
              <a:defRPr sz="3200">
                <a:solidFill>
                  <a:schemeClr val="tx1"/>
                </a:solidFill>
                <a:latin typeface="+mn-lt"/>
              </a:defRPr>
            </a:lvl3pPr>
            <a:lvl4pPr marL="1600200" indent="-228600" algn="l" rtl="0" eaLnBrk="0" fontAlgn="base" hangingPunct="0">
              <a:spcBef>
                <a:spcPct val="20000"/>
              </a:spcBef>
              <a:spcAft>
                <a:spcPct val="0"/>
              </a:spcAft>
              <a:buChar char="–"/>
              <a:defRPr sz="3200">
                <a:solidFill>
                  <a:schemeClr val="tx1"/>
                </a:solidFill>
                <a:latin typeface="+mn-lt"/>
              </a:defRPr>
            </a:lvl4pPr>
            <a:lvl5pPr marL="2057400" indent="-228600" algn="l" rtl="0" eaLnBrk="0" fontAlgn="base" hangingPunct="0">
              <a:spcBef>
                <a:spcPct val="20000"/>
              </a:spcBef>
              <a:spcAft>
                <a:spcPct val="0"/>
              </a:spcAft>
              <a:buChar char="»"/>
              <a:defRPr sz="3200">
                <a:solidFill>
                  <a:schemeClr val="tx1"/>
                </a:solidFill>
                <a:latin typeface="+mn-lt"/>
              </a:defRPr>
            </a:lvl5pPr>
            <a:lvl6pPr marL="2514600" indent="-228600" algn="l" rtl="0" fontAlgn="base">
              <a:spcBef>
                <a:spcPct val="20000"/>
              </a:spcBef>
              <a:spcAft>
                <a:spcPct val="0"/>
              </a:spcAft>
              <a:buChar char="»"/>
              <a:defRPr sz="3200">
                <a:solidFill>
                  <a:schemeClr val="tx1"/>
                </a:solidFill>
                <a:latin typeface="+mn-lt"/>
              </a:defRPr>
            </a:lvl6pPr>
            <a:lvl7pPr marL="2971800" indent="-228600" algn="l" rtl="0" fontAlgn="base">
              <a:spcBef>
                <a:spcPct val="20000"/>
              </a:spcBef>
              <a:spcAft>
                <a:spcPct val="0"/>
              </a:spcAft>
              <a:buChar char="»"/>
              <a:defRPr sz="3200">
                <a:solidFill>
                  <a:schemeClr val="tx1"/>
                </a:solidFill>
                <a:latin typeface="+mn-lt"/>
              </a:defRPr>
            </a:lvl7pPr>
            <a:lvl8pPr marL="3429000" indent="-228600" algn="l" rtl="0" fontAlgn="base">
              <a:spcBef>
                <a:spcPct val="20000"/>
              </a:spcBef>
              <a:spcAft>
                <a:spcPct val="0"/>
              </a:spcAft>
              <a:buChar char="»"/>
              <a:defRPr sz="3200">
                <a:solidFill>
                  <a:schemeClr val="tx1"/>
                </a:solidFill>
                <a:latin typeface="+mn-lt"/>
              </a:defRPr>
            </a:lvl8pPr>
            <a:lvl9pPr marL="3886200" indent="-228600" algn="l" rtl="0" fontAlgn="base">
              <a:spcBef>
                <a:spcPct val="20000"/>
              </a:spcBef>
              <a:spcAft>
                <a:spcPct val="0"/>
              </a:spcAft>
              <a:buChar char="»"/>
              <a:defRPr sz="3200">
                <a:solidFill>
                  <a:schemeClr val="tx1"/>
                </a:solidFill>
                <a:latin typeface="+mn-lt"/>
              </a:defRPr>
            </a:lvl9pPr>
          </a:lstStyle>
          <a:p>
            <a:pPr>
              <a:defRPr/>
            </a:pPr>
            <a:r>
              <a:rPr lang="en-US" sz="2500" dirty="0" smtClean="0"/>
              <a:t>Put together a hypothetical “Continuous Motor Improvement” process using startup elements and the continuous improvement circle.</a:t>
            </a:r>
          </a:p>
          <a:p>
            <a:pPr marL="0" indent="0">
              <a:buFontTx/>
              <a:buNone/>
              <a:defRPr/>
            </a:pPr>
            <a:endParaRPr lang="en-US" sz="1100" dirty="0" smtClean="0"/>
          </a:p>
          <a:p>
            <a:pPr>
              <a:defRPr/>
            </a:pPr>
            <a:r>
              <a:rPr lang="en-US" sz="2500" b="1" dirty="0" smtClean="0"/>
              <a:t>Pick a motor system or appropriate example to improve from one of your Group Member’s experience. Please include costs per kWh.</a:t>
            </a:r>
          </a:p>
          <a:p>
            <a:pPr>
              <a:defRPr/>
            </a:pPr>
            <a:endParaRPr lang="en-US" sz="1100" dirty="0" smtClean="0"/>
          </a:p>
          <a:p>
            <a:pPr>
              <a:defRPr/>
            </a:pPr>
            <a:r>
              <a:rPr lang="en-US" sz="2500" dirty="0"/>
              <a:t>Establish key </a:t>
            </a:r>
            <a:r>
              <a:rPr lang="en-US" sz="2500" dirty="0" smtClean="0"/>
              <a:t>performance </a:t>
            </a:r>
            <a:r>
              <a:rPr lang="en-US" sz="2500" dirty="0"/>
              <a:t>indicators and an action plan. </a:t>
            </a:r>
            <a:endParaRPr lang="en-US" sz="2500" dirty="0" smtClean="0"/>
          </a:p>
          <a:p>
            <a:pPr>
              <a:defRPr/>
            </a:pPr>
            <a:r>
              <a:rPr lang="en-US" sz="2500" dirty="0" smtClean="0"/>
              <a:t>Choose </a:t>
            </a:r>
            <a:r>
              <a:rPr lang="en-US" sz="2500" dirty="0"/>
              <a:t>personnel to involve. </a:t>
            </a:r>
            <a:endParaRPr lang="en-US" sz="2500" dirty="0" smtClean="0"/>
          </a:p>
          <a:p>
            <a:pPr>
              <a:defRPr/>
            </a:pPr>
            <a:r>
              <a:rPr lang="en-US" sz="2500" dirty="0" smtClean="0"/>
              <a:t>Determine </a:t>
            </a:r>
            <a:r>
              <a:rPr lang="en-US" sz="2500" dirty="0"/>
              <a:t>an expected success and identify qualified participating trade allies</a:t>
            </a:r>
            <a:r>
              <a:rPr lang="en-US" sz="2500" dirty="0" smtClean="0"/>
              <a:t>. </a:t>
            </a:r>
          </a:p>
        </p:txBody>
      </p:sp>
    </p:spTree>
    <p:extLst>
      <p:ext uri="{BB962C8B-B14F-4D97-AF65-F5344CB8AC3E}">
        <p14:creationId xmlns:p14="http://schemas.microsoft.com/office/powerpoint/2010/main" val="4120842017"/>
      </p:ext>
    </p:extLst>
  </p:cSld>
  <p:clrMapOvr>
    <a:masterClrMapping/>
  </p:clrMapOvr>
  <p:transition>
    <p:wipe dir="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itle 1"/>
          <p:cNvSpPr>
            <a:spLocks noGrp="1"/>
          </p:cNvSpPr>
          <p:nvPr>
            <p:ph type="title"/>
          </p:nvPr>
        </p:nvSpPr>
        <p:spPr>
          <a:xfrm>
            <a:off x="304800" y="76200"/>
            <a:ext cx="6477000" cy="1143000"/>
          </a:xfrm>
        </p:spPr>
        <p:txBody>
          <a:bodyPr/>
          <a:lstStyle/>
          <a:p>
            <a:r>
              <a:rPr lang="en-US" sz="4200" dirty="0"/>
              <a:t>Exercise 3: Motor Improvement Plan</a:t>
            </a:r>
            <a:endParaRPr lang="en-US" sz="4200" dirty="0" smtClean="0"/>
          </a:p>
        </p:txBody>
      </p:sp>
      <p:sp>
        <p:nvSpPr>
          <p:cNvPr id="63491" name="TextBox 2"/>
          <p:cNvSpPr txBox="1">
            <a:spLocks noChangeArrowheads="1"/>
          </p:cNvSpPr>
          <p:nvPr/>
        </p:nvSpPr>
        <p:spPr bwMode="auto">
          <a:xfrm>
            <a:off x="2159278" y="2892425"/>
            <a:ext cx="4698722"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r>
              <a:rPr lang="en-US" sz="4400" b="1" dirty="0">
                <a:latin typeface="+mj-lt"/>
              </a:rPr>
              <a:t>Group Reporting</a:t>
            </a:r>
          </a:p>
        </p:txBody>
      </p:sp>
    </p:spTree>
    <p:extLst>
      <p:ext uri="{BB962C8B-B14F-4D97-AF65-F5344CB8AC3E}">
        <p14:creationId xmlns:p14="http://schemas.microsoft.com/office/powerpoint/2010/main" val="2772125653"/>
      </p:ext>
    </p:extLst>
  </p:cSld>
  <p:clrMapOvr>
    <a:masterClrMapping/>
  </p:clrMapOvr>
  <p:transition>
    <p:wipe dir="r"/>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ext Box 2"/>
          <p:cNvSpPr txBox="1">
            <a:spLocks noChangeArrowheads="1"/>
          </p:cNvSpPr>
          <p:nvPr/>
        </p:nvSpPr>
        <p:spPr bwMode="auto">
          <a:xfrm>
            <a:off x="304800" y="381000"/>
            <a:ext cx="586740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r>
              <a:rPr lang="en-US" sz="4400" b="1" dirty="0">
                <a:latin typeface="Arial" charset="0"/>
              </a:rPr>
              <a:t>Review in the Round</a:t>
            </a:r>
          </a:p>
        </p:txBody>
      </p:sp>
      <p:sp>
        <p:nvSpPr>
          <p:cNvPr id="64515" name="Text Box 3"/>
          <p:cNvSpPr txBox="1">
            <a:spLocks noChangeArrowheads="1"/>
          </p:cNvSpPr>
          <p:nvPr/>
        </p:nvSpPr>
        <p:spPr bwMode="auto">
          <a:xfrm>
            <a:off x="1219200" y="2016125"/>
            <a:ext cx="7086600" cy="397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a:buFont typeface="Arial" charset="0"/>
              <a:buChar char="•"/>
            </a:pPr>
            <a:r>
              <a:rPr lang="en-US" sz="2800" b="1" dirty="0">
                <a:latin typeface="Arial" charset="0"/>
              </a:rPr>
              <a:t>Electric concepts</a:t>
            </a:r>
          </a:p>
          <a:p>
            <a:pPr>
              <a:buFont typeface="Arial" charset="0"/>
              <a:buChar char="•"/>
            </a:pPr>
            <a:endParaRPr lang="en-US" sz="2800" b="1" dirty="0">
              <a:latin typeface="Arial" charset="0"/>
            </a:endParaRPr>
          </a:p>
          <a:p>
            <a:pPr>
              <a:buFont typeface="Arial" charset="0"/>
              <a:buChar char="•"/>
            </a:pPr>
            <a:r>
              <a:rPr lang="en-US" sz="2800" b="1" dirty="0">
                <a:latin typeface="Arial" charset="0"/>
              </a:rPr>
              <a:t>Nameplate data</a:t>
            </a:r>
          </a:p>
          <a:p>
            <a:pPr>
              <a:buFont typeface="Arial" charset="0"/>
              <a:buChar char="•"/>
            </a:pPr>
            <a:endParaRPr lang="en-US" sz="2800" b="1" dirty="0">
              <a:latin typeface="Arial" charset="0"/>
            </a:endParaRPr>
          </a:p>
          <a:p>
            <a:pPr>
              <a:buFont typeface="Arial" charset="0"/>
              <a:buChar char="•"/>
            </a:pPr>
            <a:r>
              <a:rPr lang="en-US" sz="2800" b="1" dirty="0">
                <a:latin typeface="Arial" charset="0"/>
              </a:rPr>
              <a:t>Motor control</a:t>
            </a:r>
          </a:p>
          <a:p>
            <a:pPr>
              <a:buFont typeface="Arial" charset="0"/>
              <a:buChar char="•"/>
            </a:pPr>
            <a:endParaRPr lang="en-US" sz="2800" b="1" dirty="0">
              <a:latin typeface="Arial" charset="0"/>
            </a:endParaRPr>
          </a:p>
          <a:p>
            <a:pPr>
              <a:buFont typeface="Arial" charset="0"/>
              <a:buChar char="•"/>
            </a:pPr>
            <a:r>
              <a:rPr lang="en-US" sz="2800" b="1" dirty="0">
                <a:latin typeface="Arial" charset="0"/>
              </a:rPr>
              <a:t>Managing your motors</a:t>
            </a:r>
          </a:p>
          <a:p>
            <a:pPr>
              <a:buFont typeface="Arial" charset="0"/>
              <a:buChar char="•"/>
            </a:pPr>
            <a:endParaRPr lang="en-US" sz="2800" b="1" dirty="0">
              <a:latin typeface="Arial" charset="0"/>
            </a:endParaRPr>
          </a:p>
          <a:p>
            <a:pPr>
              <a:buFont typeface="Arial" charset="0"/>
              <a:buChar char="•"/>
            </a:pPr>
            <a:r>
              <a:rPr lang="en-US" sz="2800" b="1" dirty="0">
                <a:latin typeface="Arial" charset="0"/>
              </a:rPr>
              <a:t>Motor system operation costs</a:t>
            </a:r>
            <a:endParaRPr lang="en-US" sz="3200" b="1" dirty="0">
              <a:latin typeface="Arial" charset="0"/>
            </a:endParaRPr>
          </a:p>
        </p:txBody>
      </p:sp>
    </p:spTree>
    <p:extLst>
      <p:ext uri="{BB962C8B-B14F-4D97-AF65-F5344CB8AC3E}">
        <p14:creationId xmlns:p14="http://schemas.microsoft.com/office/powerpoint/2010/main" val="790266250"/>
      </p:ext>
    </p:extLst>
  </p:cSld>
  <p:clrMapOvr>
    <a:masterClrMapping/>
  </p:clrMapOvr>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itle 1"/>
          <p:cNvSpPr>
            <a:spLocks noGrp="1"/>
          </p:cNvSpPr>
          <p:nvPr>
            <p:ph type="title"/>
          </p:nvPr>
        </p:nvSpPr>
        <p:spPr>
          <a:xfrm>
            <a:off x="381000" y="228600"/>
            <a:ext cx="6629400" cy="990600"/>
          </a:xfrm>
        </p:spPr>
        <p:txBody>
          <a:bodyPr/>
          <a:lstStyle/>
          <a:p>
            <a:r>
              <a:rPr lang="en-US" sz="4400" dirty="0" smtClean="0"/>
              <a:t>Action Plan: Part 2</a:t>
            </a:r>
          </a:p>
        </p:txBody>
      </p:sp>
      <p:sp>
        <p:nvSpPr>
          <p:cNvPr id="3" name="Rectangle 2"/>
          <p:cNvSpPr/>
          <p:nvPr/>
        </p:nvSpPr>
        <p:spPr>
          <a:xfrm>
            <a:off x="381000" y="1524000"/>
            <a:ext cx="8229600" cy="5016758"/>
          </a:xfrm>
          <a:prstGeom prst="rect">
            <a:avLst/>
          </a:prstGeom>
        </p:spPr>
        <p:txBody>
          <a:bodyPr>
            <a:spAutoFit/>
          </a:bodyPr>
          <a:lstStyle/>
          <a:p>
            <a:pPr marL="342900" indent="-342900">
              <a:buFont typeface="Arial" pitchFamily="34" charset="0"/>
              <a:buChar char="•"/>
              <a:defRPr/>
            </a:pPr>
            <a:r>
              <a:rPr lang="en-US" sz="3200" dirty="0">
                <a:latin typeface="Arial" charset="0"/>
              </a:rPr>
              <a:t>Take the </a:t>
            </a:r>
            <a:r>
              <a:rPr lang="en-US" sz="3200" dirty="0" smtClean="0">
                <a:latin typeface="Arial" charset="0"/>
              </a:rPr>
              <a:t>test.</a:t>
            </a:r>
            <a:endParaRPr lang="en-US" sz="3200" dirty="0">
              <a:latin typeface="Arial" charset="0"/>
            </a:endParaRPr>
          </a:p>
          <a:p>
            <a:pPr>
              <a:defRPr/>
            </a:pPr>
            <a:endParaRPr lang="en-US" sz="3200" dirty="0">
              <a:latin typeface="Arial" charset="0"/>
            </a:endParaRPr>
          </a:p>
          <a:p>
            <a:pPr marL="342900" indent="-342900">
              <a:buFont typeface="Arial" pitchFamily="34" charset="0"/>
              <a:buChar char="•"/>
              <a:defRPr/>
            </a:pPr>
            <a:r>
              <a:rPr lang="en-US" sz="3200" dirty="0">
                <a:latin typeface="Arial" charset="0"/>
              </a:rPr>
              <a:t>Put </a:t>
            </a:r>
            <a:r>
              <a:rPr lang="en-US" sz="3200" dirty="0" smtClean="0">
                <a:latin typeface="Arial" charset="0"/>
              </a:rPr>
              <a:t>the 3x5 </a:t>
            </a:r>
            <a:r>
              <a:rPr lang="en-US" sz="3200" dirty="0">
                <a:latin typeface="Arial" charset="0"/>
              </a:rPr>
              <a:t>card in </a:t>
            </a:r>
            <a:r>
              <a:rPr lang="en-US" sz="3200" dirty="0" smtClean="0">
                <a:latin typeface="Arial" charset="0"/>
              </a:rPr>
              <a:t>your self-addressed envelope.</a:t>
            </a:r>
            <a:endParaRPr lang="en-US" sz="3200" dirty="0">
              <a:latin typeface="Arial" charset="0"/>
            </a:endParaRPr>
          </a:p>
          <a:p>
            <a:pPr>
              <a:defRPr/>
            </a:pPr>
            <a:endParaRPr lang="en-US" sz="3200" dirty="0">
              <a:latin typeface="Arial" charset="0"/>
            </a:endParaRPr>
          </a:p>
          <a:p>
            <a:pPr marL="342900" indent="-342900">
              <a:buFont typeface="Arial" pitchFamily="34" charset="0"/>
              <a:buChar char="•"/>
              <a:defRPr/>
            </a:pPr>
            <a:r>
              <a:rPr lang="en-US" sz="3200" dirty="0">
                <a:latin typeface="Arial" charset="0"/>
              </a:rPr>
              <a:t>Complete your evaluation </a:t>
            </a:r>
            <a:r>
              <a:rPr lang="en-US" sz="3200" dirty="0" smtClean="0">
                <a:latin typeface="Arial" charset="0"/>
              </a:rPr>
              <a:t>form.</a:t>
            </a:r>
            <a:endParaRPr lang="en-US" sz="3200" dirty="0">
              <a:latin typeface="Arial" charset="0"/>
            </a:endParaRPr>
          </a:p>
          <a:p>
            <a:pPr>
              <a:defRPr/>
            </a:pPr>
            <a:endParaRPr lang="en-US" sz="3200" dirty="0">
              <a:latin typeface="Arial" charset="0"/>
            </a:endParaRPr>
          </a:p>
          <a:p>
            <a:pPr marL="342900" indent="-342900">
              <a:buFont typeface="Arial" pitchFamily="34" charset="0"/>
              <a:buChar char="•"/>
              <a:defRPr/>
            </a:pPr>
            <a:r>
              <a:rPr lang="en-US" sz="3200" dirty="0">
                <a:latin typeface="Arial" charset="0"/>
              </a:rPr>
              <a:t>Turn in all of the </a:t>
            </a:r>
            <a:r>
              <a:rPr lang="en-US" sz="3200" dirty="0" smtClean="0">
                <a:latin typeface="Arial" charset="0"/>
              </a:rPr>
              <a:t>above.</a:t>
            </a:r>
            <a:endParaRPr lang="en-US" sz="3200" dirty="0">
              <a:latin typeface="Arial" charset="0"/>
            </a:endParaRPr>
          </a:p>
          <a:p>
            <a:pPr>
              <a:defRPr/>
            </a:pPr>
            <a:endParaRPr lang="en-US" sz="3200" dirty="0">
              <a:latin typeface="Arial" charset="0"/>
            </a:endParaRPr>
          </a:p>
          <a:p>
            <a:pPr marL="342900" indent="-342900">
              <a:buFont typeface="Arial" pitchFamily="34" charset="0"/>
              <a:buChar char="•"/>
              <a:defRPr/>
            </a:pPr>
            <a:r>
              <a:rPr lang="en-US" sz="3200" dirty="0">
                <a:latin typeface="Arial" charset="0"/>
              </a:rPr>
              <a:t>Begin and continue to use today’s ideas…</a:t>
            </a:r>
          </a:p>
        </p:txBody>
      </p:sp>
    </p:spTree>
    <p:extLst>
      <p:ext uri="{BB962C8B-B14F-4D97-AF65-F5344CB8AC3E}">
        <p14:creationId xmlns:p14="http://schemas.microsoft.com/office/powerpoint/2010/main" val="841484846"/>
      </p:ext>
    </p:extLst>
  </p:cSld>
  <p:clrMapOvr>
    <a:masterClrMapping/>
  </p:clrMapOvr>
  <p:transition>
    <p:wipe dir="r"/>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2"/>
          <p:cNvSpPr>
            <a:spLocks noGrp="1" noChangeArrowheads="1"/>
          </p:cNvSpPr>
          <p:nvPr>
            <p:ph type="title"/>
          </p:nvPr>
        </p:nvSpPr>
        <p:spPr>
          <a:xfrm>
            <a:off x="2895600" y="2971800"/>
            <a:ext cx="3505200" cy="990600"/>
          </a:xfrm>
        </p:spPr>
        <p:txBody>
          <a:bodyPr/>
          <a:lstStyle/>
          <a:p>
            <a:r>
              <a:rPr lang="en-US" sz="4400" dirty="0" smtClean="0"/>
              <a:t>Resources</a:t>
            </a:r>
          </a:p>
        </p:txBody>
      </p:sp>
    </p:spTree>
    <p:custDataLst>
      <p:tags r:id="rId1"/>
    </p:custDataLst>
    <p:extLst>
      <p:ext uri="{BB962C8B-B14F-4D97-AF65-F5344CB8AC3E}">
        <p14:creationId xmlns:p14="http://schemas.microsoft.com/office/powerpoint/2010/main" val="666043562"/>
      </p:ext>
    </p:extLst>
  </p:cSld>
  <p:clrMapOvr>
    <a:masterClrMapping/>
  </p:clrMapOvr>
  <p:transition>
    <p:wipe dir="r"/>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 name="TextBox 112"/>
          <p:cNvSpPr txBox="1"/>
          <p:nvPr/>
        </p:nvSpPr>
        <p:spPr>
          <a:xfrm>
            <a:off x="6400800" y="4191000"/>
            <a:ext cx="434975" cy="276225"/>
          </a:xfrm>
          <a:prstGeom prst="rect">
            <a:avLst/>
          </a:prstGeom>
        </p:spPr>
        <p:style>
          <a:lnRef idx="2">
            <a:schemeClr val="accent3"/>
          </a:lnRef>
          <a:fillRef idx="1">
            <a:schemeClr val="lt1"/>
          </a:fillRef>
          <a:effectRef idx="0">
            <a:schemeClr val="accent3"/>
          </a:effectRef>
          <a:fontRef idx="minor">
            <a:schemeClr val="dk1"/>
          </a:fontRef>
        </p:style>
        <p:txBody>
          <a:bodyPr wrap="none">
            <a:spAutoFit/>
          </a:bodyPr>
          <a:lstStyle/>
          <a:p>
            <a:pPr algn="ctr">
              <a:defRPr/>
            </a:pPr>
            <a:r>
              <a:rPr lang="en-US" sz="1200" dirty="0"/>
              <a:t>Yes</a:t>
            </a:r>
          </a:p>
        </p:txBody>
      </p:sp>
      <p:sp>
        <p:nvSpPr>
          <p:cNvPr id="83" name="TextBox 82"/>
          <p:cNvSpPr txBox="1"/>
          <p:nvPr/>
        </p:nvSpPr>
        <p:spPr>
          <a:xfrm>
            <a:off x="5591175" y="3048000"/>
            <a:ext cx="1722438" cy="646113"/>
          </a:xfrm>
          <a:prstGeom prst="rect">
            <a:avLst/>
          </a:prstGeom>
        </p:spPr>
        <p:style>
          <a:lnRef idx="2">
            <a:schemeClr val="accent3"/>
          </a:lnRef>
          <a:fillRef idx="1">
            <a:schemeClr val="lt1"/>
          </a:fillRef>
          <a:effectRef idx="0">
            <a:schemeClr val="accent3"/>
          </a:effectRef>
          <a:fontRef idx="minor">
            <a:schemeClr val="dk1"/>
          </a:fontRef>
        </p:style>
        <p:txBody>
          <a:bodyPr wrap="none">
            <a:spAutoFit/>
          </a:bodyPr>
          <a:lstStyle/>
          <a:p>
            <a:pPr algn="ctr">
              <a:defRPr/>
            </a:pPr>
            <a:r>
              <a:rPr lang="en-US" sz="1200" dirty="0"/>
              <a:t>Non-NEMA </a:t>
            </a:r>
            <a:r>
              <a:rPr lang="en-US" sz="1200" dirty="0" smtClean="0"/>
              <a:t>standard</a:t>
            </a:r>
            <a:r>
              <a:rPr lang="en-US" sz="1200" dirty="0"/>
              <a:t>,</a:t>
            </a:r>
          </a:p>
          <a:p>
            <a:pPr>
              <a:defRPr/>
            </a:pPr>
            <a:r>
              <a:rPr lang="en-US" sz="1200" dirty="0"/>
              <a:t>or excessive cost</a:t>
            </a:r>
          </a:p>
          <a:p>
            <a:pPr algn="ctr">
              <a:defRPr/>
            </a:pPr>
            <a:endParaRPr lang="en-US" sz="1200" dirty="0"/>
          </a:p>
        </p:txBody>
      </p:sp>
      <p:sp>
        <p:nvSpPr>
          <p:cNvPr id="26" name="TextBox 25"/>
          <p:cNvSpPr txBox="1"/>
          <p:nvPr/>
        </p:nvSpPr>
        <p:spPr>
          <a:xfrm>
            <a:off x="4800600" y="4191000"/>
            <a:ext cx="457200" cy="276225"/>
          </a:xfrm>
          <a:prstGeom prst="rect">
            <a:avLst/>
          </a:prstGeom>
        </p:spPr>
        <p:style>
          <a:lnRef idx="2">
            <a:schemeClr val="accent3"/>
          </a:lnRef>
          <a:fillRef idx="1">
            <a:schemeClr val="lt1"/>
          </a:fillRef>
          <a:effectRef idx="0">
            <a:schemeClr val="accent3"/>
          </a:effectRef>
          <a:fontRef idx="minor">
            <a:schemeClr val="dk1"/>
          </a:fontRef>
        </p:style>
        <p:txBody>
          <a:bodyPr>
            <a:spAutoFit/>
          </a:bodyPr>
          <a:lstStyle/>
          <a:p>
            <a:pPr algn="ctr">
              <a:defRPr/>
            </a:pPr>
            <a:r>
              <a:rPr lang="en-US" sz="1200" dirty="0"/>
              <a:t>No</a:t>
            </a:r>
          </a:p>
        </p:txBody>
      </p:sp>
      <p:sp>
        <p:nvSpPr>
          <p:cNvPr id="27" name="TextBox 26"/>
          <p:cNvSpPr txBox="1"/>
          <p:nvPr/>
        </p:nvSpPr>
        <p:spPr>
          <a:xfrm>
            <a:off x="5062538" y="4630738"/>
            <a:ext cx="457200" cy="276225"/>
          </a:xfrm>
          <a:prstGeom prst="rect">
            <a:avLst/>
          </a:prstGeom>
        </p:spPr>
        <p:style>
          <a:lnRef idx="2">
            <a:schemeClr val="accent3"/>
          </a:lnRef>
          <a:fillRef idx="1">
            <a:schemeClr val="lt1"/>
          </a:fillRef>
          <a:effectRef idx="0">
            <a:schemeClr val="accent3"/>
          </a:effectRef>
          <a:fontRef idx="minor">
            <a:schemeClr val="dk1"/>
          </a:fontRef>
        </p:style>
        <p:txBody>
          <a:bodyPr>
            <a:spAutoFit/>
          </a:bodyPr>
          <a:lstStyle/>
          <a:p>
            <a:pPr algn="ctr">
              <a:defRPr/>
            </a:pPr>
            <a:r>
              <a:rPr lang="en-US" sz="1200" dirty="0"/>
              <a:t>No</a:t>
            </a:r>
          </a:p>
        </p:txBody>
      </p:sp>
      <p:sp>
        <p:nvSpPr>
          <p:cNvPr id="32" name="TextBox 31"/>
          <p:cNvSpPr txBox="1"/>
          <p:nvPr/>
        </p:nvSpPr>
        <p:spPr>
          <a:xfrm>
            <a:off x="2209800" y="5794375"/>
            <a:ext cx="457200" cy="276225"/>
          </a:xfrm>
          <a:prstGeom prst="rect">
            <a:avLst/>
          </a:prstGeom>
        </p:spPr>
        <p:style>
          <a:lnRef idx="2">
            <a:schemeClr val="accent3"/>
          </a:lnRef>
          <a:fillRef idx="1">
            <a:schemeClr val="lt1"/>
          </a:fillRef>
          <a:effectRef idx="0">
            <a:schemeClr val="accent3"/>
          </a:effectRef>
          <a:fontRef idx="minor">
            <a:schemeClr val="dk1"/>
          </a:fontRef>
        </p:style>
        <p:txBody>
          <a:bodyPr>
            <a:spAutoFit/>
          </a:bodyPr>
          <a:lstStyle/>
          <a:p>
            <a:pPr algn="ctr">
              <a:defRPr/>
            </a:pPr>
            <a:r>
              <a:rPr lang="en-US" sz="1200" dirty="0"/>
              <a:t>No</a:t>
            </a:r>
          </a:p>
        </p:txBody>
      </p:sp>
      <p:sp>
        <p:nvSpPr>
          <p:cNvPr id="19" name="TextBox 18"/>
          <p:cNvSpPr txBox="1"/>
          <p:nvPr/>
        </p:nvSpPr>
        <p:spPr>
          <a:xfrm>
            <a:off x="6400800" y="5334000"/>
            <a:ext cx="434975" cy="276225"/>
          </a:xfrm>
          <a:prstGeom prst="rect">
            <a:avLst/>
          </a:prstGeom>
        </p:spPr>
        <p:style>
          <a:lnRef idx="2">
            <a:schemeClr val="accent3"/>
          </a:lnRef>
          <a:fillRef idx="1">
            <a:schemeClr val="lt1"/>
          </a:fillRef>
          <a:effectRef idx="0">
            <a:schemeClr val="accent3"/>
          </a:effectRef>
          <a:fontRef idx="minor">
            <a:schemeClr val="dk1"/>
          </a:fontRef>
        </p:style>
        <p:txBody>
          <a:bodyPr wrap="none">
            <a:spAutoFit/>
          </a:bodyPr>
          <a:lstStyle/>
          <a:p>
            <a:pPr algn="ctr">
              <a:defRPr/>
            </a:pPr>
            <a:r>
              <a:rPr lang="en-US" sz="1200" dirty="0"/>
              <a:t>Yes</a:t>
            </a:r>
          </a:p>
        </p:txBody>
      </p:sp>
      <p:sp>
        <p:nvSpPr>
          <p:cNvPr id="20" name="TextBox 19"/>
          <p:cNvSpPr txBox="1"/>
          <p:nvPr/>
        </p:nvSpPr>
        <p:spPr>
          <a:xfrm>
            <a:off x="3832225" y="4448175"/>
            <a:ext cx="434975" cy="276225"/>
          </a:xfrm>
          <a:prstGeom prst="rect">
            <a:avLst/>
          </a:prstGeom>
        </p:spPr>
        <p:style>
          <a:lnRef idx="2">
            <a:schemeClr val="accent3"/>
          </a:lnRef>
          <a:fillRef idx="1">
            <a:schemeClr val="lt1"/>
          </a:fillRef>
          <a:effectRef idx="0">
            <a:schemeClr val="accent3"/>
          </a:effectRef>
          <a:fontRef idx="minor">
            <a:schemeClr val="dk1"/>
          </a:fontRef>
        </p:style>
        <p:txBody>
          <a:bodyPr wrap="none">
            <a:spAutoFit/>
          </a:bodyPr>
          <a:lstStyle/>
          <a:p>
            <a:pPr algn="ctr">
              <a:defRPr/>
            </a:pPr>
            <a:r>
              <a:rPr lang="en-US" sz="1200" dirty="0"/>
              <a:t>Yes</a:t>
            </a:r>
          </a:p>
        </p:txBody>
      </p:sp>
      <p:sp>
        <p:nvSpPr>
          <p:cNvPr id="21" name="TextBox 20"/>
          <p:cNvSpPr txBox="1"/>
          <p:nvPr/>
        </p:nvSpPr>
        <p:spPr>
          <a:xfrm>
            <a:off x="3810000" y="5229225"/>
            <a:ext cx="434975" cy="276225"/>
          </a:xfrm>
          <a:prstGeom prst="rect">
            <a:avLst/>
          </a:prstGeom>
        </p:spPr>
        <p:style>
          <a:lnRef idx="2">
            <a:schemeClr val="accent3"/>
          </a:lnRef>
          <a:fillRef idx="1">
            <a:schemeClr val="lt1"/>
          </a:fillRef>
          <a:effectRef idx="0">
            <a:schemeClr val="accent3"/>
          </a:effectRef>
          <a:fontRef idx="minor">
            <a:schemeClr val="dk1"/>
          </a:fontRef>
        </p:style>
        <p:txBody>
          <a:bodyPr wrap="none">
            <a:spAutoFit/>
          </a:bodyPr>
          <a:lstStyle/>
          <a:p>
            <a:pPr algn="ctr">
              <a:defRPr/>
            </a:pPr>
            <a:r>
              <a:rPr lang="en-US" sz="1200" dirty="0"/>
              <a:t>Yes</a:t>
            </a:r>
          </a:p>
        </p:txBody>
      </p:sp>
      <p:sp>
        <p:nvSpPr>
          <p:cNvPr id="22" name="TextBox 21"/>
          <p:cNvSpPr txBox="1"/>
          <p:nvPr/>
        </p:nvSpPr>
        <p:spPr>
          <a:xfrm>
            <a:off x="3810000" y="3505200"/>
            <a:ext cx="434975" cy="276225"/>
          </a:xfrm>
          <a:prstGeom prst="rect">
            <a:avLst/>
          </a:prstGeom>
        </p:spPr>
        <p:style>
          <a:lnRef idx="2">
            <a:schemeClr val="accent3"/>
          </a:lnRef>
          <a:fillRef idx="1">
            <a:schemeClr val="lt1"/>
          </a:fillRef>
          <a:effectRef idx="0">
            <a:schemeClr val="accent3"/>
          </a:effectRef>
          <a:fontRef idx="minor">
            <a:schemeClr val="dk1"/>
          </a:fontRef>
        </p:style>
        <p:txBody>
          <a:bodyPr wrap="none">
            <a:spAutoFit/>
          </a:bodyPr>
          <a:lstStyle/>
          <a:p>
            <a:pPr algn="ctr">
              <a:defRPr/>
            </a:pPr>
            <a:r>
              <a:rPr lang="en-US" sz="1200" dirty="0"/>
              <a:t>Yes</a:t>
            </a:r>
          </a:p>
        </p:txBody>
      </p:sp>
      <p:sp>
        <p:nvSpPr>
          <p:cNvPr id="23" name="TextBox 22"/>
          <p:cNvSpPr txBox="1"/>
          <p:nvPr/>
        </p:nvSpPr>
        <p:spPr>
          <a:xfrm>
            <a:off x="3900488" y="2924175"/>
            <a:ext cx="381000" cy="277813"/>
          </a:xfrm>
          <a:prstGeom prst="rect">
            <a:avLst/>
          </a:prstGeom>
        </p:spPr>
        <p:style>
          <a:lnRef idx="2">
            <a:schemeClr val="accent3"/>
          </a:lnRef>
          <a:fillRef idx="1">
            <a:schemeClr val="lt1"/>
          </a:fillRef>
          <a:effectRef idx="0">
            <a:schemeClr val="accent3"/>
          </a:effectRef>
          <a:fontRef idx="minor">
            <a:schemeClr val="dk1"/>
          </a:fontRef>
        </p:style>
        <p:txBody>
          <a:bodyPr wrap="none">
            <a:spAutoFit/>
          </a:bodyPr>
          <a:lstStyle/>
          <a:p>
            <a:pPr algn="ctr">
              <a:defRPr/>
            </a:pPr>
            <a:r>
              <a:rPr lang="en-US" sz="1200" dirty="0"/>
              <a:t>No</a:t>
            </a:r>
          </a:p>
        </p:txBody>
      </p:sp>
      <p:sp>
        <p:nvSpPr>
          <p:cNvPr id="24" name="TextBox 23"/>
          <p:cNvSpPr txBox="1"/>
          <p:nvPr/>
        </p:nvSpPr>
        <p:spPr>
          <a:xfrm>
            <a:off x="1731963" y="3124200"/>
            <a:ext cx="434975" cy="276225"/>
          </a:xfrm>
          <a:prstGeom prst="rect">
            <a:avLst/>
          </a:prstGeom>
        </p:spPr>
        <p:style>
          <a:lnRef idx="2">
            <a:schemeClr val="accent3"/>
          </a:lnRef>
          <a:fillRef idx="1">
            <a:schemeClr val="lt1"/>
          </a:fillRef>
          <a:effectRef idx="0">
            <a:schemeClr val="accent3"/>
          </a:effectRef>
          <a:fontRef idx="minor">
            <a:schemeClr val="dk1"/>
          </a:fontRef>
        </p:style>
        <p:txBody>
          <a:bodyPr wrap="none">
            <a:spAutoFit/>
          </a:bodyPr>
          <a:lstStyle/>
          <a:p>
            <a:pPr algn="ctr">
              <a:defRPr/>
            </a:pPr>
            <a:r>
              <a:rPr lang="en-US" sz="1200" dirty="0"/>
              <a:t>Yes</a:t>
            </a:r>
          </a:p>
        </p:txBody>
      </p:sp>
      <p:sp>
        <p:nvSpPr>
          <p:cNvPr id="25" name="TextBox 24"/>
          <p:cNvSpPr txBox="1"/>
          <p:nvPr/>
        </p:nvSpPr>
        <p:spPr>
          <a:xfrm>
            <a:off x="1676400" y="2286000"/>
            <a:ext cx="533400" cy="276225"/>
          </a:xfrm>
          <a:prstGeom prst="rect">
            <a:avLst/>
          </a:prstGeom>
          <a:noFill/>
        </p:spPr>
        <p:style>
          <a:lnRef idx="2">
            <a:schemeClr val="accent3"/>
          </a:lnRef>
          <a:fillRef idx="1">
            <a:schemeClr val="lt1"/>
          </a:fillRef>
          <a:effectRef idx="0">
            <a:schemeClr val="accent3"/>
          </a:effectRef>
          <a:fontRef idx="minor">
            <a:schemeClr val="dk1"/>
          </a:fontRef>
        </p:style>
        <p:txBody>
          <a:bodyPr>
            <a:spAutoFit/>
          </a:bodyPr>
          <a:lstStyle/>
          <a:p>
            <a:pPr algn="ctr">
              <a:defRPr/>
            </a:pPr>
            <a:r>
              <a:rPr lang="en-US" sz="1200" dirty="0"/>
              <a:t>Yes</a:t>
            </a:r>
          </a:p>
        </p:txBody>
      </p:sp>
      <p:sp>
        <p:nvSpPr>
          <p:cNvPr id="33" name="TextBox 32"/>
          <p:cNvSpPr txBox="1"/>
          <p:nvPr/>
        </p:nvSpPr>
        <p:spPr>
          <a:xfrm>
            <a:off x="2209800" y="4953000"/>
            <a:ext cx="457200" cy="276225"/>
          </a:xfrm>
          <a:prstGeom prst="rect">
            <a:avLst/>
          </a:prstGeom>
        </p:spPr>
        <p:style>
          <a:lnRef idx="2">
            <a:schemeClr val="accent3"/>
          </a:lnRef>
          <a:fillRef idx="1">
            <a:schemeClr val="lt1"/>
          </a:fillRef>
          <a:effectRef idx="0">
            <a:schemeClr val="accent3"/>
          </a:effectRef>
          <a:fontRef idx="minor">
            <a:schemeClr val="dk1"/>
          </a:fontRef>
        </p:style>
        <p:txBody>
          <a:bodyPr>
            <a:spAutoFit/>
          </a:bodyPr>
          <a:lstStyle/>
          <a:p>
            <a:pPr algn="ctr">
              <a:defRPr/>
            </a:pPr>
            <a:r>
              <a:rPr lang="en-US" sz="1200" dirty="0"/>
              <a:t>No</a:t>
            </a:r>
          </a:p>
        </p:txBody>
      </p:sp>
      <p:sp>
        <p:nvSpPr>
          <p:cNvPr id="34" name="TextBox 33"/>
          <p:cNvSpPr txBox="1"/>
          <p:nvPr/>
        </p:nvSpPr>
        <p:spPr>
          <a:xfrm>
            <a:off x="2209800" y="4038600"/>
            <a:ext cx="457200" cy="276225"/>
          </a:xfrm>
          <a:prstGeom prst="rect">
            <a:avLst/>
          </a:prstGeom>
        </p:spPr>
        <p:style>
          <a:lnRef idx="2">
            <a:schemeClr val="accent3"/>
          </a:lnRef>
          <a:fillRef idx="1">
            <a:schemeClr val="lt1"/>
          </a:fillRef>
          <a:effectRef idx="0">
            <a:schemeClr val="accent3"/>
          </a:effectRef>
          <a:fontRef idx="minor">
            <a:schemeClr val="dk1"/>
          </a:fontRef>
        </p:style>
        <p:txBody>
          <a:bodyPr>
            <a:spAutoFit/>
          </a:bodyPr>
          <a:lstStyle/>
          <a:p>
            <a:pPr algn="ctr">
              <a:defRPr/>
            </a:pPr>
            <a:r>
              <a:rPr lang="en-US" sz="1200" dirty="0"/>
              <a:t>No</a:t>
            </a:r>
          </a:p>
        </p:txBody>
      </p:sp>
      <p:sp>
        <p:nvSpPr>
          <p:cNvPr id="35" name="TextBox 34"/>
          <p:cNvSpPr txBox="1"/>
          <p:nvPr/>
        </p:nvSpPr>
        <p:spPr>
          <a:xfrm>
            <a:off x="3810000" y="1981200"/>
            <a:ext cx="457200" cy="276225"/>
          </a:xfrm>
          <a:prstGeom prst="rect">
            <a:avLst/>
          </a:prstGeom>
        </p:spPr>
        <p:style>
          <a:lnRef idx="2">
            <a:schemeClr val="accent3"/>
          </a:lnRef>
          <a:fillRef idx="1">
            <a:schemeClr val="lt1"/>
          </a:fillRef>
          <a:effectRef idx="0">
            <a:schemeClr val="accent3"/>
          </a:effectRef>
          <a:fontRef idx="minor">
            <a:schemeClr val="dk1"/>
          </a:fontRef>
        </p:style>
        <p:txBody>
          <a:bodyPr>
            <a:spAutoFit/>
          </a:bodyPr>
          <a:lstStyle/>
          <a:p>
            <a:pPr algn="ctr">
              <a:defRPr/>
            </a:pPr>
            <a:r>
              <a:rPr lang="en-US" sz="1200" dirty="0"/>
              <a:t>No</a:t>
            </a:r>
          </a:p>
        </p:txBody>
      </p:sp>
      <p:sp>
        <p:nvSpPr>
          <p:cNvPr id="6" name="TextBox 5"/>
          <p:cNvSpPr txBox="1"/>
          <p:nvPr/>
        </p:nvSpPr>
        <p:spPr>
          <a:xfrm>
            <a:off x="304800" y="1701800"/>
            <a:ext cx="3505200" cy="584200"/>
          </a:xfrm>
          <a:prstGeom prst="rect">
            <a:avLst/>
          </a:prstGeom>
        </p:spPr>
        <p:style>
          <a:lnRef idx="1">
            <a:schemeClr val="accent5"/>
          </a:lnRef>
          <a:fillRef idx="2">
            <a:schemeClr val="accent5"/>
          </a:fillRef>
          <a:effectRef idx="1">
            <a:schemeClr val="accent5"/>
          </a:effectRef>
          <a:fontRef idx="minor">
            <a:schemeClr val="dk1"/>
          </a:fontRef>
        </p:style>
        <p:txBody>
          <a:bodyPr>
            <a:spAutoFit/>
          </a:bodyPr>
          <a:lstStyle/>
          <a:p>
            <a:pPr algn="ctr">
              <a:defRPr/>
            </a:pPr>
            <a:r>
              <a:rPr lang="en-US" sz="1600" dirty="0"/>
              <a:t>Is the motor appropriate </a:t>
            </a:r>
          </a:p>
          <a:p>
            <a:pPr algn="ctr">
              <a:defRPr/>
            </a:pPr>
            <a:r>
              <a:rPr lang="en-US" sz="1600" dirty="0"/>
              <a:t>for the application? </a:t>
            </a:r>
          </a:p>
        </p:txBody>
      </p:sp>
      <p:sp>
        <p:nvSpPr>
          <p:cNvPr id="7" name="TextBox 6"/>
          <p:cNvSpPr txBox="1"/>
          <p:nvPr/>
        </p:nvSpPr>
        <p:spPr>
          <a:xfrm>
            <a:off x="381000" y="2514600"/>
            <a:ext cx="3505200" cy="584200"/>
          </a:xfrm>
          <a:prstGeom prst="rect">
            <a:avLst/>
          </a:prstGeom>
        </p:spPr>
        <p:style>
          <a:lnRef idx="1">
            <a:schemeClr val="accent5"/>
          </a:lnRef>
          <a:fillRef idx="2">
            <a:schemeClr val="accent5"/>
          </a:fillRef>
          <a:effectRef idx="1">
            <a:schemeClr val="accent5"/>
          </a:effectRef>
          <a:fontRef idx="minor">
            <a:schemeClr val="dk1"/>
          </a:fontRef>
        </p:style>
        <p:txBody>
          <a:bodyPr>
            <a:spAutoFit/>
          </a:bodyPr>
          <a:lstStyle/>
          <a:p>
            <a:pPr algn="ctr">
              <a:defRPr/>
            </a:pPr>
            <a:r>
              <a:rPr lang="en-US" sz="1600" dirty="0"/>
              <a:t>Are stator core and rotor</a:t>
            </a:r>
          </a:p>
          <a:p>
            <a:pPr algn="ctr">
              <a:defRPr/>
            </a:pPr>
            <a:r>
              <a:rPr lang="en-US" sz="1600" dirty="0"/>
              <a:t> tests within tolerance?</a:t>
            </a:r>
          </a:p>
        </p:txBody>
      </p:sp>
      <p:sp>
        <p:nvSpPr>
          <p:cNvPr id="8" name="TextBox 7"/>
          <p:cNvSpPr txBox="1"/>
          <p:nvPr/>
        </p:nvSpPr>
        <p:spPr>
          <a:xfrm>
            <a:off x="381000" y="3429000"/>
            <a:ext cx="3505200" cy="585788"/>
          </a:xfrm>
          <a:prstGeom prst="rect">
            <a:avLst/>
          </a:prstGeom>
        </p:spPr>
        <p:style>
          <a:lnRef idx="1">
            <a:schemeClr val="accent5"/>
          </a:lnRef>
          <a:fillRef idx="2">
            <a:schemeClr val="accent5"/>
          </a:fillRef>
          <a:effectRef idx="1">
            <a:schemeClr val="accent5"/>
          </a:effectRef>
          <a:fontRef idx="minor">
            <a:schemeClr val="dk1"/>
          </a:fontRef>
        </p:style>
        <p:txBody>
          <a:bodyPr>
            <a:spAutoFit/>
          </a:bodyPr>
          <a:lstStyle/>
          <a:p>
            <a:pPr algn="ctr">
              <a:defRPr/>
            </a:pPr>
            <a:r>
              <a:rPr lang="en-US" sz="1600" dirty="0"/>
              <a:t>Are their signs of prior catastrophic core damage?</a:t>
            </a:r>
          </a:p>
        </p:txBody>
      </p:sp>
      <p:sp>
        <p:nvSpPr>
          <p:cNvPr id="9" name="TextBox 8"/>
          <p:cNvSpPr txBox="1"/>
          <p:nvPr/>
        </p:nvSpPr>
        <p:spPr>
          <a:xfrm>
            <a:off x="304800" y="4343400"/>
            <a:ext cx="3505200" cy="584200"/>
          </a:xfrm>
          <a:prstGeom prst="rect">
            <a:avLst/>
          </a:prstGeom>
        </p:spPr>
        <p:style>
          <a:lnRef idx="1">
            <a:schemeClr val="accent5"/>
          </a:lnRef>
          <a:fillRef idx="2">
            <a:schemeClr val="accent5"/>
          </a:fillRef>
          <a:effectRef idx="1">
            <a:schemeClr val="accent5"/>
          </a:effectRef>
          <a:fontRef idx="minor">
            <a:schemeClr val="dk1"/>
          </a:fontRef>
        </p:style>
        <p:txBody>
          <a:bodyPr>
            <a:spAutoFit/>
          </a:bodyPr>
          <a:lstStyle/>
          <a:p>
            <a:pPr algn="ctr">
              <a:defRPr/>
            </a:pPr>
            <a:r>
              <a:rPr lang="en-US" sz="1600" dirty="0"/>
              <a:t>Is the motor NEMA Premium® or custom built?</a:t>
            </a:r>
          </a:p>
        </p:txBody>
      </p:sp>
      <p:sp>
        <p:nvSpPr>
          <p:cNvPr id="10" name="TextBox 9"/>
          <p:cNvSpPr txBox="1"/>
          <p:nvPr/>
        </p:nvSpPr>
        <p:spPr>
          <a:xfrm>
            <a:off x="304800" y="5207000"/>
            <a:ext cx="3482975" cy="584200"/>
          </a:xfrm>
          <a:prstGeom prst="rect">
            <a:avLst/>
          </a:prstGeom>
        </p:spPr>
        <p:style>
          <a:lnRef idx="1">
            <a:schemeClr val="accent5"/>
          </a:lnRef>
          <a:fillRef idx="2">
            <a:schemeClr val="accent5"/>
          </a:fillRef>
          <a:effectRef idx="1">
            <a:schemeClr val="accent5"/>
          </a:effectRef>
          <a:fontRef idx="minor">
            <a:schemeClr val="dk1"/>
          </a:fontRef>
        </p:style>
        <p:txBody>
          <a:bodyPr>
            <a:spAutoFit/>
          </a:bodyPr>
          <a:lstStyle/>
          <a:p>
            <a:pPr algn="ctr">
              <a:defRPr/>
            </a:pPr>
            <a:r>
              <a:rPr lang="en-US" sz="1600" dirty="0"/>
              <a:t>Is NEMA Premium® cost payback acceptable</a:t>
            </a:r>
            <a:r>
              <a:rPr lang="en-US" sz="1600" dirty="0" smtClean="0"/>
              <a:t>? (</a:t>
            </a:r>
            <a:r>
              <a:rPr lang="en-US" sz="1600" dirty="0"/>
              <a:t>2010)</a:t>
            </a:r>
          </a:p>
        </p:txBody>
      </p:sp>
      <p:sp>
        <p:nvSpPr>
          <p:cNvPr id="11" name="TextBox 10"/>
          <p:cNvSpPr txBox="1"/>
          <p:nvPr/>
        </p:nvSpPr>
        <p:spPr>
          <a:xfrm>
            <a:off x="1524000" y="6215063"/>
            <a:ext cx="1371600" cy="338137"/>
          </a:xfrm>
          <a:prstGeom prst="rect">
            <a:avLst/>
          </a:prstGeom>
        </p:spPr>
        <p:style>
          <a:lnRef idx="1">
            <a:schemeClr val="accent5"/>
          </a:lnRef>
          <a:fillRef idx="2">
            <a:schemeClr val="accent5"/>
          </a:fillRef>
          <a:effectRef idx="1">
            <a:schemeClr val="accent5"/>
          </a:effectRef>
          <a:fontRef idx="minor">
            <a:schemeClr val="dk1"/>
          </a:fontRef>
        </p:style>
        <p:txBody>
          <a:bodyPr wrap="none">
            <a:spAutoFit/>
          </a:bodyPr>
          <a:lstStyle/>
          <a:p>
            <a:pPr algn="ctr">
              <a:defRPr/>
            </a:pPr>
            <a:r>
              <a:rPr lang="en-US" sz="1600" dirty="0"/>
              <a:t>Repair Motor</a:t>
            </a:r>
          </a:p>
        </p:txBody>
      </p:sp>
      <p:sp>
        <p:nvSpPr>
          <p:cNvPr id="12" name="TextBox 11"/>
          <p:cNvSpPr txBox="1"/>
          <p:nvPr/>
        </p:nvSpPr>
        <p:spPr>
          <a:xfrm>
            <a:off x="5410200" y="6215063"/>
            <a:ext cx="1517650" cy="338137"/>
          </a:xfrm>
          <a:prstGeom prst="rect">
            <a:avLst/>
          </a:prstGeom>
        </p:spPr>
        <p:style>
          <a:lnRef idx="1">
            <a:schemeClr val="accent5"/>
          </a:lnRef>
          <a:fillRef idx="2">
            <a:schemeClr val="accent5"/>
          </a:fillRef>
          <a:effectRef idx="1">
            <a:schemeClr val="accent5"/>
          </a:effectRef>
          <a:fontRef idx="minor">
            <a:schemeClr val="dk1"/>
          </a:fontRef>
        </p:style>
        <p:txBody>
          <a:bodyPr>
            <a:spAutoFit/>
          </a:bodyPr>
          <a:lstStyle/>
          <a:p>
            <a:pPr algn="ctr">
              <a:defRPr/>
            </a:pPr>
            <a:r>
              <a:rPr lang="en-US" sz="1600" dirty="0"/>
              <a:t>Replace Motor</a:t>
            </a:r>
          </a:p>
        </p:txBody>
      </p:sp>
      <p:sp>
        <p:nvSpPr>
          <p:cNvPr id="14" name="TextBox 13"/>
          <p:cNvSpPr txBox="1"/>
          <p:nvPr/>
        </p:nvSpPr>
        <p:spPr>
          <a:xfrm>
            <a:off x="4343400" y="3594100"/>
            <a:ext cx="2895600" cy="584200"/>
          </a:xfrm>
          <a:prstGeom prst="rect">
            <a:avLst/>
          </a:prstGeom>
        </p:spPr>
        <p:style>
          <a:lnRef idx="1">
            <a:schemeClr val="accent5"/>
          </a:lnRef>
          <a:fillRef idx="2">
            <a:schemeClr val="accent5"/>
          </a:fillRef>
          <a:effectRef idx="1">
            <a:schemeClr val="accent5"/>
          </a:effectRef>
          <a:fontRef idx="minor">
            <a:schemeClr val="dk1"/>
          </a:fontRef>
        </p:style>
        <p:txBody>
          <a:bodyPr>
            <a:spAutoFit/>
          </a:bodyPr>
          <a:lstStyle/>
          <a:p>
            <a:pPr algn="ctr">
              <a:defRPr/>
            </a:pPr>
            <a:r>
              <a:rPr lang="en-US" sz="1600" dirty="0"/>
              <a:t>Is the cost to repair greater</a:t>
            </a:r>
          </a:p>
          <a:p>
            <a:pPr algn="ctr">
              <a:defRPr/>
            </a:pPr>
            <a:r>
              <a:rPr lang="en-US" sz="1600" dirty="0"/>
              <a:t> than a new motor?</a:t>
            </a:r>
          </a:p>
        </p:txBody>
      </p:sp>
      <p:sp>
        <p:nvSpPr>
          <p:cNvPr id="15" name="TextBox 14"/>
          <p:cNvSpPr txBox="1"/>
          <p:nvPr/>
        </p:nvSpPr>
        <p:spPr>
          <a:xfrm>
            <a:off x="5486400" y="4495800"/>
            <a:ext cx="2590800" cy="830263"/>
          </a:xfrm>
          <a:prstGeom prst="rect">
            <a:avLst/>
          </a:prstGeom>
        </p:spPr>
        <p:style>
          <a:lnRef idx="1">
            <a:schemeClr val="accent5"/>
          </a:lnRef>
          <a:fillRef idx="2">
            <a:schemeClr val="accent5"/>
          </a:fillRef>
          <a:effectRef idx="1">
            <a:schemeClr val="accent5"/>
          </a:effectRef>
          <a:fontRef idx="minor">
            <a:schemeClr val="dk1"/>
          </a:fontRef>
        </p:style>
        <p:txBody>
          <a:bodyPr>
            <a:spAutoFit/>
          </a:bodyPr>
          <a:lstStyle/>
          <a:p>
            <a:pPr algn="ctr">
              <a:defRPr/>
            </a:pPr>
            <a:r>
              <a:rPr lang="en-US" sz="1600" dirty="0"/>
              <a:t>Is a suitable </a:t>
            </a:r>
            <a:r>
              <a:rPr lang="en-US" sz="1600" dirty="0" smtClean="0"/>
              <a:t>replacement available </a:t>
            </a:r>
            <a:r>
              <a:rPr lang="en-US" sz="1600" dirty="0"/>
              <a:t>and lead-time acceptable?</a:t>
            </a:r>
          </a:p>
        </p:txBody>
      </p:sp>
      <p:pic>
        <p:nvPicPr>
          <p:cNvPr id="4" name="Picture 70" descr="C:\Documents and Settings\Compaq_Owner\My Documents\My Pictures\CutMotor copy.gif"/>
          <p:cNvPicPr>
            <a:picLocks noChangeAspect="1" noChangeArrowheads="1"/>
          </p:cNvPicPr>
          <p:nvPr/>
        </p:nvPicPr>
        <p:blipFill>
          <a:blip r:embed="rId3" cstate="print"/>
          <a:srcRect/>
          <a:stretch>
            <a:fillRect/>
          </a:stretch>
        </p:blipFill>
        <p:spPr bwMode="auto">
          <a:xfrm>
            <a:off x="7086600" y="5486400"/>
            <a:ext cx="1447800" cy="996950"/>
          </a:xfrm>
          <a:prstGeom prst="rect">
            <a:avLst/>
          </a:prstGeom>
          <a:ln>
            <a:noFill/>
          </a:ln>
          <a:effectLst>
            <a:outerShdw blurRad="292100" dist="139700" dir="2700000" algn="tl" rotWithShape="0">
              <a:srgbClr val="333333">
                <a:alpha val="65000"/>
              </a:srgbClr>
            </a:outerShdw>
          </a:effectLst>
        </p:spPr>
      </p:pic>
      <p:cxnSp>
        <p:nvCxnSpPr>
          <p:cNvPr id="68635" name="AutoShape 19"/>
          <p:cNvCxnSpPr>
            <a:cxnSpLocks noChangeShapeType="1"/>
          </p:cNvCxnSpPr>
          <p:nvPr/>
        </p:nvCxnSpPr>
        <p:spPr bwMode="auto">
          <a:xfrm rot="5400000">
            <a:off x="2108994" y="2412206"/>
            <a:ext cx="203200" cy="1588"/>
          </a:xfrm>
          <a:prstGeom prst="straightConnector1">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68636" name="AutoShape 19"/>
          <p:cNvCxnSpPr>
            <a:cxnSpLocks noChangeShapeType="1"/>
          </p:cNvCxnSpPr>
          <p:nvPr/>
        </p:nvCxnSpPr>
        <p:spPr bwMode="auto">
          <a:xfrm rot="5400000">
            <a:off x="2059781" y="4188619"/>
            <a:ext cx="300038" cy="0"/>
          </a:xfrm>
          <a:prstGeom prst="straightConnector1">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sp>
        <p:nvSpPr>
          <p:cNvPr id="5" name="TextBox 4"/>
          <p:cNvSpPr txBox="1"/>
          <p:nvPr/>
        </p:nvSpPr>
        <p:spPr>
          <a:xfrm>
            <a:off x="1219200" y="909935"/>
            <a:ext cx="2438400" cy="461665"/>
          </a:xfrm>
          <a:prstGeom prst="rect">
            <a:avLst/>
          </a:prstGeom>
          <a:noFill/>
          <a:ln>
            <a:noFill/>
          </a:ln>
        </p:spPr>
        <p:style>
          <a:lnRef idx="2">
            <a:schemeClr val="accent3"/>
          </a:lnRef>
          <a:fillRef idx="1">
            <a:schemeClr val="lt1"/>
          </a:fillRef>
          <a:effectRef idx="0">
            <a:schemeClr val="accent3"/>
          </a:effectRef>
          <a:fontRef idx="minor">
            <a:schemeClr val="dk1"/>
          </a:fontRef>
        </p:style>
        <p:txBody>
          <a:bodyPr>
            <a:spAutoFit/>
          </a:bodyPr>
          <a:lstStyle/>
          <a:p>
            <a:pPr algn="ctr">
              <a:defRPr/>
            </a:pPr>
            <a:r>
              <a:rPr lang="en-US" b="1" i="1" dirty="0">
                <a:solidFill>
                  <a:srgbClr val="002060"/>
                </a:solidFill>
                <a:latin typeface="+mj-lt"/>
              </a:rPr>
              <a:t>Failed</a:t>
            </a:r>
            <a:r>
              <a:rPr lang="en-US" b="1" i="1" dirty="0">
                <a:ln w="18000">
                  <a:solidFill>
                    <a:schemeClr val="accent2">
                      <a:satMod val="140000"/>
                    </a:schemeClr>
                  </a:solidFill>
                  <a:prstDash val="solid"/>
                  <a:miter lim="800000"/>
                </a:ln>
                <a:solidFill>
                  <a:srgbClr val="002060"/>
                </a:solidFill>
                <a:effectLst>
                  <a:outerShdw blurRad="25500" dist="23000" dir="7020000" algn="tl">
                    <a:srgbClr val="000000">
                      <a:alpha val="50000"/>
                    </a:srgbClr>
                  </a:outerShdw>
                </a:effectLst>
                <a:latin typeface="+mj-lt"/>
              </a:rPr>
              <a:t> </a:t>
            </a:r>
            <a:r>
              <a:rPr lang="en-US" b="1" i="1" dirty="0">
                <a:solidFill>
                  <a:srgbClr val="002060"/>
                </a:solidFill>
                <a:latin typeface="+mj-lt"/>
              </a:rPr>
              <a:t>Motor</a:t>
            </a:r>
            <a:endParaRPr lang="en-US" b="1" i="1" dirty="0">
              <a:ln w="18000">
                <a:solidFill>
                  <a:schemeClr val="accent2">
                    <a:satMod val="140000"/>
                  </a:schemeClr>
                </a:solidFill>
                <a:prstDash val="solid"/>
                <a:miter lim="800000"/>
              </a:ln>
              <a:solidFill>
                <a:srgbClr val="002060"/>
              </a:solidFill>
              <a:effectLst>
                <a:outerShdw blurRad="25500" dist="23000" dir="7020000" algn="tl">
                  <a:srgbClr val="000000">
                    <a:alpha val="50000"/>
                  </a:srgbClr>
                </a:outerShdw>
              </a:effectLst>
              <a:latin typeface="+mj-lt"/>
            </a:endParaRPr>
          </a:p>
        </p:txBody>
      </p:sp>
      <p:cxnSp>
        <p:nvCxnSpPr>
          <p:cNvPr id="68638" name="AutoShape 19"/>
          <p:cNvCxnSpPr>
            <a:cxnSpLocks noChangeShapeType="1"/>
          </p:cNvCxnSpPr>
          <p:nvPr/>
        </p:nvCxnSpPr>
        <p:spPr bwMode="auto">
          <a:xfrm rot="5400000">
            <a:off x="6668294" y="3237706"/>
            <a:ext cx="2514600" cy="1588"/>
          </a:xfrm>
          <a:prstGeom prst="straightConnector1">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68639" name="AutoShape 19"/>
          <p:cNvCxnSpPr>
            <a:cxnSpLocks noChangeShapeType="1"/>
          </p:cNvCxnSpPr>
          <p:nvPr/>
        </p:nvCxnSpPr>
        <p:spPr bwMode="auto">
          <a:xfrm rot="5400000">
            <a:off x="6705601" y="3657600"/>
            <a:ext cx="1676400" cy="3175"/>
          </a:xfrm>
          <a:prstGeom prst="straightConnector1">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68640" name="AutoShape 14"/>
          <p:cNvCxnSpPr>
            <a:cxnSpLocks noChangeShapeType="1"/>
          </p:cNvCxnSpPr>
          <p:nvPr/>
        </p:nvCxnSpPr>
        <p:spPr bwMode="auto">
          <a:xfrm>
            <a:off x="3810000" y="4724400"/>
            <a:ext cx="762000" cy="1588"/>
          </a:xfrm>
          <a:prstGeom prst="straightConnector1">
            <a:avLst/>
          </a:prstGeom>
          <a:noFill/>
          <a:ln w="9525">
            <a:solidFill>
              <a:srgbClr val="000000"/>
            </a:solidFill>
            <a:round/>
            <a:headEnd/>
            <a:tailEnd/>
          </a:ln>
          <a:extLst>
            <a:ext uri="{909E8E84-426E-40DD-AFC4-6F175D3DCCD1}">
              <a14:hiddenFill xmlns:a14="http://schemas.microsoft.com/office/drawing/2010/main">
                <a:noFill/>
              </a14:hiddenFill>
            </a:ext>
          </a:extLst>
        </p:spPr>
      </p:cxnSp>
      <p:cxnSp>
        <p:nvCxnSpPr>
          <p:cNvPr id="68641" name="AutoShape 19"/>
          <p:cNvCxnSpPr>
            <a:cxnSpLocks noChangeShapeType="1"/>
            <a:stCxn id="8" idx="3"/>
            <a:endCxn id="14" idx="1"/>
          </p:cNvCxnSpPr>
          <p:nvPr/>
        </p:nvCxnSpPr>
        <p:spPr bwMode="auto">
          <a:xfrm>
            <a:off x="3886200" y="3722688"/>
            <a:ext cx="457200" cy="163512"/>
          </a:xfrm>
          <a:prstGeom prst="straightConnector1">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68642" name="AutoShape 16"/>
          <p:cNvCxnSpPr>
            <a:cxnSpLocks noChangeShapeType="1"/>
          </p:cNvCxnSpPr>
          <p:nvPr/>
        </p:nvCxnSpPr>
        <p:spPr bwMode="auto">
          <a:xfrm rot="5400000">
            <a:off x="5291931" y="3242469"/>
            <a:ext cx="695325" cy="1588"/>
          </a:xfrm>
          <a:prstGeom prst="straightConnector1">
            <a:avLst/>
          </a:prstGeom>
          <a:noFill/>
          <a:ln w="9525">
            <a:solidFill>
              <a:srgbClr val="000000"/>
            </a:solidFill>
            <a:prstDash val="dash"/>
            <a:round/>
            <a:headEnd/>
            <a:tailEnd type="triangle" w="med" len="med"/>
          </a:ln>
          <a:extLst>
            <a:ext uri="{909E8E84-426E-40DD-AFC4-6F175D3DCCD1}">
              <a14:hiddenFill xmlns:a14="http://schemas.microsoft.com/office/drawing/2010/main">
                <a:noFill/>
              </a14:hiddenFill>
            </a:ext>
          </a:extLst>
        </p:spPr>
      </p:cxnSp>
      <p:cxnSp>
        <p:nvCxnSpPr>
          <p:cNvPr id="68643" name="AutoShape 14"/>
          <p:cNvCxnSpPr>
            <a:cxnSpLocks noChangeShapeType="1"/>
          </p:cNvCxnSpPr>
          <p:nvPr/>
        </p:nvCxnSpPr>
        <p:spPr bwMode="auto">
          <a:xfrm rot="5400000">
            <a:off x="3710781" y="5280819"/>
            <a:ext cx="2181225" cy="1588"/>
          </a:xfrm>
          <a:prstGeom prst="straightConnector1">
            <a:avLst/>
          </a:prstGeom>
          <a:noFill/>
          <a:ln w="9525">
            <a:solidFill>
              <a:srgbClr val="000000"/>
            </a:solidFill>
            <a:round/>
            <a:headEnd/>
            <a:tailEnd/>
          </a:ln>
          <a:extLst>
            <a:ext uri="{909E8E84-426E-40DD-AFC4-6F175D3DCCD1}">
              <a14:hiddenFill xmlns:a14="http://schemas.microsoft.com/office/drawing/2010/main">
                <a:noFill/>
              </a14:hiddenFill>
            </a:ext>
          </a:extLst>
        </p:spPr>
      </p:cxnSp>
      <p:cxnSp>
        <p:nvCxnSpPr>
          <p:cNvPr id="68644" name="AutoShape 19"/>
          <p:cNvCxnSpPr>
            <a:cxnSpLocks noChangeShapeType="1"/>
          </p:cNvCxnSpPr>
          <p:nvPr/>
        </p:nvCxnSpPr>
        <p:spPr bwMode="auto">
          <a:xfrm rot="10800000">
            <a:off x="2971800" y="6400800"/>
            <a:ext cx="1828800" cy="0"/>
          </a:xfrm>
          <a:prstGeom prst="straightConnector1">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68645" name="AutoShape 14"/>
          <p:cNvCxnSpPr>
            <a:cxnSpLocks noChangeShapeType="1"/>
          </p:cNvCxnSpPr>
          <p:nvPr/>
        </p:nvCxnSpPr>
        <p:spPr bwMode="auto">
          <a:xfrm>
            <a:off x="3810000" y="5484813"/>
            <a:ext cx="2209800" cy="1587"/>
          </a:xfrm>
          <a:prstGeom prst="straightConnector1">
            <a:avLst/>
          </a:prstGeom>
          <a:noFill/>
          <a:ln w="9525">
            <a:solidFill>
              <a:srgbClr val="000000"/>
            </a:solidFill>
            <a:round/>
            <a:headEnd/>
            <a:tailEnd/>
          </a:ln>
          <a:extLst>
            <a:ext uri="{909E8E84-426E-40DD-AFC4-6F175D3DCCD1}">
              <a14:hiddenFill xmlns:a14="http://schemas.microsoft.com/office/drawing/2010/main">
                <a:noFill/>
              </a14:hiddenFill>
            </a:ext>
          </a:extLst>
        </p:spPr>
      </p:cxnSp>
      <p:cxnSp>
        <p:nvCxnSpPr>
          <p:cNvPr id="68646" name="AutoShape 19"/>
          <p:cNvCxnSpPr>
            <a:cxnSpLocks noChangeShapeType="1"/>
          </p:cNvCxnSpPr>
          <p:nvPr/>
        </p:nvCxnSpPr>
        <p:spPr bwMode="auto">
          <a:xfrm rot="5400000">
            <a:off x="5676901" y="5829300"/>
            <a:ext cx="685800" cy="3175"/>
          </a:xfrm>
          <a:prstGeom prst="straightConnector1">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68647" name="AutoShape 19"/>
          <p:cNvCxnSpPr>
            <a:cxnSpLocks noChangeShapeType="1"/>
          </p:cNvCxnSpPr>
          <p:nvPr/>
        </p:nvCxnSpPr>
        <p:spPr bwMode="auto">
          <a:xfrm rot="16200000" flipV="1">
            <a:off x="4304507" y="4456906"/>
            <a:ext cx="533400" cy="1587"/>
          </a:xfrm>
          <a:prstGeom prst="straightConnector1">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68648" name="AutoShape 19"/>
          <p:cNvCxnSpPr>
            <a:cxnSpLocks noChangeShapeType="1"/>
            <a:endCxn id="11" idx="0"/>
          </p:cNvCxnSpPr>
          <p:nvPr/>
        </p:nvCxnSpPr>
        <p:spPr bwMode="auto">
          <a:xfrm rot="5400000">
            <a:off x="2020094" y="6023769"/>
            <a:ext cx="381000" cy="1588"/>
          </a:xfrm>
          <a:prstGeom prst="straightConnector1">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68649" name="AutoShape 19"/>
          <p:cNvCxnSpPr>
            <a:cxnSpLocks noChangeShapeType="1"/>
          </p:cNvCxnSpPr>
          <p:nvPr/>
        </p:nvCxnSpPr>
        <p:spPr bwMode="auto">
          <a:xfrm rot="5400000">
            <a:off x="5980113" y="5753100"/>
            <a:ext cx="839788" cy="1587"/>
          </a:xfrm>
          <a:prstGeom prst="straightConnector1">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68650" name="AutoShape 19"/>
          <p:cNvCxnSpPr>
            <a:cxnSpLocks noChangeShapeType="1"/>
          </p:cNvCxnSpPr>
          <p:nvPr/>
        </p:nvCxnSpPr>
        <p:spPr bwMode="auto">
          <a:xfrm flipV="1">
            <a:off x="3886200" y="2808288"/>
            <a:ext cx="3657600" cy="12700"/>
          </a:xfrm>
          <a:prstGeom prst="straightConnector1">
            <a:avLst/>
          </a:prstGeom>
          <a:noFill/>
          <a:ln w="9525">
            <a:solidFill>
              <a:srgbClr val="000000"/>
            </a:solidFill>
            <a:round/>
            <a:headEnd/>
            <a:tailEnd/>
          </a:ln>
          <a:extLst>
            <a:ext uri="{909E8E84-426E-40DD-AFC4-6F175D3DCCD1}">
              <a14:hiddenFill xmlns:a14="http://schemas.microsoft.com/office/drawing/2010/main">
                <a:noFill/>
              </a14:hiddenFill>
            </a:ext>
          </a:extLst>
        </p:spPr>
      </p:cxnSp>
      <p:cxnSp>
        <p:nvCxnSpPr>
          <p:cNvPr id="68651" name="AutoShape 19"/>
          <p:cNvCxnSpPr>
            <a:cxnSpLocks noChangeShapeType="1"/>
          </p:cNvCxnSpPr>
          <p:nvPr/>
        </p:nvCxnSpPr>
        <p:spPr bwMode="auto">
          <a:xfrm rot="5400000">
            <a:off x="6249194" y="4342606"/>
            <a:ext cx="304800" cy="1588"/>
          </a:xfrm>
          <a:prstGeom prst="straightConnector1">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68652" name="AutoShape 19"/>
          <p:cNvCxnSpPr>
            <a:cxnSpLocks noChangeShapeType="1"/>
          </p:cNvCxnSpPr>
          <p:nvPr/>
        </p:nvCxnSpPr>
        <p:spPr bwMode="auto">
          <a:xfrm rot="5400000">
            <a:off x="2015332" y="1485106"/>
            <a:ext cx="381000" cy="1587"/>
          </a:xfrm>
          <a:prstGeom prst="straightConnector1">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sp>
        <p:nvSpPr>
          <p:cNvPr id="138" name="TextBox 137"/>
          <p:cNvSpPr txBox="1"/>
          <p:nvPr/>
        </p:nvSpPr>
        <p:spPr>
          <a:xfrm>
            <a:off x="2743200" y="152400"/>
            <a:ext cx="3886201" cy="1200329"/>
          </a:xfrm>
          <a:prstGeom prst="rect">
            <a:avLst/>
          </a:prstGeom>
          <a:noFill/>
          <a:ln>
            <a:noFill/>
          </a:ln>
        </p:spPr>
        <p:style>
          <a:lnRef idx="2">
            <a:schemeClr val="accent3"/>
          </a:lnRef>
          <a:fillRef idx="1">
            <a:schemeClr val="lt1"/>
          </a:fillRef>
          <a:effectRef idx="0">
            <a:schemeClr val="accent3"/>
          </a:effectRef>
          <a:fontRef idx="minor">
            <a:schemeClr val="dk1"/>
          </a:fontRef>
        </p:style>
        <p:txBody>
          <a:bodyPr wrap="square">
            <a:spAutoFit/>
          </a:bodyPr>
          <a:lstStyle/>
          <a:p>
            <a:pPr algn="r">
              <a:defRPr/>
            </a:pPr>
            <a:r>
              <a:rPr lang="en-US" sz="3600" b="1" dirty="0">
                <a:solidFill>
                  <a:srgbClr val="002060"/>
                </a:solidFill>
                <a:latin typeface="+mj-lt"/>
              </a:rPr>
              <a:t>Failure Decision Flow Chart</a:t>
            </a:r>
            <a:endParaRPr lang="en-US" sz="3600" b="1" dirty="0">
              <a:ln w="18000">
                <a:solidFill>
                  <a:schemeClr val="accent2">
                    <a:satMod val="140000"/>
                  </a:schemeClr>
                </a:solidFill>
                <a:prstDash val="solid"/>
                <a:miter lim="800000"/>
              </a:ln>
              <a:solidFill>
                <a:srgbClr val="002060"/>
              </a:solidFill>
              <a:effectLst>
                <a:outerShdw blurRad="25500" dist="23000" dir="7020000" algn="tl">
                  <a:srgbClr val="000000">
                    <a:alpha val="50000"/>
                  </a:srgbClr>
                </a:outerShdw>
              </a:effectLst>
              <a:latin typeface="+mj-lt"/>
            </a:endParaRPr>
          </a:p>
        </p:txBody>
      </p:sp>
      <p:cxnSp>
        <p:nvCxnSpPr>
          <p:cNvPr id="68654" name="AutoShape 19"/>
          <p:cNvCxnSpPr>
            <a:cxnSpLocks noChangeShapeType="1"/>
          </p:cNvCxnSpPr>
          <p:nvPr/>
        </p:nvCxnSpPr>
        <p:spPr bwMode="auto">
          <a:xfrm rot="10800000">
            <a:off x="4800600" y="4894263"/>
            <a:ext cx="685800" cy="1587"/>
          </a:xfrm>
          <a:prstGeom prst="straightConnector1">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68655" name="AutoShape 19"/>
          <p:cNvCxnSpPr>
            <a:cxnSpLocks noChangeShapeType="1"/>
          </p:cNvCxnSpPr>
          <p:nvPr/>
        </p:nvCxnSpPr>
        <p:spPr bwMode="auto">
          <a:xfrm flipV="1">
            <a:off x="3810000" y="1981200"/>
            <a:ext cx="4114800" cy="12700"/>
          </a:xfrm>
          <a:prstGeom prst="straightConnector1">
            <a:avLst/>
          </a:prstGeom>
          <a:noFill/>
          <a:ln w="9525">
            <a:solidFill>
              <a:srgbClr val="000000"/>
            </a:solidFill>
            <a:round/>
            <a:headEnd/>
            <a:tailEnd/>
          </a:ln>
          <a:extLst>
            <a:ext uri="{909E8E84-426E-40DD-AFC4-6F175D3DCCD1}">
              <a14:hiddenFill xmlns:a14="http://schemas.microsoft.com/office/drawing/2010/main">
                <a:noFill/>
              </a14:hiddenFill>
            </a:ext>
          </a:extLst>
        </p:spPr>
      </p:cxnSp>
      <p:cxnSp>
        <p:nvCxnSpPr>
          <p:cNvPr id="68656" name="AutoShape 19"/>
          <p:cNvCxnSpPr>
            <a:cxnSpLocks noChangeShapeType="1"/>
          </p:cNvCxnSpPr>
          <p:nvPr/>
        </p:nvCxnSpPr>
        <p:spPr bwMode="auto">
          <a:xfrm rot="16200000" flipH="1">
            <a:off x="2088356" y="3245644"/>
            <a:ext cx="242888" cy="0"/>
          </a:xfrm>
          <a:prstGeom prst="straightConnector1">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68657" name="AutoShape 19"/>
          <p:cNvCxnSpPr>
            <a:cxnSpLocks noChangeShapeType="1"/>
          </p:cNvCxnSpPr>
          <p:nvPr/>
        </p:nvCxnSpPr>
        <p:spPr bwMode="auto">
          <a:xfrm rot="16200000" flipH="1">
            <a:off x="2088356" y="5088732"/>
            <a:ext cx="242887" cy="0"/>
          </a:xfrm>
          <a:prstGeom prst="straightConnector1">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2013609997"/>
      </p:ext>
    </p:extLst>
  </p:cSld>
  <p:clrMapOvr>
    <a:masterClrMapping/>
  </p:clrMapOvr>
  <p:transition>
    <p:wipe dir="r"/>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a:xfrm>
            <a:off x="304800" y="0"/>
            <a:ext cx="5334000" cy="1143000"/>
          </a:xfrm>
        </p:spPr>
        <p:txBody>
          <a:bodyPr lIns="82058" tIns="41029" rIns="82058" bIns="41029" anchor="t"/>
          <a:lstStyle/>
          <a:p>
            <a:pPr eaLnBrk="1" hangingPunct="1"/>
            <a:r>
              <a:rPr lang="en-US" sz="4400" dirty="0" smtClean="0">
                <a:solidFill>
                  <a:schemeClr val="tx1"/>
                </a:solidFill>
              </a:rPr>
              <a:t>15 </a:t>
            </a:r>
            <a:r>
              <a:rPr lang="en-US" sz="3600" dirty="0" smtClean="0">
                <a:solidFill>
                  <a:schemeClr val="tx1"/>
                </a:solidFill>
              </a:rPr>
              <a:t>HP</a:t>
            </a:r>
            <a:r>
              <a:rPr lang="en-US" sz="4400" dirty="0" smtClean="0">
                <a:solidFill>
                  <a:schemeClr val="tx1"/>
                </a:solidFill>
              </a:rPr>
              <a:t> 1725 </a:t>
            </a:r>
            <a:r>
              <a:rPr lang="en-US" sz="3600" dirty="0" smtClean="0">
                <a:solidFill>
                  <a:schemeClr val="tx1"/>
                </a:solidFill>
              </a:rPr>
              <a:t>RPM</a:t>
            </a:r>
            <a:r>
              <a:rPr lang="en-US" sz="4400" dirty="0" smtClean="0">
                <a:solidFill>
                  <a:schemeClr val="tx1"/>
                </a:solidFill>
              </a:rPr>
              <a:t> Characteristics</a:t>
            </a:r>
          </a:p>
        </p:txBody>
      </p:sp>
      <p:sp>
        <p:nvSpPr>
          <p:cNvPr id="69635" name="Text Box 3"/>
          <p:cNvSpPr txBox="1">
            <a:spLocks noChangeArrowheads="1"/>
          </p:cNvSpPr>
          <p:nvPr/>
        </p:nvSpPr>
        <p:spPr bwMode="auto">
          <a:xfrm>
            <a:off x="1295400" y="5072063"/>
            <a:ext cx="33813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9" tIns="45714" rIns="91429" bIns="45714">
            <a:spAutoFit/>
          </a:bodyP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r>
              <a:rPr lang="en-US"/>
              <a:t>0</a:t>
            </a:r>
          </a:p>
        </p:txBody>
      </p:sp>
      <p:sp>
        <p:nvSpPr>
          <p:cNvPr id="69636" name="Text Box 4"/>
          <p:cNvSpPr txBox="1">
            <a:spLocks noChangeArrowheads="1"/>
          </p:cNvSpPr>
          <p:nvPr/>
        </p:nvSpPr>
        <p:spPr bwMode="auto">
          <a:xfrm>
            <a:off x="6200775" y="4308475"/>
            <a:ext cx="595313"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9" tIns="45714" rIns="91429" bIns="45714">
            <a:spAutoFit/>
          </a:bodyP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r>
              <a:rPr lang="en-US" sz="1600" b="1"/>
              <a:t>20%</a:t>
            </a:r>
          </a:p>
        </p:txBody>
      </p:sp>
      <p:sp>
        <p:nvSpPr>
          <p:cNvPr id="69637" name="Text Box 5"/>
          <p:cNvSpPr txBox="1">
            <a:spLocks noChangeArrowheads="1"/>
          </p:cNvSpPr>
          <p:nvPr/>
        </p:nvSpPr>
        <p:spPr bwMode="auto">
          <a:xfrm>
            <a:off x="6200775" y="3709988"/>
            <a:ext cx="595313"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9" tIns="45714" rIns="91429" bIns="45714">
            <a:spAutoFit/>
          </a:bodyP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r>
              <a:rPr lang="en-US" sz="1600" b="1"/>
              <a:t>40%</a:t>
            </a:r>
          </a:p>
        </p:txBody>
      </p:sp>
      <p:sp>
        <p:nvSpPr>
          <p:cNvPr id="69638" name="Text Box 6"/>
          <p:cNvSpPr txBox="1">
            <a:spLocks noChangeArrowheads="1"/>
          </p:cNvSpPr>
          <p:nvPr/>
        </p:nvSpPr>
        <p:spPr bwMode="auto">
          <a:xfrm>
            <a:off x="6200775" y="3044825"/>
            <a:ext cx="595313"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9" tIns="45714" rIns="91429" bIns="45714">
            <a:spAutoFit/>
          </a:bodyP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r>
              <a:rPr lang="en-US" sz="1600" b="1"/>
              <a:t>60%</a:t>
            </a:r>
          </a:p>
        </p:txBody>
      </p:sp>
      <p:sp>
        <p:nvSpPr>
          <p:cNvPr id="69639" name="Text Box 7"/>
          <p:cNvSpPr txBox="1">
            <a:spLocks noChangeArrowheads="1"/>
          </p:cNvSpPr>
          <p:nvPr/>
        </p:nvSpPr>
        <p:spPr bwMode="auto">
          <a:xfrm>
            <a:off x="6200775" y="2308225"/>
            <a:ext cx="595313"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9" tIns="45714" rIns="91429" bIns="45714">
            <a:spAutoFit/>
          </a:bodyP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r>
              <a:rPr lang="en-US" sz="1600" b="1"/>
              <a:t>80%</a:t>
            </a:r>
          </a:p>
        </p:txBody>
      </p:sp>
      <p:sp>
        <p:nvSpPr>
          <p:cNvPr id="69640" name="Text Box 8"/>
          <p:cNvSpPr txBox="1">
            <a:spLocks noChangeArrowheads="1"/>
          </p:cNvSpPr>
          <p:nvPr/>
        </p:nvSpPr>
        <p:spPr bwMode="auto">
          <a:xfrm>
            <a:off x="6173788" y="1698625"/>
            <a:ext cx="696912"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9" tIns="45714" rIns="91429" bIns="45714">
            <a:spAutoFit/>
          </a:bodyP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r>
              <a:rPr lang="en-US" sz="1600" b="1" dirty="0"/>
              <a:t>100%</a:t>
            </a:r>
          </a:p>
        </p:txBody>
      </p:sp>
      <p:sp>
        <p:nvSpPr>
          <p:cNvPr id="69641" name="Text Box 9"/>
          <p:cNvSpPr txBox="1">
            <a:spLocks noChangeArrowheads="1"/>
          </p:cNvSpPr>
          <p:nvPr/>
        </p:nvSpPr>
        <p:spPr bwMode="auto">
          <a:xfrm>
            <a:off x="2606675" y="1914525"/>
            <a:ext cx="149701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9" tIns="45714" rIns="91429" bIns="45714">
            <a:spAutoFit/>
          </a:bodyP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r>
              <a:rPr lang="en-US">
                <a:latin typeface="Arial" charset="0"/>
              </a:rPr>
              <a:t>Efficiency</a:t>
            </a:r>
          </a:p>
        </p:txBody>
      </p:sp>
      <p:sp>
        <p:nvSpPr>
          <p:cNvPr id="69642" name="Text Box 10"/>
          <p:cNvSpPr txBox="1">
            <a:spLocks noChangeArrowheads="1"/>
          </p:cNvSpPr>
          <p:nvPr/>
        </p:nvSpPr>
        <p:spPr bwMode="auto">
          <a:xfrm rot="-821458">
            <a:off x="2674938" y="2497138"/>
            <a:ext cx="9715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9" tIns="45714" rIns="91429" bIns="45714">
            <a:spAutoFit/>
          </a:bodyP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r>
              <a:rPr lang="en-US">
                <a:latin typeface="Arial" charset="0"/>
              </a:rPr>
              <a:t>Amps</a:t>
            </a:r>
          </a:p>
        </p:txBody>
      </p:sp>
      <p:sp>
        <p:nvSpPr>
          <p:cNvPr id="69643" name="Text Box 11"/>
          <p:cNvSpPr txBox="1">
            <a:spLocks noChangeArrowheads="1"/>
          </p:cNvSpPr>
          <p:nvPr/>
        </p:nvSpPr>
        <p:spPr bwMode="auto">
          <a:xfrm rot="-2244857">
            <a:off x="1639888" y="3449638"/>
            <a:ext cx="201453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9" tIns="45714" rIns="91429" bIns="45714">
            <a:spAutoFit/>
          </a:bodyP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r>
              <a:rPr lang="en-US">
                <a:latin typeface="Arial" charset="0"/>
              </a:rPr>
              <a:t>Power Factor</a:t>
            </a:r>
          </a:p>
        </p:txBody>
      </p:sp>
      <p:sp>
        <p:nvSpPr>
          <p:cNvPr id="69644" name="Text Box 12"/>
          <p:cNvSpPr txBox="1">
            <a:spLocks noChangeArrowheads="1"/>
          </p:cNvSpPr>
          <p:nvPr/>
        </p:nvSpPr>
        <p:spPr bwMode="auto">
          <a:xfrm>
            <a:off x="1790700" y="5059363"/>
            <a:ext cx="33813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9" tIns="45714" rIns="91429" bIns="45714">
            <a:spAutoFit/>
          </a:bodyP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r>
              <a:rPr lang="en-US"/>
              <a:t>2</a:t>
            </a:r>
          </a:p>
        </p:txBody>
      </p:sp>
      <p:sp>
        <p:nvSpPr>
          <p:cNvPr id="69645" name="Text Box 13"/>
          <p:cNvSpPr txBox="1">
            <a:spLocks noChangeArrowheads="1"/>
          </p:cNvSpPr>
          <p:nvPr/>
        </p:nvSpPr>
        <p:spPr bwMode="auto">
          <a:xfrm>
            <a:off x="2305050" y="5059363"/>
            <a:ext cx="33813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9" tIns="45714" rIns="91429" bIns="45714">
            <a:spAutoFit/>
          </a:bodyP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r>
              <a:rPr lang="en-US"/>
              <a:t>4</a:t>
            </a:r>
          </a:p>
        </p:txBody>
      </p:sp>
      <p:sp>
        <p:nvSpPr>
          <p:cNvPr id="69646" name="Text Box 14"/>
          <p:cNvSpPr txBox="1">
            <a:spLocks noChangeArrowheads="1"/>
          </p:cNvSpPr>
          <p:nvPr/>
        </p:nvSpPr>
        <p:spPr bwMode="auto">
          <a:xfrm>
            <a:off x="2876550" y="5059363"/>
            <a:ext cx="33813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9" tIns="45714" rIns="91429" bIns="45714">
            <a:spAutoFit/>
          </a:bodyP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r>
              <a:rPr lang="en-US"/>
              <a:t>6</a:t>
            </a:r>
          </a:p>
        </p:txBody>
      </p:sp>
      <p:sp>
        <p:nvSpPr>
          <p:cNvPr id="69647" name="Text Box 15"/>
          <p:cNvSpPr txBox="1">
            <a:spLocks noChangeArrowheads="1"/>
          </p:cNvSpPr>
          <p:nvPr/>
        </p:nvSpPr>
        <p:spPr bwMode="auto">
          <a:xfrm>
            <a:off x="3390900" y="5059363"/>
            <a:ext cx="33813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9" tIns="45714" rIns="91429" bIns="45714">
            <a:spAutoFit/>
          </a:bodyP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r>
              <a:rPr lang="en-US"/>
              <a:t>8</a:t>
            </a:r>
          </a:p>
        </p:txBody>
      </p:sp>
      <p:sp>
        <p:nvSpPr>
          <p:cNvPr id="69648" name="Text Box 16"/>
          <p:cNvSpPr txBox="1">
            <a:spLocks noChangeArrowheads="1"/>
          </p:cNvSpPr>
          <p:nvPr/>
        </p:nvSpPr>
        <p:spPr bwMode="auto">
          <a:xfrm>
            <a:off x="3829050" y="5059363"/>
            <a:ext cx="4921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9" tIns="45714" rIns="91429" bIns="45714">
            <a:spAutoFit/>
          </a:bodyP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r>
              <a:rPr lang="en-US"/>
              <a:t>10</a:t>
            </a:r>
          </a:p>
        </p:txBody>
      </p:sp>
      <p:sp>
        <p:nvSpPr>
          <p:cNvPr id="69649" name="Text Box 17"/>
          <p:cNvSpPr txBox="1">
            <a:spLocks noChangeArrowheads="1"/>
          </p:cNvSpPr>
          <p:nvPr/>
        </p:nvSpPr>
        <p:spPr bwMode="auto">
          <a:xfrm>
            <a:off x="4383088" y="5059363"/>
            <a:ext cx="4921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9" tIns="45714" rIns="91429" bIns="45714">
            <a:spAutoFit/>
          </a:bodyP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r>
              <a:rPr lang="en-US"/>
              <a:t>12</a:t>
            </a:r>
          </a:p>
        </p:txBody>
      </p:sp>
      <p:sp>
        <p:nvSpPr>
          <p:cNvPr id="69650" name="Text Box 18"/>
          <p:cNvSpPr txBox="1">
            <a:spLocks noChangeArrowheads="1"/>
          </p:cNvSpPr>
          <p:nvPr/>
        </p:nvSpPr>
        <p:spPr bwMode="auto">
          <a:xfrm>
            <a:off x="4897438" y="5059363"/>
            <a:ext cx="4921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9" tIns="45714" rIns="91429" bIns="45714">
            <a:spAutoFit/>
          </a:bodyP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r>
              <a:rPr lang="en-US"/>
              <a:t>14</a:t>
            </a:r>
          </a:p>
        </p:txBody>
      </p:sp>
      <p:sp>
        <p:nvSpPr>
          <p:cNvPr id="69651" name="Text Box 19"/>
          <p:cNvSpPr txBox="1">
            <a:spLocks noChangeArrowheads="1"/>
          </p:cNvSpPr>
          <p:nvPr/>
        </p:nvSpPr>
        <p:spPr bwMode="auto">
          <a:xfrm>
            <a:off x="5437188" y="5059363"/>
            <a:ext cx="4921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9" tIns="45714" rIns="91429" bIns="45714">
            <a:spAutoFit/>
          </a:bodyP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r>
              <a:rPr lang="en-US"/>
              <a:t>16</a:t>
            </a:r>
          </a:p>
        </p:txBody>
      </p:sp>
      <p:sp>
        <p:nvSpPr>
          <p:cNvPr id="69652" name="Text Box 20"/>
          <p:cNvSpPr txBox="1">
            <a:spLocks noChangeArrowheads="1"/>
          </p:cNvSpPr>
          <p:nvPr/>
        </p:nvSpPr>
        <p:spPr bwMode="auto">
          <a:xfrm>
            <a:off x="5945188" y="5059363"/>
            <a:ext cx="4921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9" tIns="45714" rIns="91429" bIns="45714">
            <a:spAutoFit/>
          </a:bodyP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r>
              <a:rPr lang="en-US"/>
              <a:t>18</a:t>
            </a:r>
          </a:p>
        </p:txBody>
      </p:sp>
      <p:sp>
        <p:nvSpPr>
          <p:cNvPr id="69653" name="Text Box 21"/>
          <p:cNvSpPr txBox="1">
            <a:spLocks noChangeArrowheads="1"/>
          </p:cNvSpPr>
          <p:nvPr/>
        </p:nvSpPr>
        <p:spPr bwMode="auto">
          <a:xfrm>
            <a:off x="6365875" y="5076825"/>
            <a:ext cx="184626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9" tIns="45714" rIns="91429" bIns="45714">
            <a:spAutoFit/>
          </a:bodyP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r>
              <a:rPr lang="en-US" dirty="0">
                <a:latin typeface="Arial" charset="0"/>
              </a:rPr>
              <a:t>Horsepower</a:t>
            </a:r>
          </a:p>
        </p:txBody>
      </p:sp>
      <p:sp>
        <p:nvSpPr>
          <p:cNvPr id="69654" name="Line 22"/>
          <p:cNvSpPr>
            <a:spLocks noChangeShapeType="1"/>
          </p:cNvSpPr>
          <p:nvPr/>
        </p:nvSpPr>
        <p:spPr bwMode="auto">
          <a:xfrm flipV="1">
            <a:off x="5429250" y="1903413"/>
            <a:ext cx="0" cy="3733800"/>
          </a:xfrm>
          <a:prstGeom prst="line">
            <a:avLst/>
          </a:prstGeom>
          <a:noFill/>
          <a:ln w="28575">
            <a:solidFill>
              <a:srgbClr val="003366"/>
            </a:solidFill>
            <a:round/>
            <a:headEnd/>
            <a:tailEnd/>
          </a:ln>
          <a:extLst>
            <a:ext uri="{909E8E84-426E-40DD-AFC4-6F175D3DCCD1}">
              <a14:hiddenFill xmlns:a14="http://schemas.microsoft.com/office/drawing/2010/main">
                <a:noFill/>
              </a14:hiddenFill>
            </a:ext>
          </a:extLst>
        </p:spPr>
        <p:txBody>
          <a:bodyPr lIns="82058" tIns="41029" rIns="82058" bIns="41029"/>
          <a:lstStyle/>
          <a:p>
            <a:endParaRPr lang="en-US"/>
          </a:p>
        </p:txBody>
      </p:sp>
      <p:sp>
        <p:nvSpPr>
          <p:cNvPr id="69655" name="Text Box 23">
            <a:hlinkClick r:id="rId3" action="ppaction://hlinksldjump"/>
          </p:cNvPr>
          <p:cNvSpPr txBox="1">
            <a:spLocks noChangeArrowheads="1"/>
          </p:cNvSpPr>
          <p:nvPr/>
        </p:nvSpPr>
        <p:spPr bwMode="auto">
          <a:xfrm>
            <a:off x="4376738" y="5637213"/>
            <a:ext cx="3530600" cy="862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9" tIns="45714" rIns="91429" bIns="45714">
            <a:spAutoFit/>
          </a:bodyP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r>
              <a:rPr lang="en-US" b="1" dirty="0">
                <a:latin typeface="+mj-lt"/>
              </a:rPr>
              <a:t>15 HP nameplate</a:t>
            </a:r>
          </a:p>
          <a:p>
            <a:r>
              <a:rPr lang="en-US" b="1" dirty="0">
                <a:latin typeface="+mj-lt"/>
              </a:rPr>
              <a:t>or 100% Rated Load</a:t>
            </a:r>
          </a:p>
        </p:txBody>
      </p:sp>
      <p:sp>
        <p:nvSpPr>
          <p:cNvPr id="69656" name="Line 24"/>
          <p:cNvSpPr>
            <a:spLocks noChangeShapeType="1"/>
          </p:cNvSpPr>
          <p:nvPr/>
        </p:nvSpPr>
        <p:spPr bwMode="auto">
          <a:xfrm flipV="1">
            <a:off x="1447800" y="1858963"/>
            <a:ext cx="3962400" cy="3200400"/>
          </a:xfrm>
          <a:prstGeom prst="line">
            <a:avLst/>
          </a:prstGeom>
          <a:noFill/>
          <a:ln w="28575">
            <a:solidFill>
              <a:schemeClr val="tx1"/>
            </a:solidFill>
            <a:prstDash val="sysDot"/>
            <a:round/>
            <a:headEnd/>
            <a:tailEnd/>
          </a:ln>
          <a:extLst>
            <a:ext uri="{909E8E84-426E-40DD-AFC4-6F175D3DCCD1}">
              <a14:hiddenFill xmlns:a14="http://schemas.microsoft.com/office/drawing/2010/main">
                <a:noFill/>
              </a14:hiddenFill>
            </a:ext>
          </a:extLst>
        </p:spPr>
        <p:txBody>
          <a:bodyPr lIns="82058" tIns="41029" rIns="82058" bIns="41029"/>
          <a:lstStyle/>
          <a:p>
            <a:endParaRPr lang="en-US"/>
          </a:p>
        </p:txBody>
      </p:sp>
      <p:sp>
        <p:nvSpPr>
          <p:cNvPr id="69657" name="Text Box 25"/>
          <p:cNvSpPr txBox="1">
            <a:spLocks noChangeArrowheads="1"/>
          </p:cNvSpPr>
          <p:nvPr/>
        </p:nvSpPr>
        <p:spPr bwMode="auto">
          <a:xfrm rot="-2244857">
            <a:off x="2165350" y="4103688"/>
            <a:ext cx="87153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9" tIns="45714" rIns="91429" bIns="45714">
            <a:spAutoFit/>
          </a:bodyP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r>
              <a:rPr lang="en-US">
                <a:latin typeface="Arial" charset="0"/>
              </a:rPr>
              <a:t>Load</a:t>
            </a:r>
          </a:p>
        </p:txBody>
      </p:sp>
      <p:sp>
        <p:nvSpPr>
          <p:cNvPr id="69658" name="Line 26"/>
          <p:cNvSpPr>
            <a:spLocks noChangeShapeType="1"/>
          </p:cNvSpPr>
          <p:nvPr/>
        </p:nvSpPr>
        <p:spPr bwMode="auto">
          <a:xfrm>
            <a:off x="1460500" y="1828800"/>
            <a:ext cx="4711700" cy="0"/>
          </a:xfrm>
          <a:prstGeom prst="line">
            <a:avLst/>
          </a:prstGeom>
          <a:noFill/>
          <a:ln w="3175">
            <a:solidFill>
              <a:schemeClr val="folHlink"/>
            </a:solidFill>
            <a:round/>
            <a:headEnd/>
            <a:tailEnd/>
          </a:ln>
          <a:extLst>
            <a:ext uri="{909E8E84-426E-40DD-AFC4-6F175D3DCCD1}">
              <a14:hiddenFill xmlns:a14="http://schemas.microsoft.com/office/drawing/2010/main">
                <a:noFill/>
              </a14:hiddenFill>
            </a:ext>
          </a:extLst>
        </p:spPr>
        <p:txBody>
          <a:bodyPr lIns="82058" tIns="41029" rIns="82058" bIns="41029"/>
          <a:lstStyle/>
          <a:p>
            <a:endParaRPr lang="en-US"/>
          </a:p>
        </p:txBody>
      </p:sp>
      <p:sp>
        <p:nvSpPr>
          <p:cNvPr id="69659" name="Line 27"/>
          <p:cNvSpPr>
            <a:spLocks noChangeShapeType="1"/>
          </p:cNvSpPr>
          <p:nvPr/>
        </p:nvSpPr>
        <p:spPr bwMode="auto">
          <a:xfrm>
            <a:off x="1447800" y="2514600"/>
            <a:ext cx="381000" cy="0"/>
          </a:xfrm>
          <a:prstGeom prst="line">
            <a:avLst/>
          </a:prstGeom>
          <a:noFill/>
          <a:ln w="9525">
            <a:solidFill>
              <a:schemeClr val="folHlink"/>
            </a:solidFill>
            <a:round/>
            <a:headEnd/>
            <a:tailEnd/>
          </a:ln>
          <a:extLst>
            <a:ext uri="{909E8E84-426E-40DD-AFC4-6F175D3DCCD1}">
              <a14:hiddenFill xmlns:a14="http://schemas.microsoft.com/office/drawing/2010/main">
                <a:noFill/>
              </a14:hiddenFill>
            </a:ext>
          </a:extLst>
        </p:spPr>
        <p:txBody>
          <a:bodyPr lIns="82058" tIns="41029" rIns="82058" bIns="41029"/>
          <a:lstStyle/>
          <a:p>
            <a:endParaRPr lang="en-US"/>
          </a:p>
        </p:txBody>
      </p:sp>
      <p:sp>
        <p:nvSpPr>
          <p:cNvPr id="69660" name="Line 28"/>
          <p:cNvSpPr>
            <a:spLocks noChangeShapeType="1"/>
          </p:cNvSpPr>
          <p:nvPr/>
        </p:nvSpPr>
        <p:spPr bwMode="auto">
          <a:xfrm rot="5400000">
            <a:off x="-135731" y="3486944"/>
            <a:ext cx="3167062" cy="0"/>
          </a:xfrm>
          <a:prstGeom prst="line">
            <a:avLst/>
          </a:prstGeom>
          <a:noFill/>
          <a:ln w="3175">
            <a:solidFill>
              <a:schemeClr val="folHlink"/>
            </a:solidFill>
            <a:round/>
            <a:headEnd/>
            <a:tailEnd/>
          </a:ln>
          <a:extLst>
            <a:ext uri="{909E8E84-426E-40DD-AFC4-6F175D3DCCD1}">
              <a14:hiddenFill xmlns:a14="http://schemas.microsoft.com/office/drawing/2010/main">
                <a:noFill/>
              </a14:hiddenFill>
            </a:ext>
          </a:extLst>
        </p:spPr>
        <p:txBody>
          <a:bodyPr lIns="82058" tIns="41029" rIns="82058" bIns="41029"/>
          <a:lstStyle/>
          <a:p>
            <a:endParaRPr lang="en-US"/>
          </a:p>
        </p:txBody>
      </p:sp>
      <p:sp>
        <p:nvSpPr>
          <p:cNvPr id="69661" name="Arc 29"/>
          <p:cNvSpPr>
            <a:spLocks/>
          </p:cNvSpPr>
          <p:nvPr/>
        </p:nvSpPr>
        <p:spPr bwMode="auto">
          <a:xfrm flipH="1">
            <a:off x="1447800" y="2589213"/>
            <a:ext cx="4724400" cy="2667000"/>
          </a:xfrm>
          <a:custGeom>
            <a:avLst/>
            <a:gdLst>
              <a:gd name="T0" fmla="*/ 2147483647 w 21371"/>
              <a:gd name="T1" fmla="*/ 0 h 21600"/>
              <a:gd name="T2" fmla="*/ 2147483647 w 21371"/>
              <a:gd name="T3" fmla="*/ 2147483647 h 21600"/>
              <a:gd name="T4" fmla="*/ 0 w 21371"/>
              <a:gd name="T5" fmla="*/ 2147483647 h 21600"/>
              <a:gd name="T6" fmla="*/ 0 60000 65536"/>
              <a:gd name="T7" fmla="*/ 0 60000 65536"/>
              <a:gd name="T8" fmla="*/ 0 60000 65536"/>
              <a:gd name="T9" fmla="*/ 0 w 21371"/>
              <a:gd name="T10" fmla="*/ 0 h 21600"/>
              <a:gd name="T11" fmla="*/ 21371 w 21371"/>
              <a:gd name="T12" fmla="*/ 21600 h 21600"/>
            </a:gdLst>
            <a:ahLst/>
            <a:cxnLst>
              <a:cxn ang="T6">
                <a:pos x="T0" y="T1"/>
              </a:cxn>
              <a:cxn ang="T7">
                <a:pos x="T2" y="T3"/>
              </a:cxn>
              <a:cxn ang="T8">
                <a:pos x="T4" y="T5"/>
              </a:cxn>
            </a:cxnLst>
            <a:rect l="T9" t="T10" r="T11" b="T12"/>
            <a:pathLst>
              <a:path w="21371" h="21600" fill="none" extrusionOk="0">
                <a:moveTo>
                  <a:pt x="49" y="0"/>
                </a:moveTo>
                <a:cubicBezTo>
                  <a:pt x="10748" y="24"/>
                  <a:pt x="19817" y="7877"/>
                  <a:pt x="21370" y="18463"/>
                </a:cubicBezTo>
              </a:path>
              <a:path w="21371" h="21600" stroke="0" extrusionOk="0">
                <a:moveTo>
                  <a:pt x="49" y="0"/>
                </a:moveTo>
                <a:cubicBezTo>
                  <a:pt x="10748" y="24"/>
                  <a:pt x="19817" y="7877"/>
                  <a:pt x="21370" y="18463"/>
                </a:cubicBezTo>
                <a:lnTo>
                  <a:pt x="0" y="21600"/>
                </a:lnTo>
                <a:lnTo>
                  <a:pt x="49" y="0"/>
                </a:lnTo>
                <a:close/>
              </a:path>
            </a:pathLst>
          </a:custGeom>
          <a:noFill/>
          <a:ln w="28575">
            <a:solidFill>
              <a:schemeClr val="tx1"/>
            </a:solidFill>
            <a:prstDash val="lgDashDotDot"/>
            <a:round/>
            <a:headEnd/>
            <a:tailEnd/>
          </a:ln>
          <a:extLst>
            <a:ext uri="{909E8E84-426E-40DD-AFC4-6F175D3DCCD1}">
              <a14:hiddenFill xmlns:a14="http://schemas.microsoft.com/office/drawing/2010/main">
                <a:solidFill>
                  <a:srgbClr val="FFFFFF"/>
                </a:solidFill>
              </a14:hiddenFill>
            </a:ext>
          </a:extLst>
        </p:spPr>
        <p:txBody>
          <a:bodyPr wrap="none" lIns="82058" tIns="41029" rIns="82058" bIns="41029" anchor="ctr"/>
          <a:lstStyle/>
          <a:p>
            <a:endParaRPr lang="en-US"/>
          </a:p>
        </p:txBody>
      </p:sp>
      <p:sp>
        <p:nvSpPr>
          <p:cNvPr id="69662" name="Freeform 30"/>
          <p:cNvSpPr>
            <a:spLocks/>
          </p:cNvSpPr>
          <p:nvPr/>
        </p:nvSpPr>
        <p:spPr bwMode="auto">
          <a:xfrm>
            <a:off x="1447800" y="1776413"/>
            <a:ext cx="4114800" cy="1524000"/>
          </a:xfrm>
          <a:custGeom>
            <a:avLst/>
            <a:gdLst>
              <a:gd name="T0" fmla="*/ 2147483647 w 2592"/>
              <a:gd name="T1" fmla="*/ 0 h 912"/>
              <a:gd name="T2" fmla="*/ 2147483647 w 2592"/>
              <a:gd name="T3" fmla="*/ 2147483647 h 912"/>
              <a:gd name="T4" fmla="*/ 2147483647 w 2592"/>
              <a:gd name="T5" fmla="*/ 2147483647 h 912"/>
              <a:gd name="T6" fmla="*/ 2147483647 w 2592"/>
              <a:gd name="T7" fmla="*/ 2147483647 h 912"/>
              <a:gd name="T8" fmla="*/ 2147483647 w 2592"/>
              <a:gd name="T9" fmla="*/ 2147483647 h 912"/>
              <a:gd name="T10" fmla="*/ 2147483647 w 2592"/>
              <a:gd name="T11" fmla="*/ 2147483647 h 912"/>
              <a:gd name="T12" fmla="*/ 2147483647 w 2592"/>
              <a:gd name="T13" fmla="*/ 2147483647 h 912"/>
              <a:gd name="T14" fmla="*/ 2147483647 w 2592"/>
              <a:gd name="T15" fmla="*/ 2147483647 h 912"/>
              <a:gd name="T16" fmla="*/ 2147483647 w 2592"/>
              <a:gd name="T17" fmla="*/ 2147483647 h 912"/>
              <a:gd name="T18" fmla="*/ 0 w 2592"/>
              <a:gd name="T19" fmla="*/ 2147483647 h 91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592"/>
              <a:gd name="T31" fmla="*/ 0 h 912"/>
              <a:gd name="T32" fmla="*/ 2592 w 2592"/>
              <a:gd name="T33" fmla="*/ 912 h 91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592" h="912">
                <a:moveTo>
                  <a:pt x="2592" y="0"/>
                </a:moveTo>
                <a:cubicBezTo>
                  <a:pt x="2544" y="32"/>
                  <a:pt x="2496" y="64"/>
                  <a:pt x="2448" y="96"/>
                </a:cubicBezTo>
                <a:cubicBezTo>
                  <a:pt x="2400" y="128"/>
                  <a:pt x="2384" y="152"/>
                  <a:pt x="2304" y="192"/>
                </a:cubicBezTo>
                <a:cubicBezTo>
                  <a:pt x="2224" y="232"/>
                  <a:pt x="2080" y="288"/>
                  <a:pt x="1968" y="336"/>
                </a:cubicBezTo>
                <a:cubicBezTo>
                  <a:pt x="1856" y="384"/>
                  <a:pt x="1744" y="432"/>
                  <a:pt x="1632" y="480"/>
                </a:cubicBezTo>
                <a:cubicBezTo>
                  <a:pt x="1520" y="528"/>
                  <a:pt x="1400" y="584"/>
                  <a:pt x="1296" y="624"/>
                </a:cubicBezTo>
                <a:cubicBezTo>
                  <a:pt x="1192" y="664"/>
                  <a:pt x="1120" y="688"/>
                  <a:pt x="1008" y="720"/>
                </a:cubicBezTo>
                <a:cubicBezTo>
                  <a:pt x="896" y="752"/>
                  <a:pt x="744" y="792"/>
                  <a:pt x="624" y="816"/>
                </a:cubicBezTo>
                <a:cubicBezTo>
                  <a:pt x="504" y="840"/>
                  <a:pt x="392" y="848"/>
                  <a:pt x="288" y="864"/>
                </a:cubicBezTo>
                <a:cubicBezTo>
                  <a:pt x="184" y="880"/>
                  <a:pt x="48" y="904"/>
                  <a:pt x="0" y="912"/>
                </a:cubicBezTo>
              </a:path>
            </a:pathLst>
          </a:cu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lIns="82058" tIns="41029" rIns="82058" bIns="41029"/>
          <a:lstStyle/>
          <a:p>
            <a:endParaRPr lang="en-US"/>
          </a:p>
        </p:txBody>
      </p:sp>
      <p:sp>
        <p:nvSpPr>
          <p:cNvPr id="69663" name="Line 31"/>
          <p:cNvSpPr>
            <a:spLocks noChangeShapeType="1"/>
          </p:cNvSpPr>
          <p:nvPr/>
        </p:nvSpPr>
        <p:spPr bwMode="auto">
          <a:xfrm flipH="1">
            <a:off x="3962400" y="2284413"/>
            <a:ext cx="2209800" cy="0"/>
          </a:xfrm>
          <a:prstGeom prst="line">
            <a:avLst/>
          </a:prstGeom>
          <a:noFill/>
          <a:ln w="28575">
            <a:solidFill>
              <a:schemeClr val="tx1"/>
            </a:solidFill>
            <a:prstDash val="dashDot"/>
            <a:round/>
            <a:headEnd/>
            <a:tailEnd/>
          </a:ln>
          <a:extLst>
            <a:ext uri="{909E8E84-426E-40DD-AFC4-6F175D3DCCD1}">
              <a14:hiddenFill xmlns:a14="http://schemas.microsoft.com/office/drawing/2010/main">
                <a:noFill/>
              </a14:hiddenFill>
            </a:ext>
          </a:extLst>
        </p:spPr>
        <p:txBody>
          <a:bodyPr lIns="82058" tIns="41029" rIns="82058" bIns="41029"/>
          <a:lstStyle/>
          <a:p>
            <a:endParaRPr lang="en-US"/>
          </a:p>
        </p:txBody>
      </p:sp>
      <p:sp>
        <p:nvSpPr>
          <p:cNvPr id="69664" name="Arc 32"/>
          <p:cNvSpPr>
            <a:spLocks/>
          </p:cNvSpPr>
          <p:nvPr/>
        </p:nvSpPr>
        <p:spPr bwMode="auto">
          <a:xfrm flipH="1">
            <a:off x="1968500" y="2279650"/>
            <a:ext cx="1917700" cy="996950"/>
          </a:xfrm>
          <a:custGeom>
            <a:avLst/>
            <a:gdLst>
              <a:gd name="T0" fmla="*/ 0 w 24177"/>
              <a:gd name="T1" fmla="*/ 2147483647 h 21600"/>
              <a:gd name="T2" fmla="*/ 2147483647 w 24177"/>
              <a:gd name="T3" fmla="*/ 2147483647 h 21600"/>
              <a:gd name="T4" fmla="*/ 2147483647 w 24177"/>
              <a:gd name="T5" fmla="*/ 2147483647 h 21600"/>
              <a:gd name="T6" fmla="*/ 0 60000 65536"/>
              <a:gd name="T7" fmla="*/ 0 60000 65536"/>
              <a:gd name="T8" fmla="*/ 0 60000 65536"/>
              <a:gd name="T9" fmla="*/ 0 w 24177"/>
              <a:gd name="T10" fmla="*/ 0 h 21600"/>
              <a:gd name="T11" fmla="*/ 24177 w 24177"/>
              <a:gd name="T12" fmla="*/ 21600 h 21600"/>
            </a:gdLst>
            <a:ahLst/>
            <a:cxnLst>
              <a:cxn ang="T6">
                <a:pos x="T0" y="T1"/>
              </a:cxn>
              <a:cxn ang="T7">
                <a:pos x="T2" y="T3"/>
              </a:cxn>
              <a:cxn ang="T8">
                <a:pos x="T4" y="T5"/>
              </a:cxn>
            </a:cxnLst>
            <a:rect l="T9" t="T10" r="T11" b="T12"/>
            <a:pathLst>
              <a:path w="24177" h="21600" fill="none" extrusionOk="0">
                <a:moveTo>
                  <a:pt x="-1" y="215"/>
                </a:moveTo>
                <a:cubicBezTo>
                  <a:pt x="1009" y="72"/>
                  <a:pt x="2027" y="-1"/>
                  <a:pt x="3047" y="0"/>
                </a:cubicBezTo>
                <a:cubicBezTo>
                  <a:pt x="13249" y="0"/>
                  <a:pt x="22059" y="7138"/>
                  <a:pt x="24176" y="17118"/>
                </a:cubicBezTo>
              </a:path>
              <a:path w="24177" h="21600" stroke="0" extrusionOk="0">
                <a:moveTo>
                  <a:pt x="-1" y="215"/>
                </a:moveTo>
                <a:cubicBezTo>
                  <a:pt x="1009" y="72"/>
                  <a:pt x="2027" y="-1"/>
                  <a:pt x="3047" y="0"/>
                </a:cubicBezTo>
                <a:cubicBezTo>
                  <a:pt x="13249" y="0"/>
                  <a:pt x="22059" y="7138"/>
                  <a:pt x="24176" y="17118"/>
                </a:cubicBezTo>
                <a:lnTo>
                  <a:pt x="3047" y="21600"/>
                </a:lnTo>
                <a:lnTo>
                  <a:pt x="-1" y="215"/>
                </a:lnTo>
                <a:close/>
              </a:path>
            </a:pathLst>
          </a:custGeom>
          <a:noFill/>
          <a:ln w="28575">
            <a:solidFill>
              <a:schemeClr val="tx1"/>
            </a:solidFill>
            <a:prstDash val="dashDot"/>
            <a:round/>
            <a:headEnd/>
            <a:tailEnd/>
          </a:ln>
          <a:extLst>
            <a:ext uri="{909E8E84-426E-40DD-AFC4-6F175D3DCCD1}">
              <a14:hiddenFill xmlns:a14="http://schemas.microsoft.com/office/drawing/2010/main">
                <a:solidFill>
                  <a:srgbClr val="FFFFFF"/>
                </a:solidFill>
              </a14:hiddenFill>
            </a:ext>
          </a:extLst>
        </p:spPr>
        <p:txBody>
          <a:bodyPr wrap="none" lIns="82058" tIns="41029" rIns="82058" bIns="41029" anchor="ctr"/>
          <a:lstStyle/>
          <a:p>
            <a:endParaRPr lang="en-US"/>
          </a:p>
        </p:txBody>
      </p:sp>
      <p:sp>
        <p:nvSpPr>
          <p:cNvPr id="69665" name="Line 33"/>
          <p:cNvSpPr>
            <a:spLocks noChangeShapeType="1"/>
          </p:cNvSpPr>
          <p:nvPr/>
        </p:nvSpPr>
        <p:spPr bwMode="auto">
          <a:xfrm>
            <a:off x="5761038" y="2514600"/>
            <a:ext cx="381000" cy="0"/>
          </a:xfrm>
          <a:prstGeom prst="line">
            <a:avLst/>
          </a:prstGeom>
          <a:noFill/>
          <a:ln w="9525">
            <a:solidFill>
              <a:schemeClr val="folHlink"/>
            </a:solidFill>
            <a:round/>
            <a:headEnd/>
            <a:tailEnd/>
          </a:ln>
          <a:extLst>
            <a:ext uri="{909E8E84-426E-40DD-AFC4-6F175D3DCCD1}">
              <a14:hiddenFill xmlns:a14="http://schemas.microsoft.com/office/drawing/2010/main">
                <a:noFill/>
              </a14:hiddenFill>
            </a:ext>
          </a:extLst>
        </p:spPr>
        <p:txBody>
          <a:bodyPr lIns="82058" tIns="41029" rIns="82058" bIns="41029"/>
          <a:lstStyle/>
          <a:p>
            <a:endParaRPr lang="en-US"/>
          </a:p>
        </p:txBody>
      </p:sp>
      <p:sp>
        <p:nvSpPr>
          <p:cNvPr id="69666" name="Line 34"/>
          <p:cNvSpPr>
            <a:spLocks noChangeShapeType="1"/>
          </p:cNvSpPr>
          <p:nvPr/>
        </p:nvSpPr>
        <p:spPr bwMode="auto">
          <a:xfrm>
            <a:off x="5761038" y="3198813"/>
            <a:ext cx="381000" cy="0"/>
          </a:xfrm>
          <a:prstGeom prst="line">
            <a:avLst/>
          </a:prstGeom>
          <a:noFill/>
          <a:ln w="9525">
            <a:solidFill>
              <a:schemeClr val="folHlink"/>
            </a:solidFill>
            <a:round/>
            <a:headEnd/>
            <a:tailEnd/>
          </a:ln>
          <a:extLst>
            <a:ext uri="{909E8E84-426E-40DD-AFC4-6F175D3DCCD1}">
              <a14:hiddenFill xmlns:a14="http://schemas.microsoft.com/office/drawing/2010/main">
                <a:noFill/>
              </a14:hiddenFill>
            </a:ext>
          </a:extLst>
        </p:spPr>
        <p:txBody>
          <a:bodyPr lIns="82058" tIns="41029" rIns="82058" bIns="41029"/>
          <a:lstStyle/>
          <a:p>
            <a:endParaRPr lang="en-US"/>
          </a:p>
        </p:txBody>
      </p:sp>
      <p:sp>
        <p:nvSpPr>
          <p:cNvPr id="69667" name="Line 35"/>
          <p:cNvSpPr>
            <a:spLocks noChangeShapeType="1"/>
          </p:cNvSpPr>
          <p:nvPr/>
        </p:nvSpPr>
        <p:spPr bwMode="auto">
          <a:xfrm>
            <a:off x="1447800" y="3201988"/>
            <a:ext cx="381000" cy="0"/>
          </a:xfrm>
          <a:prstGeom prst="line">
            <a:avLst/>
          </a:prstGeom>
          <a:noFill/>
          <a:ln w="9525">
            <a:solidFill>
              <a:schemeClr val="folHlink"/>
            </a:solidFill>
            <a:round/>
            <a:headEnd/>
            <a:tailEnd/>
          </a:ln>
          <a:extLst>
            <a:ext uri="{909E8E84-426E-40DD-AFC4-6F175D3DCCD1}">
              <a14:hiddenFill xmlns:a14="http://schemas.microsoft.com/office/drawing/2010/main">
                <a:noFill/>
              </a14:hiddenFill>
            </a:ext>
          </a:extLst>
        </p:spPr>
        <p:txBody>
          <a:bodyPr lIns="82058" tIns="41029" rIns="82058" bIns="41029"/>
          <a:lstStyle/>
          <a:p>
            <a:endParaRPr lang="en-US"/>
          </a:p>
        </p:txBody>
      </p:sp>
      <p:sp>
        <p:nvSpPr>
          <p:cNvPr id="69668" name="Line 36"/>
          <p:cNvSpPr>
            <a:spLocks noChangeShapeType="1"/>
          </p:cNvSpPr>
          <p:nvPr/>
        </p:nvSpPr>
        <p:spPr bwMode="auto">
          <a:xfrm>
            <a:off x="5772150" y="3884613"/>
            <a:ext cx="381000" cy="0"/>
          </a:xfrm>
          <a:prstGeom prst="line">
            <a:avLst/>
          </a:prstGeom>
          <a:noFill/>
          <a:ln w="9525">
            <a:solidFill>
              <a:schemeClr val="folHlink"/>
            </a:solidFill>
            <a:round/>
            <a:headEnd/>
            <a:tailEnd/>
          </a:ln>
          <a:extLst>
            <a:ext uri="{909E8E84-426E-40DD-AFC4-6F175D3DCCD1}">
              <a14:hiddenFill xmlns:a14="http://schemas.microsoft.com/office/drawing/2010/main">
                <a:noFill/>
              </a14:hiddenFill>
            </a:ext>
          </a:extLst>
        </p:spPr>
        <p:txBody>
          <a:bodyPr lIns="82058" tIns="41029" rIns="82058" bIns="41029"/>
          <a:lstStyle/>
          <a:p>
            <a:endParaRPr lang="en-US"/>
          </a:p>
        </p:txBody>
      </p:sp>
      <p:sp>
        <p:nvSpPr>
          <p:cNvPr id="69669" name="Line 37"/>
          <p:cNvSpPr>
            <a:spLocks noChangeShapeType="1"/>
          </p:cNvSpPr>
          <p:nvPr/>
        </p:nvSpPr>
        <p:spPr bwMode="auto">
          <a:xfrm>
            <a:off x="1447800" y="3884613"/>
            <a:ext cx="381000" cy="0"/>
          </a:xfrm>
          <a:prstGeom prst="line">
            <a:avLst/>
          </a:prstGeom>
          <a:noFill/>
          <a:ln w="9525">
            <a:solidFill>
              <a:schemeClr val="folHlink"/>
            </a:solidFill>
            <a:round/>
            <a:headEnd/>
            <a:tailEnd/>
          </a:ln>
          <a:extLst>
            <a:ext uri="{909E8E84-426E-40DD-AFC4-6F175D3DCCD1}">
              <a14:hiddenFill xmlns:a14="http://schemas.microsoft.com/office/drawing/2010/main">
                <a:noFill/>
              </a14:hiddenFill>
            </a:ext>
          </a:extLst>
        </p:spPr>
        <p:txBody>
          <a:bodyPr lIns="82058" tIns="41029" rIns="82058" bIns="41029"/>
          <a:lstStyle/>
          <a:p>
            <a:endParaRPr lang="en-US"/>
          </a:p>
        </p:txBody>
      </p:sp>
      <p:sp>
        <p:nvSpPr>
          <p:cNvPr id="69670" name="Line 38"/>
          <p:cNvSpPr>
            <a:spLocks noChangeShapeType="1"/>
          </p:cNvSpPr>
          <p:nvPr/>
        </p:nvSpPr>
        <p:spPr bwMode="auto">
          <a:xfrm>
            <a:off x="5772150" y="4494213"/>
            <a:ext cx="381000" cy="0"/>
          </a:xfrm>
          <a:prstGeom prst="line">
            <a:avLst/>
          </a:prstGeom>
          <a:noFill/>
          <a:ln w="9525">
            <a:solidFill>
              <a:schemeClr val="folHlink"/>
            </a:solidFill>
            <a:prstDash val="sysDot"/>
            <a:round/>
            <a:headEnd/>
            <a:tailEnd/>
          </a:ln>
          <a:extLst>
            <a:ext uri="{909E8E84-426E-40DD-AFC4-6F175D3DCCD1}">
              <a14:hiddenFill xmlns:a14="http://schemas.microsoft.com/office/drawing/2010/main">
                <a:noFill/>
              </a14:hiddenFill>
            </a:ext>
          </a:extLst>
        </p:spPr>
        <p:txBody>
          <a:bodyPr lIns="82058" tIns="41029" rIns="82058" bIns="41029"/>
          <a:lstStyle/>
          <a:p>
            <a:endParaRPr lang="en-US"/>
          </a:p>
        </p:txBody>
      </p:sp>
      <p:sp>
        <p:nvSpPr>
          <p:cNvPr id="69671" name="Line 39"/>
          <p:cNvSpPr>
            <a:spLocks noChangeShapeType="1"/>
          </p:cNvSpPr>
          <p:nvPr/>
        </p:nvSpPr>
        <p:spPr bwMode="auto">
          <a:xfrm>
            <a:off x="1447800" y="4494213"/>
            <a:ext cx="381000" cy="0"/>
          </a:xfrm>
          <a:prstGeom prst="line">
            <a:avLst/>
          </a:prstGeom>
          <a:noFill/>
          <a:ln w="9525">
            <a:solidFill>
              <a:schemeClr val="folHlink"/>
            </a:solidFill>
            <a:round/>
            <a:headEnd/>
            <a:tailEnd/>
          </a:ln>
          <a:extLst>
            <a:ext uri="{909E8E84-426E-40DD-AFC4-6F175D3DCCD1}">
              <a14:hiddenFill xmlns:a14="http://schemas.microsoft.com/office/drawing/2010/main">
                <a:noFill/>
              </a14:hiddenFill>
            </a:ext>
          </a:extLst>
        </p:spPr>
        <p:txBody>
          <a:bodyPr lIns="82058" tIns="41029" rIns="82058" bIns="41029"/>
          <a:lstStyle/>
          <a:p>
            <a:endParaRPr lang="en-US"/>
          </a:p>
        </p:txBody>
      </p:sp>
      <p:sp>
        <p:nvSpPr>
          <p:cNvPr id="69672" name="Arc 40"/>
          <p:cNvSpPr>
            <a:spLocks/>
          </p:cNvSpPr>
          <p:nvPr/>
        </p:nvSpPr>
        <p:spPr bwMode="auto">
          <a:xfrm rot="760567" flipH="1">
            <a:off x="1689100" y="3038475"/>
            <a:ext cx="103188" cy="2032000"/>
          </a:xfrm>
          <a:custGeom>
            <a:avLst/>
            <a:gdLst>
              <a:gd name="T0" fmla="*/ 2147483647 w 21600"/>
              <a:gd name="T1" fmla="*/ 0 h 22665"/>
              <a:gd name="T2" fmla="*/ 2147483647 w 21600"/>
              <a:gd name="T3" fmla="*/ 2147483647 h 22665"/>
              <a:gd name="T4" fmla="*/ 0 w 21600"/>
              <a:gd name="T5" fmla="*/ 2147483647 h 22665"/>
              <a:gd name="T6" fmla="*/ 0 60000 65536"/>
              <a:gd name="T7" fmla="*/ 0 60000 65536"/>
              <a:gd name="T8" fmla="*/ 0 60000 65536"/>
              <a:gd name="T9" fmla="*/ 0 w 21600"/>
              <a:gd name="T10" fmla="*/ 0 h 22665"/>
              <a:gd name="T11" fmla="*/ 21600 w 21600"/>
              <a:gd name="T12" fmla="*/ 22665 h 22665"/>
            </a:gdLst>
            <a:ahLst/>
            <a:cxnLst>
              <a:cxn ang="T6">
                <a:pos x="T0" y="T1"/>
              </a:cxn>
              <a:cxn ang="T7">
                <a:pos x="T2" y="T3"/>
              </a:cxn>
              <a:cxn ang="T8">
                <a:pos x="T4" y="T5"/>
              </a:cxn>
            </a:cxnLst>
            <a:rect l="T9" t="T10" r="T11" b="T12"/>
            <a:pathLst>
              <a:path w="21600" h="22665" fill="none" extrusionOk="0">
                <a:moveTo>
                  <a:pt x="8909" y="-1"/>
                </a:moveTo>
                <a:cubicBezTo>
                  <a:pt x="16635" y="3498"/>
                  <a:pt x="21600" y="11195"/>
                  <a:pt x="21600" y="19677"/>
                </a:cubicBezTo>
                <a:cubicBezTo>
                  <a:pt x="21600" y="20676"/>
                  <a:pt x="21530" y="21675"/>
                  <a:pt x="21392" y="22665"/>
                </a:cubicBezTo>
              </a:path>
              <a:path w="21600" h="22665" stroke="0" extrusionOk="0">
                <a:moveTo>
                  <a:pt x="8909" y="-1"/>
                </a:moveTo>
                <a:cubicBezTo>
                  <a:pt x="16635" y="3498"/>
                  <a:pt x="21600" y="11195"/>
                  <a:pt x="21600" y="19677"/>
                </a:cubicBezTo>
                <a:cubicBezTo>
                  <a:pt x="21600" y="20676"/>
                  <a:pt x="21530" y="21675"/>
                  <a:pt x="21392" y="22665"/>
                </a:cubicBezTo>
                <a:lnTo>
                  <a:pt x="0" y="19677"/>
                </a:lnTo>
                <a:lnTo>
                  <a:pt x="8909" y="-1"/>
                </a:lnTo>
                <a:close/>
              </a:path>
            </a:pathLst>
          </a:custGeom>
          <a:noFill/>
          <a:ln w="28575">
            <a:solidFill>
              <a:schemeClr val="tx1"/>
            </a:solidFill>
            <a:prstDash val="dashDot"/>
            <a:round/>
            <a:headEnd/>
            <a:tailEnd/>
          </a:ln>
          <a:extLst>
            <a:ext uri="{909E8E84-426E-40DD-AFC4-6F175D3DCCD1}">
              <a14:hiddenFill xmlns:a14="http://schemas.microsoft.com/office/drawing/2010/main">
                <a:solidFill>
                  <a:srgbClr val="FFFFFF"/>
                </a:solidFill>
              </a14:hiddenFill>
            </a:ext>
          </a:extLst>
        </p:spPr>
        <p:txBody>
          <a:bodyPr wrap="none" lIns="82058" tIns="41029" rIns="82058" bIns="41029" anchor="ctr"/>
          <a:lstStyle/>
          <a:p>
            <a:endParaRPr lang="en-US"/>
          </a:p>
        </p:txBody>
      </p:sp>
      <p:sp>
        <p:nvSpPr>
          <p:cNvPr id="69673" name="Line 41"/>
          <p:cNvSpPr>
            <a:spLocks noChangeShapeType="1"/>
          </p:cNvSpPr>
          <p:nvPr/>
        </p:nvSpPr>
        <p:spPr bwMode="auto">
          <a:xfrm rot="5400000">
            <a:off x="4588669" y="3486944"/>
            <a:ext cx="3167062" cy="0"/>
          </a:xfrm>
          <a:prstGeom prst="line">
            <a:avLst/>
          </a:prstGeom>
          <a:noFill/>
          <a:ln w="3175">
            <a:solidFill>
              <a:schemeClr val="folHlink"/>
            </a:solidFill>
            <a:round/>
            <a:headEnd/>
            <a:tailEnd/>
          </a:ln>
          <a:extLst>
            <a:ext uri="{909E8E84-426E-40DD-AFC4-6F175D3DCCD1}">
              <a14:hiddenFill xmlns:a14="http://schemas.microsoft.com/office/drawing/2010/main">
                <a:noFill/>
              </a14:hiddenFill>
            </a:ext>
          </a:extLst>
        </p:spPr>
        <p:txBody>
          <a:bodyPr lIns="82058" tIns="41029" rIns="82058" bIns="41029"/>
          <a:lstStyle/>
          <a:p>
            <a:endParaRPr lang="en-US"/>
          </a:p>
        </p:txBody>
      </p:sp>
      <p:sp>
        <p:nvSpPr>
          <p:cNvPr id="69674" name="Line 42"/>
          <p:cNvSpPr>
            <a:spLocks noChangeShapeType="1"/>
          </p:cNvSpPr>
          <p:nvPr/>
        </p:nvSpPr>
        <p:spPr bwMode="auto">
          <a:xfrm>
            <a:off x="1447800" y="5065713"/>
            <a:ext cx="4708525" cy="0"/>
          </a:xfrm>
          <a:prstGeom prst="line">
            <a:avLst/>
          </a:prstGeom>
          <a:noFill/>
          <a:ln w="3175">
            <a:solidFill>
              <a:schemeClr val="folHlink"/>
            </a:solidFill>
            <a:round/>
            <a:headEnd/>
            <a:tailEnd/>
          </a:ln>
          <a:extLst>
            <a:ext uri="{909E8E84-426E-40DD-AFC4-6F175D3DCCD1}">
              <a14:hiddenFill xmlns:a14="http://schemas.microsoft.com/office/drawing/2010/main">
                <a:noFill/>
              </a14:hiddenFill>
            </a:ext>
          </a:extLst>
        </p:spPr>
        <p:txBody>
          <a:bodyPr lIns="82058" tIns="41029" rIns="82058" bIns="41029"/>
          <a:lstStyle/>
          <a:p>
            <a:endParaRPr lang="en-US"/>
          </a:p>
        </p:txBody>
      </p:sp>
      <p:sp>
        <p:nvSpPr>
          <p:cNvPr id="69675" name="Line 43"/>
          <p:cNvSpPr>
            <a:spLocks noChangeShapeType="1"/>
          </p:cNvSpPr>
          <p:nvPr/>
        </p:nvSpPr>
        <p:spPr bwMode="auto">
          <a:xfrm flipV="1">
            <a:off x="3289300" y="1916113"/>
            <a:ext cx="0" cy="3646487"/>
          </a:xfrm>
          <a:prstGeom prst="line">
            <a:avLst/>
          </a:prstGeom>
          <a:noFill/>
          <a:ln w="19050">
            <a:solidFill>
              <a:schemeClr val="folHlink"/>
            </a:solidFill>
            <a:round/>
            <a:headEnd/>
            <a:tailEnd/>
          </a:ln>
          <a:extLst>
            <a:ext uri="{909E8E84-426E-40DD-AFC4-6F175D3DCCD1}">
              <a14:hiddenFill xmlns:a14="http://schemas.microsoft.com/office/drawing/2010/main">
                <a:noFill/>
              </a14:hiddenFill>
            </a:ext>
          </a:extLst>
        </p:spPr>
        <p:txBody>
          <a:bodyPr lIns="82058" tIns="41029" rIns="82058" bIns="41029"/>
          <a:lstStyle/>
          <a:p>
            <a:endParaRPr lang="en-US"/>
          </a:p>
        </p:txBody>
      </p:sp>
      <p:sp>
        <p:nvSpPr>
          <p:cNvPr id="69676" name="Text Box 44"/>
          <p:cNvSpPr txBox="1">
            <a:spLocks noChangeArrowheads="1"/>
          </p:cNvSpPr>
          <p:nvPr/>
        </p:nvSpPr>
        <p:spPr bwMode="auto">
          <a:xfrm>
            <a:off x="388938" y="5791200"/>
            <a:ext cx="383222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9" tIns="45714" rIns="91429" bIns="45714">
            <a:spAutoFit/>
          </a:bodyP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r>
              <a:rPr lang="en-US" sz="2000" b="1">
                <a:latin typeface="Arial" charset="0"/>
              </a:rPr>
              <a:t>7½ HP or 75% load is likley the peak efficiency point</a:t>
            </a:r>
          </a:p>
        </p:txBody>
      </p:sp>
      <p:cxnSp>
        <p:nvCxnSpPr>
          <p:cNvPr id="3" name="Straight Arrow Connector 2"/>
          <p:cNvCxnSpPr/>
          <p:nvPr/>
        </p:nvCxnSpPr>
        <p:spPr>
          <a:xfrm flipV="1">
            <a:off x="2765425" y="5521325"/>
            <a:ext cx="449263" cy="274638"/>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80540402"/>
      </p:ext>
    </p:extLst>
  </p:cSld>
  <p:clrMapOvr>
    <a:masterClrMapping/>
  </p:clrMapOvr>
  <p:transition>
    <p:wipe dir="r"/>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Text Box 31"/>
          <p:cNvSpPr txBox="1">
            <a:spLocks noChangeArrowheads="1"/>
          </p:cNvSpPr>
          <p:nvPr/>
        </p:nvSpPr>
        <p:spPr bwMode="auto">
          <a:xfrm>
            <a:off x="304800" y="0"/>
            <a:ext cx="5867400" cy="1446550"/>
          </a:xfrm>
          <a:prstGeom prst="rect">
            <a:avLst/>
          </a:prstGeom>
          <a:noFill/>
          <a:ln w="9525">
            <a:noFill/>
            <a:miter lim="800000"/>
            <a:headEnd/>
            <a:tailEnd/>
          </a:ln>
        </p:spPr>
        <p:txBody>
          <a:bodyPr wrap="square">
            <a:spAutoFit/>
          </a:bodyPr>
          <a:lstStyle/>
          <a:p>
            <a:pPr>
              <a:spcBef>
                <a:spcPct val="50000"/>
              </a:spcBef>
              <a:defRPr/>
            </a:pPr>
            <a:r>
              <a:rPr lang="en-US" sz="4400" b="1" dirty="0">
                <a:latin typeface="+mj-lt"/>
                <a:cs typeface="+mn-cs"/>
              </a:rPr>
              <a:t>Motor Efficiency Losses</a:t>
            </a:r>
          </a:p>
        </p:txBody>
      </p:sp>
      <p:sp>
        <p:nvSpPr>
          <p:cNvPr id="70659" name="Rectangle 9"/>
          <p:cNvSpPr>
            <a:spLocks noChangeArrowheads="1"/>
          </p:cNvSpPr>
          <p:nvPr/>
        </p:nvSpPr>
        <p:spPr bwMode="auto">
          <a:xfrm>
            <a:off x="4149725" y="2011363"/>
            <a:ext cx="465138" cy="104933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70660" name="Rectangle 28"/>
          <p:cNvSpPr>
            <a:spLocks noChangeArrowheads="1"/>
          </p:cNvSpPr>
          <p:nvPr/>
        </p:nvSpPr>
        <p:spPr bwMode="auto">
          <a:xfrm>
            <a:off x="4638675" y="2827338"/>
            <a:ext cx="349250" cy="5826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70661" name="AutoShape 3"/>
          <p:cNvSpPr>
            <a:spLocks noChangeArrowheads="1"/>
          </p:cNvSpPr>
          <p:nvPr/>
        </p:nvSpPr>
        <p:spPr bwMode="auto">
          <a:xfrm rot="-5400000">
            <a:off x="5919788" y="5410200"/>
            <a:ext cx="914400" cy="762000"/>
          </a:xfrm>
          <a:prstGeom prst="downArrow">
            <a:avLst>
              <a:gd name="adj1" fmla="val 50000"/>
              <a:gd name="adj2" fmla="val 25000"/>
            </a:avLst>
          </a:prstGeom>
          <a:solidFill>
            <a:srgbClr val="B4C9FE"/>
          </a:solidFill>
          <a:ln w="12700">
            <a:solidFill>
              <a:schemeClr val="tx1"/>
            </a:solidFill>
            <a:miter lim="800000"/>
            <a:headEnd/>
            <a:tailEnd/>
          </a:ln>
          <a:effectLst>
            <a:outerShdw dist="107763" dir="2700000" algn="ctr" rotWithShape="0">
              <a:schemeClr val="bg2"/>
            </a:outerShdw>
          </a:effectLst>
        </p:spPr>
        <p:txBody>
          <a:bodyPr vert="eaVert" wrap="none" lIns="1888008" tIns="944010" rIns="1888008" bIns="944010" anchor="ctr"/>
          <a:lstStyle/>
          <a:p>
            <a:pPr algn="ctr" eaLnBrk="0" hangingPunct="0"/>
            <a:endParaRPr lang="en-US" sz="900" i="1">
              <a:latin typeface="Arial Black" pitchFamily="34" charset="0"/>
            </a:endParaRPr>
          </a:p>
        </p:txBody>
      </p:sp>
      <p:sp>
        <p:nvSpPr>
          <p:cNvPr id="70662" name="Rectangle 4"/>
          <p:cNvSpPr>
            <a:spLocks noChangeArrowheads="1"/>
          </p:cNvSpPr>
          <p:nvPr/>
        </p:nvSpPr>
        <p:spPr bwMode="auto">
          <a:xfrm>
            <a:off x="2071688" y="5562600"/>
            <a:ext cx="685800" cy="457200"/>
          </a:xfrm>
          <a:prstGeom prst="rect">
            <a:avLst/>
          </a:prstGeom>
          <a:solidFill>
            <a:srgbClr val="B4C9FE"/>
          </a:solidFill>
          <a:ln w="12700">
            <a:solidFill>
              <a:schemeClr val="tx1"/>
            </a:solidFill>
            <a:miter lim="800000"/>
            <a:headEnd/>
            <a:tailEnd/>
          </a:ln>
          <a:effectLst>
            <a:outerShdw dist="107763" dir="2700000" algn="ctr" rotWithShape="0">
              <a:schemeClr val="bg2"/>
            </a:outerShdw>
          </a:effectLst>
        </p:spPr>
        <p:txBody>
          <a:bodyPr vert="eaVert" wrap="none" lIns="2104111" tIns="1052062" rIns="2104111" bIns="1052062" anchor="ctr"/>
          <a:lstStyle/>
          <a:p>
            <a:endParaRPr lang="en-US"/>
          </a:p>
        </p:txBody>
      </p:sp>
      <p:sp>
        <p:nvSpPr>
          <p:cNvPr id="70663" name="Rectangle 5"/>
          <p:cNvSpPr>
            <a:spLocks noChangeArrowheads="1"/>
          </p:cNvSpPr>
          <p:nvPr/>
        </p:nvSpPr>
        <p:spPr bwMode="auto">
          <a:xfrm>
            <a:off x="3100388" y="5562600"/>
            <a:ext cx="685800" cy="457200"/>
          </a:xfrm>
          <a:prstGeom prst="rect">
            <a:avLst/>
          </a:prstGeom>
          <a:solidFill>
            <a:srgbClr val="B4C9FE"/>
          </a:solidFill>
          <a:ln w="12700">
            <a:solidFill>
              <a:schemeClr val="tx1"/>
            </a:solidFill>
            <a:miter lim="800000"/>
            <a:headEnd/>
            <a:tailEnd/>
          </a:ln>
          <a:effectLst>
            <a:outerShdw dist="107763" dir="2700000" algn="ctr" rotWithShape="0">
              <a:schemeClr val="bg2"/>
            </a:outerShdw>
          </a:effectLst>
        </p:spPr>
        <p:txBody>
          <a:bodyPr vert="eaVert" wrap="none" lIns="2104111" tIns="1052062" rIns="2104111" bIns="1052062" anchor="ctr"/>
          <a:lstStyle/>
          <a:p>
            <a:endParaRPr lang="en-US"/>
          </a:p>
        </p:txBody>
      </p:sp>
      <p:sp>
        <p:nvSpPr>
          <p:cNvPr id="70664" name="Rectangle 6"/>
          <p:cNvSpPr>
            <a:spLocks noChangeArrowheads="1"/>
          </p:cNvSpPr>
          <p:nvPr/>
        </p:nvSpPr>
        <p:spPr bwMode="auto">
          <a:xfrm>
            <a:off x="4090988" y="5562600"/>
            <a:ext cx="685800" cy="457200"/>
          </a:xfrm>
          <a:prstGeom prst="rect">
            <a:avLst/>
          </a:prstGeom>
          <a:solidFill>
            <a:srgbClr val="B4C9FE"/>
          </a:solidFill>
          <a:ln w="12700">
            <a:solidFill>
              <a:schemeClr val="tx1"/>
            </a:solidFill>
            <a:miter lim="800000"/>
            <a:headEnd/>
            <a:tailEnd/>
          </a:ln>
          <a:effectLst>
            <a:outerShdw dist="107763" dir="2700000" algn="ctr" rotWithShape="0">
              <a:schemeClr val="bg2"/>
            </a:outerShdw>
          </a:effectLst>
        </p:spPr>
        <p:txBody>
          <a:bodyPr vert="eaVert" wrap="none" lIns="2104111" tIns="1052062" rIns="2104111" bIns="1052062" anchor="ctr"/>
          <a:lstStyle/>
          <a:p>
            <a:endParaRPr lang="en-US"/>
          </a:p>
        </p:txBody>
      </p:sp>
      <p:sp>
        <p:nvSpPr>
          <p:cNvPr id="70665" name="Rectangle 7"/>
          <p:cNvSpPr>
            <a:spLocks noChangeArrowheads="1"/>
          </p:cNvSpPr>
          <p:nvPr/>
        </p:nvSpPr>
        <p:spPr bwMode="auto">
          <a:xfrm>
            <a:off x="5005388" y="5562600"/>
            <a:ext cx="685800" cy="457200"/>
          </a:xfrm>
          <a:prstGeom prst="rect">
            <a:avLst/>
          </a:prstGeom>
          <a:solidFill>
            <a:srgbClr val="B4C9FE"/>
          </a:solidFill>
          <a:ln w="12700">
            <a:solidFill>
              <a:schemeClr val="tx1"/>
            </a:solidFill>
            <a:miter lim="800000"/>
            <a:headEnd/>
            <a:tailEnd/>
          </a:ln>
          <a:effectLst>
            <a:outerShdw dist="107763" dir="2700000" algn="ctr" rotWithShape="0">
              <a:schemeClr val="bg2"/>
            </a:outerShdw>
          </a:effectLst>
        </p:spPr>
        <p:txBody>
          <a:bodyPr vert="eaVert" wrap="none" lIns="2104111" tIns="1052062" rIns="2104111" bIns="1052062" anchor="ctr"/>
          <a:lstStyle/>
          <a:p>
            <a:endParaRPr lang="en-US"/>
          </a:p>
        </p:txBody>
      </p:sp>
      <p:sp>
        <p:nvSpPr>
          <p:cNvPr id="70666" name="Rectangle 8"/>
          <p:cNvSpPr>
            <a:spLocks noChangeArrowheads="1"/>
          </p:cNvSpPr>
          <p:nvPr/>
        </p:nvSpPr>
        <p:spPr bwMode="auto">
          <a:xfrm>
            <a:off x="5014913" y="4876800"/>
            <a:ext cx="685800" cy="457200"/>
          </a:xfrm>
          <a:prstGeom prst="rect">
            <a:avLst/>
          </a:prstGeom>
          <a:solidFill>
            <a:srgbClr val="9AB7FE"/>
          </a:solidFill>
          <a:ln w="12700">
            <a:solidFill>
              <a:schemeClr val="tx1"/>
            </a:solidFill>
            <a:miter lim="800000"/>
            <a:headEnd/>
            <a:tailEnd/>
          </a:ln>
          <a:effectLst>
            <a:outerShdw dist="107763" dir="2700000" algn="ctr" rotWithShape="0">
              <a:schemeClr val="bg2"/>
            </a:outerShdw>
          </a:effectLst>
        </p:spPr>
        <p:txBody>
          <a:bodyPr vert="eaVert" wrap="none" lIns="2104111" tIns="1052062" rIns="2104111" bIns="1052062" anchor="ctr"/>
          <a:lstStyle/>
          <a:p>
            <a:endParaRPr lang="en-US"/>
          </a:p>
        </p:txBody>
      </p:sp>
      <p:sp>
        <p:nvSpPr>
          <p:cNvPr id="70667" name="Rectangle 9"/>
          <p:cNvSpPr>
            <a:spLocks noChangeArrowheads="1"/>
          </p:cNvSpPr>
          <p:nvPr/>
        </p:nvSpPr>
        <p:spPr bwMode="auto">
          <a:xfrm>
            <a:off x="4090988" y="4876800"/>
            <a:ext cx="685800" cy="457200"/>
          </a:xfrm>
          <a:prstGeom prst="rect">
            <a:avLst/>
          </a:prstGeom>
          <a:solidFill>
            <a:srgbClr val="9AB7FE"/>
          </a:solidFill>
          <a:ln w="12700">
            <a:solidFill>
              <a:schemeClr val="tx1"/>
            </a:solidFill>
            <a:miter lim="800000"/>
            <a:headEnd/>
            <a:tailEnd/>
          </a:ln>
          <a:effectLst>
            <a:outerShdw dist="107763" dir="2700000" algn="ctr" rotWithShape="0">
              <a:schemeClr val="bg2"/>
            </a:outerShdw>
          </a:effectLst>
        </p:spPr>
        <p:txBody>
          <a:bodyPr vert="eaVert" wrap="none" lIns="2104111" tIns="1052062" rIns="2104111" bIns="1052062" anchor="ctr"/>
          <a:lstStyle/>
          <a:p>
            <a:endParaRPr lang="en-US"/>
          </a:p>
        </p:txBody>
      </p:sp>
      <p:sp>
        <p:nvSpPr>
          <p:cNvPr id="70668" name="Rectangle 10"/>
          <p:cNvSpPr>
            <a:spLocks noChangeArrowheads="1"/>
          </p:cNvSpPr>
          <p:nvPr/>
        </p:nvSpPr>
        <p:spPr bwMode="auto">
          <a:xfrm>
            <a:off x="3100388" y="4876800"/>
            <a:ext cx="685800" cy="457200"/>
          </a:xfrm>
          <a:prstGeom prst="rect">
            <a:avLst/>
          </a:prstGeom>
          <a:solidFill>
            <a:srgbClr val="9AB7FE"/>
          </a:solidFill>
          <a:ln w="12700">
            <a:solidFill>
              <a:schemeClr val="tx1"/>
            </a:solidFill>
            <a:miter lim="800000"/>
            <a:headEnd/>
            <a:tailEnd/>
          </a:ln>
          <a:effectLst>
            <a:outerShdw dist="107763" dir="2700000" algn="ctr" rotWithShape="0">
              <a:schemeClr val="bg2"/>
            </a:outerShdw>
          </a:effectLst>
        </p:spPr>
        <p:txBody>
          <a:bodyPr vert="eaVert" wrap="none" lIns="2104111" tIns="1052062" rIns="2104111" bIns="1052062" anchor="ctr"/>
          <a:lstStyle/>
          <a:p>
            <a:endParaRPr lang="en-US"/>
          </a:p>
        </p:txBody>
      </p:sp>
      <p:sp>
        <p:nvSpPr>
          <p:cNvPr id="70669" name="Rectangle 11"/>
          <p:cNvSpPr>
            <a:spLocks noChangeArrowheads="1"/>
          </p:cNvSpPr>
          <p:nvPr/>
        </p:nvSpPr>
        <p:spPr bwMode="auto">
          <a:xfrm>
            <a:off x="2071688" y="4876800"/>
            <a:ext cx="685800" cy="457200"/>
          </a:xfrm>
          <a:prstGeom prst="rect">
            <a:avLst/>
          </a:prstGeom>
          <a:solidFill>
            <a:srgbClr val="9AB7FE"/>
          </a:solidFill>
          <a:ln w="12700">
            <a:solidFill>
              <a:schemeClr val="tx1"/>
            </a:solidFill>
            <a:miter lim="800000"/>
            <a:headEnd/>
            <a:tailEnd/>
          </a:ln>
          <a:effectLst>
            <a:outerShdw dist="107763" dir="2700000" algn="ctr" rotWithShape="0">
              <a:schemeClr val="bg2"/>
            </a:outerShdw>
          </a:effectLst>
        </p:spPr>
        <p:txBody>
          <a:bodyPr vert="eaVert" wrap="none" lIns="2104111" tIns="1052062" rIns="2104111" bIns="1052062" anchor="ctr"/>
          <a:lstStyle/>
          <a:p>
            <a:endParaRPr lang="en-US"/>
          </a:p>
        </p:txBody>
      </p:sp>
      <p:sp>
        <p:nvSpPr>
          <p:cNvPr id="70670" name="Rectangle 12"/>
          <p:cNvSpPr>
            <a:spLocks noChangeArrowheads="1"/>
          </p:cNvSpPr>
          <p:nvPr/>
        </p:nvSpPr>
        <p:spPr bwMode="auto">
          <a:xfrm>
            <a:off x="2033588" y="4283075"/>
            <a:ext cx="5638800" cy="517525"/>
          </a:xfrm>
          <a:prstGeom prst="rect">
            <a:avLst/>
          </a:prstGeom>
          <a:solidFill>
            <a:schemeClr val="accent1"/>
          </a:solidFill>
          <a:ln w="12700">
            <a:solidFill>
              <a:schemeClr val="tx1"/>
            </a:solidFill>
            <a:miter lim="800000"/>
            <a:headEnd/>
            <a:tailEnd/>
          </a:ln>
        </p:spPr>
        <p:txBody>
          <a:bodyPr vert="eaVert" wrap="none" lIns="2104111" tIns="1052062" rIns="2104111" bIns="1052062" anchor="ctr"/>
          <a:lstStyle/>
          <a:p>
            <a:endParaRPr lang="en-US"/>
          </a:p>
        </p:txBody>
      </p:sp>
      <p:grpSp>
        <p:nvGrpSpPr>
          <p:cNvPr id="70671" name="Group 13"/>
          <p:cNvGrpSpPr>
            <a:grpSpLocks/>
          </p:cNvGrpSpPr>
          <p:nvPr/>
        </p:nvGrpSpPr>
        <p:grpSpPr bwMode="auto">
          <a:xfrm>
            <a:off x="1481138" y="2508250"/>
            <a:ext cx="1771650" cy="973138"/>
            <a:chOff x="288" y="1632"/>
            <a:chExt cx="1116" cy="612"/>
          </a:xfrm>
        </p:grpSpPr>
        <p:sp>
          <p:nvSpPr>
            <p:cNvPr id="70734" name="Rectangle 14"/>
            <p:cNvSpPr>
              <a:spLocks noChangeArrowheads="1"/>
            </p:cNvSpPr>
            <p:nvPr/>
          </p:nvSpPr>
          <p:spPr bwMode="auto">
            <a:xfrm>
              <a:off x="444" y="1668"/>
              <a:ext cx="960" cy="576"/>
            </a:xfrm>
            <a:prstGeom prst="rect">
              <a:avLst/>
            </a:prstGeom>
            <a:solidFill>
              <a:schemeClr val="tx2"/>
            </a:solidFill>
            <a:ln w="12700">
              <a:solidFill>
                <a:srgbClr val="FFFBFC"/>
              </a:solidFill>
              <a:miter lim="800000"/>
              <a:headEnd/>
              <a:tailEnd/>
            </a:ln>
          </p:spPr>
          <p:txBody>
            <a:bodyPr vert="eaVert" wrap="none" lIns="2104111" tIns="1052062" rIns="2104111" bIns="1052062" anchor="ctr"/>
            <a:lstStyle/>
            <a:p>
              <a:endParaRPr lang="en-US"/>
            </a:p>
          </p:txBody>
        </p:sp>
        <p:sp>
          <p:nvSpPr>
            <p:cNvPr id="70735" name="Rectangle 15"/>
            <p:cNvSpPr>
              <a:spLocks noChangeArrowheads="1"/>
            </p:cNvSpPr>
            <p:nvPr/>
          </p:nvSpPr>
          <p:spPr bwMode="auto">
            <a:xfrm>
              <a:off x="404" y="1632"/>
              <a:ext cx="960" cy="576"/>
            </a:xfrm>
            <a:prstGeom prst="rect">
              <a:avLst/>
            </a:prstGeom>
            <a:solidFill>
              <a:schemeClr val="hlink"/>
            </a:solidFill>
            <a:ln w="12700">
              <a:solidFill>
                <a:srgbClr val="FFFBFC"/>
              </a:solidFill>
              <a:miter lim="800000"/>
              <a:headEnd/>
              <a:tailEnd/>
            </a:ln>
          </p:spPr>
          <p:txBody>
            <a:bodyPr vert="eaVert" wrap="none" lIns="2104111" tIns="1052062" rIns="2104111" bIns="1052062" anchor="ctr"/>
            <a:lstStyle/>
            <a:p>
              <a:endParaRPr lang="en-US"/>
            </a:p>
          </p:txBody>
        </p:sp>
        <p:sp>
          <p:nvSpPr>
            <p:cNvPr id="70736" name="AutoShape 16"/>
            <p:cNvSpPr>
              <a:spLocks noChangeArrowheads="1"/>
            </p:cNvSpPr>
            <p:nvPr/>
          </p:nvSpPr>
          <p:spPr bwMode="auto">
            <a:xfrm>
              <a:off x="432" y="1824"/>
              <a:ext cx="856" cy="322"/>
            </a:xfrm>
            <a:prstGeom prst="rightArrow">
              <a:avLst>
                <a:gd name="adj1" fmla="val 50000"/>
                <a:gd name="adj2" fmla="val 66460"/>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lIns="1888008" tIns="944010" rIns="1888008" bIns="944010" anchor="ctr"/>
            <a:lstStyle/>
            <a:p>
              <a:pPr algn="ctr" eaLnBrk="0" hangingPunct="0"/>
              <a:endParaRPr lang="en-US" i="1"/>
            </a:p>
          </p:txBody>
        </p:sp>
        <p:sp>
          <p:nvSpPr>
            <p:cNvPr id="70737" name="AutoShape 17"/>
            <p:cNvSpPr>
              <a:spLocks noChangeArrowheads="1"/>
            </p:cNvSpPr>
            <p:nvPr/>
          </p:nvSpPr>
          <p:spPr bwMode="auto">
            <a:xfrm>
              <a:off x="404" y="1776"/>
              <a:ext cx="856" cy="322"/>
            </a:xfrm>
            <a:prstGeom prst="rightArrow">
              <a:avLst>
                <a:gd name="adj1" fmla="val 50000"/>
                <a:gd name="adj2" fmla="val 66460"/>
              </a:avLst>
            </a:prstGeom>
            <a:solidFill>
              <a:srgbClr val="FFFBFC"/>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lIns="1888008" tIns="944010" rIns="1888008" bIns="944010" anchor="ctr"/>
            <a:lstStyle/>
            <a:p>
              <a:pPr algn="ctr" eaLnBrk="0" hangingPunct="0"/>
              <a:endParaRPr lang="en-US" i="1"/>
            </a:p>
          </p:txBody>
        </p:sp>
        <p:sp>
          <p:nvSpPr>
            <p:cNvPr id="70738" name="Text Box 18"/>
            <p:cNvSpPr txBox="1">
              <a:spLocks noChangeArrowheads="1"/>
            </p:cNvSpPr>
            <p:nvPr/>
          </p:nvSpPr>
          <p:spPr bwMode="auto">
            <a:xfrm>
              <a:off x="288" y="1824"/>
              <a:ext cx="891"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1888008" tIns="944010" rIns="1888008" bIns="944010" anchor="ct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endParaRPr lang="en-US" sz="1400" b="1">
                <a:solidFill>
                  <a:srgbClr val="003399"/>
                </a:solidFill>
                <a:latin typeface="Arial" charset="0"/>
              </a:endParaRPr>
            </a:p>
          </p:txBody>
        </p:sp>
      </p:grpSp>
      <p:grpSp>
        <p:nvGrpSpPr>
          <p:cNvPr id="70672" name="Group 19"/>
          <p:cNvGrpSpPr>
            <a:grpSpLocks/>
          </p:cNvGrpSpPr>
          <p:nvPr/>
        </p:nvGrpSpPr>
        <p:grpSpPr bwMode="auto">
          <a:xfrm>
            <a:off x="6300788" y="2508250"/>
            <a:ext cx="1981200" cy="973138"/>
            <a:chOff x="4320" y="1632"/>
            <a:chExt cx="1248" cy="612"/>
          </a:xfrm>
        </p:grpSpPr>
        <p:sp>
          <p:nvSpPr>
            <p:cNvPr id="70729" name="Rectangle 20"/>
            <p:cNvSpPr>
              <a:spLocks noChangeArrowheads="1"/>
            </p:cNvSpPr>
            <p:nvPr/>
          </p:nvSpPr>
          <p:spPr bwMode="auto">
            <a:xfrm>
              <a:off x="4608" y="1668"/>
              <a:ext cx="960" cy="576"/>
            </a:xfrm>
            <a:prstGeom prst="rect">
              <a:avLst/>
            </a:prstGeom>
            <a:solidFill>
              <a:schemeClr val="tx2"/>
            </a:solidFill>
            <a:ln w="12700">
              <a:solidFill>
                <a:srgbClr val="FFFBFC"/>
              </a:solidFill>
              <a:miter lim="800000"/>
              <a:headEnd/>
              <a:tailEnd/>
            </a:ln>
          </p:spPr>
          <p:txBody>
            <a:bodyPr vert="eaVert" wrap="none" lIns="2104111" tIns="1052062" rIns="2104111" bIns="1052062" anchor="ctr"/>
            <a:lstStyle/>
            <a:p>
              <a:endParaRPr lang="en-US"/>
            </a:p>
          </p:txBody>
        </p:sp>
        <p:sp>
          <p:nvSpPr>
            <p:cNvPr id="70730" name="Rectangle 21"/>
            <p:cNvSpPr>
              <a:spLocks noChangeArrowheads="1"/>
            </p:cNvSpPr>
            <p:nvPr/>
          </p:nvSpPr>
          <p:spPr bwMode="auto">
            <a:xfrm>
              <a:off x="4560" y="1632"/>
              <a:ext cx="960" cy="576"/>
            </a:xfrm>
            <a:prstGeom prst="rect">
              <a:avLst/>
            </a:prstGeom>
            <a:solidFill>
              <a:srgbClr val="E3E876"/>
            </a:solidFill>
            <a:ln w="12700">
              <a:solidFill>
                <a:srgbClr val="FFFBFC"/>
              </a:solidFill>
              <a:miter lim="800000"/>
              <a:headEnd/>
              <a:tailEnd/>
            </a:ln>
          </p:spPr>
          <p:txBody>
            <a:bodyPr vert="eaVert" wrap="none" lIns="2104111" tIns="1052062" rIns="2104111" bIns="1052062" anchor="ctr"/>
            <a:lstStyle/>
            <a:p>
              <a:endParaRPr lang="en-US"/>
            </a:p>
          </p:txBody>
        </p:sp>
        <p:sp>
          <p:nvSpPr>
            <p:cNvPr id="70731" name="AutoShape 22"/>
            <p:cNvSpPr>
              <a:spLocks noChangeArrowheads="1"/>
            </p:cNvSpPr>
            <p:nvPr/>
          </p:nvSpPr>
          <p:spPr bwMode="auto">
            <a:xfrm>
              <a:off x="4548" y="1824"/>
              <a:ext cx="856" cy="322"/>
            </a:xfrm>
            <a:prstGeom prst="rightArrow">
              <a:avLst>
                <a:gd name="adj1" fmla="val 50000"/>
                <a:gd name="adj2" fmla="val 66460"/>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lIns="1888008" tIns="944010" rIns="1888008" bIns="944010" anchor="ctr"/>
            <a:lstStyle/>
            <a:p>
              <a:pPr algn="ctr" eaLnBrk="0" hangingPunct="0"/>
              <a:endParaRPr lang="en-US" i="1"/>
            </a:p>
          </p:txBody>
        </p:sp>
        <p:sp>
          <p:nvSpPr>
            <p:cNvPr id="70732" name="AutoShape 23"/>
            <p:cNvSpPr>
              <a:spLocks noChangeArrowheads="1"/>
            </p:cNvSpPr>
            <p:nvPr/>
          </p:nvSpPr>
          <p:spPr bwMode="auto">
            <a:xfrm>
              <a:off x="4520" y="1776"/>
              <a:ext cx="856" cy="322"/>
            </a:xfrm>
            <a:prstGeom prst="rightArrow">
              <a:avLst>
                <a:gd name="adj1" fmla="val 50000"/>
                <a:gd name="adj2" fmla="val 66460"/>
              </a:avLst>
            </a:prstGeom>
            <a:solidFill>
              <a:srgbClr val="FFFBFC"/>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lIns="1888008" tIns="944010" rIns="1888008" bIns="944010" anchor="ctr"/>
            <a:lstStyle/>
            <a:p>
              <a:pPr algn="ctr" eaLnBrk="0" hangingPunct="0"/>
              <a:endParaRPr lang="en-US" i="1"/>
            </a:p>
          </p:txBody>
        </p:sp>
        <p:sp>
          <p:nvSpPr>
            <p:cNvPr id="70733" name="Text Box 24"/>
            <p:cNvSpPr txBox="1">
              <a:spLocks noChangeArrowheads="1"/>
            </p:cNvSpPr>
            <p:nvPr/>
          </p:nvSpPr>
          <p:spPr bwMode="auto">
            <a:xfrm>
              <a:off x="4320" y="1824"/>
              <a:ext cx="1017"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1888008" tIns="944010" rIns="1888008" bIns="944010" anchor="ct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endParaRPr lang="en-US" sz="1400" b="1">
                <a:solidFill>
                  <a:srgbClr val="003399"/>
                </a:solidFill>
                <a:latin typeface="Arial" charset="0"/>
              </a:endParaRPr>
            </a:p>
          </p:txBody>
        </p:sp>
      </p:grpSp>
      <p:sp>
        <p:nvSpPr>
          <p:cNvPr id="70673" name="Text Box 25"/>
          <p:cNvSpPr txBox="1">
            <a:spLocks noChangeArrowheads="1"/>
          </p:cNvSpPr>
          <p:nvPr/>
        </p:nvSpPr>
        <p:spPr bwMode="auto">
          <a:xfrm>
            <a:off x="3811588" y="3830638"/>
            <a:ext cx="20002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1888008" tIns="944010" rIns="1888008" bIns="944010" anchor="ct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endParaRPr lang="en-US">
              <a:solidFill>
                <a:srgbClr val="003399"/>
              </a:solidFill>
              <a:latin typeface="Arial Black" pitchFamily="34" charset="0"/>
            </a:endParaRPr>
          </a:p>
        </p:txBody>
      </p:sp>
      <p:sp>
        <p:nvSpPr>
          <p:cNvPr id="70674" name="Text Box 26"/>
          <p:cNvSpPr txBox="1">
            <a:spLocks noChangeArrowheads="1"/>
          </p:cNvSpPr>
          <p:nvPr/>
        </p:nvSpPr>
        <p:spPr bwMode="auto">
          <a:xfrm>
            <a:off x="2071688" y="4297363"/>
            <a:ext cx="788987"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1888008" tIns="944010" rIns="1888008" bIns="944010" anchor="ct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algn="ctr"/>
            <a:endParaRPr lang="en-US" sz="1400">
              <a:latin typeface="Arial Black" pitchFamily="34" charset="0"/>
            </a:endParaRPr>
          </a:p>
        </p:txBody>
      </p:sp>
      <p:sp>
        <p:nvSpPr>
          <p:cNvPr id="70675" name="Text Box 27"/>
          <p:cNvSpPr txBox="1">
            <a:spLocks noChangeArrowheads="1"/>
          </p:cNvSpPr>
          <p:nvPr/>
        </p:nvSpPr>
        <p:spPr bwMode="auto">
          <a:xfrm>
            <a:off x="3100388" y="4283075"/>
            <a:ext cx="719137"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1888008" tIns="944010" rIns="1888008" bIns="944010" anchor="ct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algn="ctr"/>
            <a:endParaRPr lang="en-US" sz="1400">
              <a:latin typeface="Arial Black" pitchFamily="34" charset="0"/>
            </a:endParaRPr>
          </a:p>
        </p:txBody>
      </p:sp>
      <p:sp>
        <p:nvSpPr>
          <p:cNvPr id="70676" name="Text Box 28"/>
          <p:cNvSpPr txBox="1">
            <a:spLocks noChangeArrowheads="1"/>
          </p:cNvSpPr>
          <p:nvPr/>
        </p:nvSpPr>
        <p:spPr bwMode="auto">
          <a:xfrm>
            <a:off x="4137025" y="4283075"/>
            <a:ext cx="639763"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1888008" tIns="944010" rIns="1888008" bIns="944010" anchor="ct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algn="ctr"/>
            <a:endParaRPr lang="en-US" sz="1400">
              <a:latin typeface="Arial Black" pitchFamily="34" charset="0"/>
            </a:endParaRPr>
          </a:p>
        </p:txBody>
      </p:sp>
      <p:sp>
        <p:nvSpPr>
          <p:cNvPr id="70677" name="Text Box 29"/>
          <p:cNvSpPr txBox="1">
            <a:spLocks noChangeArrowheads="1"/>
          </p:cNvSpPr>
          <p:nvPr/>
        </p:nvSpPr>
        <p:spPr bwMode="auto">
          <a:xfrm>
            <a:off x="4870450" y="4297363"/>
            <a:ext cx="1016000"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1888008" tIns="944010" rIns="1888008" bIns="944010" anchor="ct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algn="ctr"/>
            <a:endParaRPr lang="en-US" sz="1400">
              <a:latin typeface="Arial Black" pitchFamily="34" charset="0"/>
            </a:endParaRPr>
          </a:p>
        </p:txBody>
      </p:sp>
      <p:sp>
        <p:nvSpPr>
          <p:cNvPr id="70678" name="Text Box 30"/>
          <p:cNvSpPr txBox="1">
            <a:spLocks noChangeArrowheads="1"/>
          </p:cNvSpPr>
          <p:nvPr/>
        </p:nvSpPr>
        <p:spPr bwMode="auto">
          <a:xfrm>
            <a:off x="5983288" y="4283075"/>
            <a:ext cx="698500"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1888008" tIns="944010" rIns="1888008" bIns="944010" anchor="ct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algn="ctr"/>
            <a:endParaRPr lang="en-US" sz="1400">
              <a:latin typeface="Arial Black" pitchFamily="34" charset="0"/>
            </a:endParaRPr>
          </a:p>
        </p:txBody>
      </p:sp>
      <p:sp>
        <p:nvSpPr>
          <p:cNvPr id="70679" name="Text Box 31"/>
          <p:cNvSpPr txBox="1">
            <a:spLocks noChangeArrowheads="1"/>
          </p:cNvSpPr>
          <p:nvPr/>
        </p:nvSpPr>
        <p:spPr bwMode="auto">
          <a:xfrm>
            <a:off x="6896100" y="4497388"/>
            <a:ext cx="6889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1888008" tIns="944010" rIns="1888008" bIns="944010" anchor="ct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algn="ctr"/>
            <a:endParaRPr lang="en-US" sz="1400">
              <a:latin typeface="Arial Black" pitchFamily="34" charset="0"/>
            </a:endParaRPr>
          </a:p>
        </p:txBody>
      </p:sp>
      <p:sp>
        <p:nvSpPr>
          <p:cNvPr id="70680" name="Text Box 32"/>
          <p:cNvSpPr txBox="1">
            <a:spLocks noChangeArrowheads="1"/>
          </p:cNvSpPr>
          <p:nvPr/>
        </p:nvSpPr>
        <p:spPr bwMode="auto">
          <a:xfrm>
            <a:off x="1130300" y="4876800"/>
            <a:ext cx="90328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1888008" tIns="944010" rIns="1888008" bIns="944010" anchor="ct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algn="ctr"/>
            <a:endParaRPr lang="en-US" sz="1000" i="1">
              <a:solidFill>
                <a:srgbClr val="003399"/>
              </a:solidFill>
              <a:latin typeface="Arial Black" pitchFamily="34" charset="0"/>
            </a:endParaRPr>
          </a:p>
        </p:txBody>
      </p:sp>
      <p:sp>
        <p:nvSpPr>
          <p:cNvPr id="70681" name="Text Box 33"/>
          <p:cNvSpPr txBox="1">
            <a:spLocks noChangeArrowheads="1"/>
          </p:cNvSpPr>
          <p:nvPr/>
        </p:nvSpPr>
        <p:spPr bwMode="auto">
          <a:xfrm>
            <a:off x="2197100" y="4964113"/>
            <a:ext cx="5397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1888008" tIns="944010" rIns="1888008" bIns="944010" anchor="ct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endParaRPr lang="en-US" sz="1200" b="1">
              <a:latin typeface="Arial Black" pitchFamily="34" charset="0"/>
            </a:endParaRPr>
          </a:p>
        </p:txBody>
      </p:sp>
      <p:sp>
        <p:nvSpPr>
          <p:cNvPr id="70682" name="Text Box 34"/>
          <p:cNvSpPr txBox="1">
            <a:spLocks noChangeArrowheads="1"/>
          </p:cNvSpPr>
          <p:nvPr/>
        </p:nvSpPr>
        <p:spPr bwMode="auto">
          <a:xfrm>
            <a:off x="7005638" y="4976813"/>
            <a:ext cx="71913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1888008" tIns="944010" rIns="1888008" bIns="944010" anchor="ct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endParaRPr lang="en-US" sz="1400" b="1">
              <a:solidFill>
                <a:srgbClr val="003399"/>
              </a:solidFill>
              <a:latin typeface="Arial Black" pitchFamily="34" charset="0"/>
            </a:endParaRPr>
          </a:p>
        </p:txBody>
      </p:sp>
      <p:sp>
        <p:nvSpPr>
          <p:cNvPr id="70683" name="Text Box 35"/>
          <p:cNvSpPr txBox="1">
            <a:spLocks noChangeArrowheads="1"/>
          </p:cNvSpPr>
          <p:nvPr/>
        </p:nvSpPr>
        <p:spPr bwMode="auto">
          <a:xfrm>
            <a:off x="1101725" y="5622925"/>
            <a:ext cx="106838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1888008" tIns="944010" rIns="1888008" bIns="944010" anchor="ct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algn="ctr"/>
            <a:endParaRPr lang="en-US" sz="1000" i="1">
              <a:solidFill>
                <a:srgbClr val="003399"/>
              </a:solidFill>
              <a:latin typeface="Arial Black" pitchFamily="34" charset="0"/>
            </a:endParaRPr>
          </a:p>
        </p:txBody>
      </p:sp>
      <p:sp>
        <p:nvSpPr>
          <p:cNvPr id="70684" name="Text Box 36"/>
          <p:cNvSpPr txBox="1">
            <a:spLocks noChangeArrowheads="1"/>
          </p:cNvSpPr>
          <p:nvPr/>
        </p:nvSpPr>
        <p:spPr bwMode="auto">
          <a:xfrm>
            <a:off x="2109788" y="5640388"/>
            <a:ext cx="65881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1888008" tIns="944010" rIns="1888008" bIns="944010" anchor="ct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endParaRPr lang="en-US" sz="1400" b="1">
              <a:latin typeface="Arial Black" pitchFamily="34" charset="0"/>
            </a:endParaRPr>
          </a:p>
        </p:txBody>
      </p:sp>
      <p:sp>
        <p:nvSpPr>
          <p:cNvPr id="70685" name="Text Box 37"/>
          <p:cNvSpPr txBox="1">
            <a:spLocks noChangeArrowheads="1"/>
          </p:cNvSpPr>
          <p:nvPr/>
        </p:nvSpPr>
        <p:spPr bwMode="auto">
          <a:xfrm>
            <a:off x="3176588" y="5640388"/>
            <a:ext cx="65881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1888008" tIns="944010" rIns="1888008" bIns="944010" anchor="ct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endParaRPr lang="en-US" sz="1400" b="1">
              <a:latin typeface="Arial Black" pitchFamily="34" charset="0"/>
            </a:endParaRPr>
          </a:p>
        </p:txBody>
      </p:sp>
      <p:sp>
        <p:nvSpPr>
          <p:cNvPr id="70686" name="Text Box 38"/>
          <p:cNvSpPr txBox="1">
            <a:spLocks noChangeArrowheads="1"/>
          </p:cNvSpPr>
          <p:nvPr/>
        </p:nvSpPr>
        <p:spPr bwMode="auto">
          <a:xfrm>
            <a:off x="4167188" y="5640388"/>
            <a:ext cx="6572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1888008" tIns="944010" rIns="1888008" bIns="944010" anchor="ct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endParaRPr lang="en-US" sz="1400" b="1">
              <a:latin typeface="Arial Black" pitchFamily="34" charset="0"/>
            </a:endParaRPr>
          </a:p>
        </p:txBody>
      </p:sp>
      <p:sp>
        <p:nvSpPr>
          <p:cNvPr id="70687" name="Text Box 39"/>
          <p:cNvSpPr txBox="1">
            <a:spLocks noChangeArrowheads="1"/>
          </p:cNvSpPr>
          <p:nvPr/>
        </p:nvSpPr>
        <p:spPr bwMode="auto">
          <a:xfrm>
            <a:off x="5081588" y="5638800"/>
            <a:ext cx="65881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1888008" tIns="944010" rIns="1888008" bIns="944010" anchor="ct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endParaRPr lang="en-US" sz="1400" b="1">
              <a:latin typeface="Arial Black" pitchFamily="34" charset="0"/>
            </a:endParaRPr>
          </a:p>
        </p:txBody>
      </p:sp>
      <p:sp>
        <p:nvSpPr>
          <p:cNvPr id="70688" name="Text Box 40"/>
          <p:cNvSpPr txBox="1">
            <a:spLocks noChangeArrowheads="1"/>
          </p:cNvSpPr>
          <p:nvPr/>
        </p:nvSpPr>
        <p:spPr bwMode="auto">
          <a:xfrm>
            <a:off x="6072188" y="5640388"/>
            <a:ext cx="6572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1888008" tIns="944010" rIns="1888008" bIns="944010" anchor="ct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endParaRPr lang="en-US" sz="1400" b="1">
              <a:latin typeface="Arial Black" pitchFamily="34" charset="0"/>
            </a:endParaRPr>
          </a:p>
        </p:txBody>
      </p:sp>
      <p:sp>
        <p:nvSpPr>
          <p:cNvPr id="70689" name="AutoShape 41"/>
          <p:cNvSpPr>
            <a:spLocks noChangeArrowheads="1"/>
          </p:cNvSpPr>
          <p:nvPr/>
        </p:nvSpPr>
        <p:spPr bwMode="auto">
          <a:xfrm rot="-5400000">
            <a:off x="6096000" y="4648200"/>
            <a:ext cx="914400" cy="914400"/>
          </a:xfrm>
          <a:prstGeom prst="downArrow">
            <a:avLst>
              <a:gd name="adj1" fmla="val 50000"/>
              <a:gd name="adj2" fmla="val 25000"/>
            </a:avLst>
          </a:prstGeom>
          <a:solidFill>
            <a:srgbClr val="9AB7FE"/>
          </a:solidFill>
          <a:ln w="12700">
            <a:solidFill>
              <a:schemeClr val="tx1"/>
            </a:solidFill>
            <a:miter lim="800000"/>
            <a:headEnd/>
            <a:tailEnd/>
          </a:ln>
          <a:effectLst>
            <a:outerShdw dist="107763" dir="2700000" algn="ctr" rotWithShape="0">
              <a:schemeClr val="bg2"/>
            </a:outerShdw>
          </a:effectLst>
        </p:spPr>
        <p:txBody>
          <a:bodyPr vert="eaVert" wrap="none" lIns="1888008" tIns="944010" rIns="1888008" bIns="944010" anchor="ctr"/>
          <a:lstStyle/>
          <a:p>
            <a:pPr algn="ctr" eaLnBrk="0" hangingPunct="0"/>
            <a:endParaRPr lang="en-US" sz="900" i="1">
              <a:latin typeface="Arial Black" pitchFamily="34" charset="0"/>
            </a:endParaRPr>
          </a:p>
        </p:txBody>
      </p:sp>
      <p:sp>
        <p:nvSpPr>
          <p:cNvPr id="70690" name="Text Box 42"/>
          <p:cNvSpPr txBox="1">
            <a:spLocks noChangeArrowheads="1"/>
          </p:cNvSpPr>
          <p:nvPr/>
        </p:nvSpPr>
        <p:spPr bwMode="auto">
          <a:xfrm>
            <a:off x="3211513" y="4964113"/>
            <a:ext cx="5397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1888008" tIns="944010" rIns="1888008" bIns="944010" anchor="ct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endParaRPr lang="en-US" sz="1200" b="1">
              <a:latin typeface="Arial Black" pitchFamily="34" charset="0"/>
            </a:endParaRPr>
          </a:p>
        </p:txBody>
      </p:sp>
      <p:sp>
        <p:nvSpPr>
          <p:cNvPr id="70691" name="Text Box 43"/>
          <p:cNvSpPr txBox="1">
            <a:spLocks noChangeArrowheads="1"/>
          </p:cNvSpPr>
          <p:nvPr/>
        </p:nvSpPr>
        <p:spPr bwMode="auto">
          <a:xfrm>
            <a:off x="4202113" y="4964113"/>
            <a:ext cx="5397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1888008" tIns="944010" rIns="1888008" bIns="944010" anchor="ct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endParaRPr lang="en-US" sz="1200" b="1">
              <a:latin typeface="Arial Black" pitchFamily="34" charset="0"/>
            </a:endParaRPr>
          </a:p>
        </p:txBody>
      </p:sp>
      <p:sp>
        <p:nvSpPr>
          <p:cNvPr id="70692" name="Text Box 44"/>
          <p:cNvSpPr txBox="1">
            <a:spLocks noChangeArrowheads="1"/>
          </p:cNvSpPr>
          <p:nvPr/>
        </p:nvSpPr>
        <p:spPr bwMode="auto">
          <a:xfrm>
            <a:off x="5106988" y="4964113"/>
            <a:ext cx="4381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1888008" tIns="944010" rIns="1888008" bIns="944010" anchor="ct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endParaRPr lang="en-US" sz="1200" b="1">
              <a:latin typeface="Arial Black" pitchFamily="34" charset="0"/>
            </a:endParaRPr>
          </a:p>
        </p:txBody>
      </p:sp>
      <p:sp>
        <p:nvSpPr>
          <p:cNvPr id="70693" name="Text Box 45"/>
          <p:cNvSpPr txBox="1">
            <a:spLocks noChangeArrowheads="1"/>
          </p:cNvSpPr>
          <p:nvPr/>
        </p:nvSpPr>
        <p:spPr bwMode="auto">
          <a:xfrm>
            <a:off x="6037263" y="4964113"/>
            <a:ext cx="5397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1888008" tIns="944010" rIns="1888008" bIns="944010" anchor="ct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endParaRPr lang="en-US" sz="1200" b="1">
              <a:latin typeface="Arial Black" pitchFamily="34" charset="0"/>
            </a:endParaRPr>
          </a:p>
        </p:txBody>
      </p:sp>
      <p:sp>
        <p:nvSpPr>
          <p:cNvPr id="70694" name="Text Box 46"/>
          <p:cNvSpPr txBox="1">
            <a:spLocks noChangeArrowheads="1"/>
          </p:cNvSpPr>
          <p:nvPr/>
        </p:nvSpPr>
        <p:spPr bwMode="auto">
          <a:xfrm>
            <a:off x="7062788" y="5638800"/>
            <a:ext cx="6000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1888008" tIns="944010" rIns="1888008" bIns="944010" anchor="ct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endParaRPr lang="en-US" sz="1400" b="1">
              <a:solidFill>
                <a:srgbClr val="003399"/>
              </a:solidFill>
              <a:latin typeface="Arial Black" pitchFamily="34" charset="0"/>
            </a:endParaRPr>
          </a:p>
        </p:txBody>
      </p:sp>
      <p:sp>
        <p:nvSpPr>
          <p:cNvPr id="70695" name="Rectangle 47"/>
          <p:cNvSpPr>
            <a:spLocks noChangeArrowheads="1"/>
          </p:cNvSpPr>
          <p:nvPr/>
        </p:nvSpPr>
        <p:spPr bwMode="auto">
          <a:xfrm>
            <a:off x="685800" y="1577975"/>
            <a:ext cx="7789863" cy="459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8" tIns="45709" rIns="91418" bIns="45709"/>
          <a:lstStyle/>
          <a:p>
            <a:pPr marL="342900" indent="-342900" algn="ctr">
              <a:spcBef>
                <a:spcPct val="20000"/>
              </a:spcBef>
            </a:pPr>
            <a:r>
              <a:rPr lang="en-US" b="1" dirty="0">
                <a:solidFill>
                  <a:srgbClr val="002060"/>
                </a:solidFill>
                <a:latin typeface="+mj-lt"/>
              </a:rPr>
              <a:t>   </a:t>
            </a:r>
            <a:r>
              <a:rPr lang="en-US" b="1" dirty="0">
                <a:latin typeface="+mj-lt"/>
              </a:rPr>
              <a:t>NEMA Premium® 5HP, 4 Pole, 3Ø, 89.5% Motor</a:t>
            </a:r>
          </a:p>
        </p:txBody>
      </p:sp>
      <p:sp>
        <p:nvSpPr>
          <p:cNvPr id="70696" name="Text Box 48"/>
          <p:cNvSpPr txBox="1">
            <a:spLocks noChangeArrowheads="1"/>
          </p:cNvSpPr>
          <p:nvPr/>
        </p:nvSpPr>
        <p:spPr bwMode="auto">
          <a:xfrm>
            <a:off x="1614488" y="2822575"/>
            <a:ext cx="1350962" cy="32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2048" tIns="41025" rIns="82048" bIns="41025">
            <a:spAutoFit/>
          </a:bodyPr>
          <a:lstStyle>
            <a:lvl1pPr defTabSz="820738" eaLnBrk="0" hangingPunct="0">
              <a:defRPr sz="2400">
                <a:solidFill>
                  <a:schemeClr val="tx1"/>
                </a:solidFill>
                <a:latin typeface="Times New Roman" pitchFamily="18" charset="0"/>
                <a:cs typeface="Arial" charset="0"/>
              </a:defRPr>
            </a:lvl1pPr>
            <a:lvl2pPr marL="742950" indent="-285750" defTabSz="820738" eaLnBrk="0" hangingPunct="0">
              <a:defRPr sz="2400">
                <a:solidFill>
                  <a:schemeClr val="tx1"/>
                </a:solidFill>
                <a:latin typeface="Times New Roman" pitchFamily="18" charset="0"/>
                <a:cs typeface="Arial" charset="0"/>
              </a:defRPr>
            </a:lvl2pPr>
            <a:lvl3pPr marL="1143000" indent="-228600" defTabSz="820738" eaLnBrk="0" hangingPunct="0">
              <a:defRPr sz="2400">
                <a:solidFill>
                  <a:schemeClr val="tx1"/>
                </a:solidFill>
                <a:latin typeface="Times New Roman" pitchFamily="18" charset="0"/>
                <a:cs typeface="Arial" charset="0"/>
              </a:defRPr>
            </a:lvl3pPr>
            <a:lvl4pPr marL="1600200" indent="-228600" defTabSz="820738" eaLnBrk="0" hangingPunct="0">
              <a:defRPr sz="2400">
                <a:solidFill>
                  <a:schemeClr val="tx1"/>
                </a:solidFill>
                <a:latin typeface="Times New Roman" pitchFamily="18" charset="0"/>
                <a:cs typeface="Arial" charset="0"/>
              </a:defRPr>
            </a:lvl4pPr>
            <a:lvl5pPr marL="2057400" indent="-228600" defTabSz="820738" eaLnBrk="0" hangingPunct="0">
              <a:defRPr sz="2400">
                <a:solidFill>
                  <a:schemeClr val="tx1"/>
                </a:solidFill>
                <a:latin typeface="Times New Roman" pitchFamily="18" charset="0"/>
                <a:cs typeface="Arial" charset="0"/>
              </a:defRPr>
            </a:lvl5pPr>
            <a:lvl6pPr marL="2514600" indent="-228600" defTabSz="820738"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defTabSz="820738"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defTabSz="820738"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defTabSz="820738"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r>
              <a:rPr lang="en-US" sz="1600" b="1">
                <a:latin typeface="Arial" charset="0"/>
              </a:rPr>
              <a:t>100% Power</a:t>
            </a:r>
          </a:p>
        </p:txBody>
      </p:sp>
      <p:sp>
        <p:nvSpPr>
          <p:cNvPr id="70697" name="Text Box 49"/>
          <p:cNvSpPr txBox="1">
            <a:spLocks noChangeArrowheads="1"/>
          </p:cNvSpPr>
          <p:nvPr/>
        </p:nvSpPr>
        <p:spPr bwMode="auto">
          <a:xfrm>
            <a:off x="6773863" y="2822575"/>
            <a:ext cx="1171575"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2048" tIns="41025" rIns="82048" bIns="41025">
            <a:spAutoFit/>
          </a:bodyPr>
          <a:lstStyle>
            <a:lvl1pPr defTabSz="820738" eaLnBrk="0" hangingPunct="0">
              <a:defRPr sz="2400">
                <a:solidFill>
                  <a:schemeClr val="tx1"/>
                </a:solidFill>
                <a:latin typeface="Times New Roman" pitchFamily="18" charset="0"/>
                <a:cs typeface="Arial" charset="0"/>
              </a:defRPr>
            </a:lvl1pPr>
            <a:lvl2pPr marL="742950" indent="-285750" defTabSz="820738" eaLnBrk="0" hangingPunct="0">
              <a:defRPr sz="2400">
                <a:solidFill>
                  <a:schemeClr val="tx1"/>
                </a:solidFill>
                <a:latin typeface="Times New Roman" pitchFamily="18" charset="0"/>
                <a:cs typeface="Arial" charset="0"/>
              </a:defRPr>
            </a:lvl2pPr>
            <a:lvl3pPr marL="1143000" indent="-228600" defTabSz="820738" eaLnBrk="0" hangingPunct="0">
              <a:defRPr sz="2400">
                <a:solidFill>
                  <a:schemeClr val="tx1"/>
                </a:solidFill>
                <a:latin typeface="Times New Roman" pitchFamily="18" charset="0"/>
                <a:cs typeface="Arial" charset="0"/>
              </a:defRPr>
            </a:lvl3pPr>
            <a:lvl4pPr marL="1600200" indent="-228600" defTabSz="820738" eaLnBrk="0" hangingPunct="0">
              <a:defRPr sz="2400">
                <a:solidFill>
                  <a:schemeClr val="tx1"/>
                </a:solidFill>
                <a:latin typeface="Times New Roman" pitchFamily="18" charset="0"/>
                <a:cs typeface="Arial" charset="0"/>
              </a:defRPr>
            </a:lvl4pPr>
            <a:lvl5pPr marL="2057400" indent="-228600" defTabSz="820738" eaLnBrk="0" hangingPunct="0">
              <a:defRPr sz="2400">
                <a:solidFill>
                  <a:schemeClr val="tx1"/>
                </a:solidFill>
                <a:latin typeface="Times New Roman" pitchFamily="18" charset="0"/>
                <a:cs typeface="Arial" charset="0"/>
              </a:defRPr>
            </a:lvl5pPr>
            <a:lvl6pPr marL="2514600" indent="-228600" defTabSz="820738"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defTabSz="820738"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defTabSz="820738"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defTabSz="820738"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r>
              <a:rPr lang="en-US" sz="1600" b="1">
                <a:latin typeface="Arial" charset="0"/>
              </a:rPr>
              <a:t>89.5% Out</a:t>
            </a:r>
          </a:p>
        </p:txBody>
      </p:sp>
      <p:sp>
        <p:nvSpPr>
          <p:cNvPr id="70698" name="Text Box 50"/>
          <p:cNvSpPr txBox="1">
            <a:spLocks noChangeArrowheads="1"/>
          </p:cNvSpPr>
          <p:nvPr/>
        </p:nvSpPr>
        <p:spPr bwMode="auto">
          <a:xfrm>
            <a:off x="2082800" y="4302125"/>
            <a:ext cx="677863"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2048" tIns="41025" rIns="82048" bIns="41025">
            <a:spAutoFit/>
          </a:bodyPr>
          <a:lstStyle>
            <a:lvl1pPr defTabSz="820738" eaLnBrk="0" hangingPunct="0">
              <a:defRPr sz="2400">
                <a:solidFill>
                  <a:schemeClr val="tx1"/>
                </a:solidFill>
                <a:latin typeface="Times New Roman" pitchFamily="18" charset="0"/>
                <a:cs typeface="Arial" charset="0"/>
              </a:defRPr>
            </a:lvl1pPr>
            <a:lvl2pPr marL="742950" indent="-285750" defTabSz="820738" eaLnBrk="0" hangingPunct="0">
              <a:defRPr sz="2400">
                <a:solidFill>
                  <a:schemeClr val="tx1"/>
                </a:solidFill>
                <a:latin typeface="Times New Roman" pitchFamily="18" charset="0"/>
                <a:cs typeface="Arial" charset="0"/>
              </a:defRPr>
            </a:lvl2pPr>
            <a:lvl3pPr marL="1143000" indent="-228600" defTabSz="820738" eaLnBrk="0" hangingPunct="0">
              <a:defRPr sz="2400">
                <a:solidFill>
                  <a:schemeClr val="tx1"/>
                </a:solidFill>
                <a:latin typeface="Times New Roman" pitchFamily="18" charset="0"/>
                <a:cs typeface="Arial" charset="0"/>
              </a:defRPr>
            </a:lvl3pPr>
            <a:lvl4pPr marL="1600200" indent="-228600" defTabSz="820738" eaLnBrk="0" hangingPunct="0">
              <a:defRPr sz="2400">
                <a:solidFill>
                  <a:schemeClr val="tx1"/>
                </a:solidFill>
                <a:latin typeface="Times New Roman" pitchFamily="18" charset="0"/>
                <a:cs typeface="Arial" charset="0"/>
              </a:defRPr>
            </a:lvl4pPr>
            <a:lvl5pPr marL="2057400" indent="-228600" defTabSz="820738" eaLnBrk="0" hangingPunct="0">
              <a:defRPr sz="2400">
                <a:solidFill>
                  <a:schemeClr val="tx1"/>
                </a:solidFill>
                <a:latin typeface="Times New Roman" pitchFamily="18" charset="0"/>
                <a:cs typeface="Arial" charset="0"/>
              </a:defRPr>
            </a:lvl5pPr>
            <a:lvl6pPr marL="2514600" indent="-228600" defTabSz="820738"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defTabSz="820738"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defTabSz="820738"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defTabSz="820738" eaLnBrk="0" fontAlgn="base" hangingPunct="0">
              <a:spcBef>
                <a:spcPct val="0"/>
              </a:spcBef>
              <a:spcAft>
                <a:spcPct val="0"/>
              </a:spcAft>
              <a:defRPr sz="2400">
                <a:solidFill>
                  <a:schemeClr val="tx1"/>
                </a:solidFill>
                <a:latin typeface="Times New Roman" pitchFamily="18" charset="0"/>
                <a:cs typeface="Arial" charset="0"/>
              </a:defRPr>
            </a:lvl9pPr>
          </a:lstStyle>
          <a:p>
            <a:pPr algn="ctr" eaLnBrk="1" hangingPunct="1"/>
            <a:r>
              <a:rPr lang="en-US" sz="1400" b="1">
                <a:latin typeface="Arial" charset="0"/>
              </a:rPr>
              <a:t>Stator</a:t>
            </a:r>
          </a:p>
          <a:p>
            <a:pPr algn="ctr" eaLnBrk="1" hangingPunct="1"/>
            <a:r>
              <a:rPr lang="en-US" sz="1400" b="1">
                <a:latin typeface="Arial" charset="0"/>
              </a:rPr>
              <a:t> Res.</a:t>
            </a:r>
          </a:p>
        </p:txBody>
      </p:sp>
      <p:sp>
        <p:nvSpPr>
          <p:cNvPr id="70699" name="Text Box 51"/>
          <p:cNvSpPr txBox="1">
            <a:spLocks noChangeArrowheads="1"/>
          </p:cNvSpPr>
          <p:nvPr/>
        </p:nvSpPr>
        <p:spPr bwMode="auto">
          <a:xfrm>
            <a:off x="3121025" y="4302125"/>
            <a:ext cx="638175"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2048" tIns="41025" rIns="82048" bIns="41025">
            <a:spAutoFit/>
          </a:bodyPr>
          <a:lstStyle>
            <a:lvl1pPr defTabSz="820738" eaLnBrk="0" hangingPunct="0">
              <a:defRPr sz="2400">
                <a:solidFill>
                  <a:schemeClr val="tx1"/>
                </a:solidFill>
                <a:latin typeface="Times New Roman" pitchFamily="18" charset="0"/>
                <a:cs typeface="Arial" charset="0"/>
              </a:defRPr>
            </a:lvl1pPr>
            <a:lvl2pPr marL="742950" indent="-285750" defTabSz="820738" eaLnBrk="0" hangingPunct="0">
              <a:defRPr sz="2400">
                <a:solidFill>
                  <a:schemeClr val="tx1"/>
                </a:solidFill>
                <a:latin typeface="Times New Roman" pitchFamily="18" charset="0"/>
                <a:cs typeface="Arial" charset="0"/>
              </a:defRPr>
            </a:lvl2pPr>
            <a:lvl3pPr marL="1143000" indent="-228600" defTabSz="820738" eaLnBrk="0" hangingPunct="0">
              <a:defRPr sz="2400">
                <a:solidFill>
                  <a:schemeClr val="tx1"/>
                </a:solidFill>
                <a:latin typeface="Times New Roman" pitchFamily="18" charset="0"/>
                <a:cs typeface="Arial" charset="0"/>
              </a:defRPr>
            </a:lvl3pPr>
            <a:lvl4pPr marL="1600200" indent="-228600" defTabSz="820738" eaLnBrk="0" hangingPunct="0">
              <a:defRPr sz="2400">
                <a:solidFill>
                  <a:schemeClr val="tx1"/>
                </a:solidFill>
                <a:latin typeface="Times New Roman" pitchFamily="18" charset="0"/>
                <a:cs typeface="Arial" charset="0"/>
              </a:defRPr>
            </a:lvl4pPr>
            <a:lvl5pPr marL="2057400" indent="-228600" defTabSz="820738" eaLnBrk="0" hangingPunct="0">
              <a:defRPr sz="2400">
                <a:solidFill>
                  <a:schemeClr val="tx1"/>
                </a:solidFill>
                <a:latin typeface="Times New Roman" pitchFamily="18" charset="0"/>
                <a:cs typeface="Arial" charset="0"/>
              </a:defRPr>
            </a:lvl5pPr>
            <a:lvl6pPr marL="2514600" indent="-228600" defTabSz="820738"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defTabSz="820738"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defTabSz="820738"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defTabSz="820738" eaLnBrk="0" fontAlgn="base" hangingPunct="0">
              <a:spcBef>
                <a:spcPct val="0"/>
              </a:spcBef>
              <a:spcAft>
                <a:spcPct val="0"/>
              </a:spcAft>
              <a:defRPr sz="2400">
                <a:solidFill>
                  <a:schemeClr val="tx1"/>
                </a:solidFill>
                <a:latin typeface="Times New Roman" pitchFamily="18" charset="0"/>
                <a:cs typeface="Arial" charset="0"/>
              </a:defRPr>
            </a:lvl9pPr>
          </a:lstStyle>
          <a:p>
            <a:pPr algn="ctr" eaLnBrk="1" hangingPunct="1"/>
            <a:r>
              <a:rPr lang="en-US" sz="1400" b="1">
                <a:latin typeface="Arial" charset="0"/>
              </a:rPr>
              <a:t>Rotor</a:t>
            </a:r>
          </a:p>
          <a:p>
            <a:pPr algn="ctr" eaLnBrk="1" hangingPunct="1"/>
            <a:r>
              <a:rPr lang="en-US" sz="1400" b="1">
                <a:latin typeface="Arial" charset="0"/>
              </a:rPr>
              <a:t> Res.</a:t>
            </a:r>
          </a:p>
        </p:txBody>
      </p:sp>
      <p:sp>
        <p:nvSpPr>
          <p:cNvPr id="70700" name="Text Box 52"/>
          <p:cNvSpPr txBox="1">
            <a:spLocks noChangeArrowheads="1"/>
          </p:cNvSpPr>
          <p:nvPr/>
        </p:nvSpPr>
        <p:spPr bwMode="auto">
          <a:xfrm>
            <a:off x="4124325" y="4302125"/>
            <a:ext cx="569913"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2048" tIns="41025" rIns="82048" bIns="41025">
            <a:spAutoFit/>
          </a:bodyPr>
          <a:lstStyle>
            <a:lvl1pPr defTabSz="820738" eaLnBrk="0" hangingPunct="0">
              <a:defRPr sz="2400">
                <a:solidFill>
                  <a:schemeClr val="tx1"/>
                </a:solidFill>
                <a:latin typeface="Times New Roman" pitchFamily="18" charset="0"/>
                <a:cs typeface="Arial" charset="0"/>
              </a:defRPr>
            </a:lvl1pPr>
            <a:lvl2pPr marL="742950" indent="-285750" defTabSz="820738" eaLnBrk="0" hangingPunct="0">
              <a:defRPr sz="2400">
                <a:solidFill>
                  <a:schemeClr val="tx1"/>
                </a:solidFill>
                <a:latin typeface="Times New Roman" pitchFamily="18" charset="0"/>
                <a:cs typeface="Arial" charset="0"/>
              </a:defRPr>
            </a:lvl2pPr>
            <a:lvl3pPr marL="1143000" indent="-228600" defTabSz="820738" eaLnBrk="0" hangingPunct="0">
              <a:defRPr sz="2400">
                <a:solidFill>
                  <a:schemeClr val="tx1"/>
                </a:solidFill>
                <a:latin typeface="Times New Roman" pitchFamily="18" charset="0"/>
                <a:cs typeface="Arial" charset="0"/>
              </a:defRPr>
            </a:lvl3pPr>
            <a:lvl4pPr marL="1600200" indent="-228600" defTabSz="820738" eaLnBrk="0" hangingPunct="0">
              <a:defRPr sz="2400">
                <a:solidFill>
                  <a:schemeClr val="tx1"/>
                </a:solidFill>
                <a:latin typeface="Times New Roman" pitchFamily="18" charset="0"/>
                <a:cs typeface="Arial" charset="0"/>
              </a:defRPr>
            </a:lvl4pPr>
            <a:lvl5pPr marL="2057400" indent="-228600" defTabSz="820738" eaLnBrk="0" hangingPunct="0">
              <a:defRPr sz="2400">
                <a:solidFill>
                  <a:schemeClr val="tx1"/>
                </a:solidFill>
                <a:latin typeface="Times New Roman" pitchFamily="18" charset="0"/>
                <a:cs typeface="Arial" charset="0"/>
              </a:defRPr>
            </a:lvl5pPr>
            <a:lvl6pPr marL="2514600" indent="-228600" defTabSz="820738"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defTabSz="820738"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defTabSz="820738"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defTabSz="820738" eaLnBrk="0" fontAlgn="base" hangingPunct="0">
              <a:spcBef>
                <a:spcPct val="0"/>
              </a:spcBef>
              <a:spcAft>
                <a:spcPct val="0"/>
              </a:spcAft>
              <a:defRPr sz="2400">
                <a:solidFill>
                  <a:schemeClr val="tx1"/>
                </a:solidFill>
                <a:latin typeface="Times New Roman" pitchFamily="18" charset="0"/>
                <a:cs typeface="Arial" charset="0"/>
              </a:defRPr>
            </a:lvl9pPr>
          </a:lstStyle>
          <a:p>
            <a:pPr algn="ctr" eaLnBrk="1" hangingPunct="1"/>
            <a:r>
              <a:rPr lang="en-US" sz="1400" b="1">
                <a:latin typeface="Arial" charset="0"/>
              </a:rPr>
              <a:t>Iron</a:t>
            </a:r>
          </a:p>
          <a:p>
            <a:pPr algn="ctr" eaLnBrk="1" hangingPunct="1"/>
            <a:r>
              <a:rPr lang="en-US" sz="1400" b="1">
                <a:latin typeface="Arial" charset="0"/>
              </a:rPr>
              <a:t>Core</a:t>
            </a:r>
          </a:p>
        </p:txBody>
      </p:sp>
      <p:sp>
        <p:nvSpPr>
          <p:cNvPr id="70701" name="Text Box 53"/>
          <p:cNvSpPr txBox="1">
            <a:spLocks noChangeArrowheads="1"/>
          </p:cNvSpPr>
          <p:nvPr/>
        </p:nvSpPr>
        <p:spPr bwMode="auto">
          <a:xfrm>
            <a:off x="5926138" y="4316413"/>
            <a:ext cx="909637"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2048" tIns="41025" rIns="82048" bIns="41025">
            <a:spAutoFit/>
          </a:bodyPr>
          <a:lstStyle>
            <a:lvl1pPr defTabSz="820738" eaLnBrk="0" hangingPunct="0">
              <a:defRPr sz="2400">
                <a:solidFill>
                  <a:schemeClr val="tx1"/>
                </a:solidFill>
                <a:latin typeface="Times New Roman" pitchFamily="18" charset="0"/>
                <a:cs typeface="Arial" charset="0"/>
              </a:defRPr>
            </a:lvl1pPr>
            <a:lvl2pPr marL="742950" indent="-285750" defTabSz="820738" eaLnBrk="0" hangingPunct="0">
              <a:defRPr sz="2400">
                <a:solidFill>
                  <a:schemeClr val="tx1"/>
                </a:solidFill>
                <a:latin typeface="Times New Roman" pitchFamily="18" charset="0"/>
                <a:cs typeface="Arial" charset="0"/>
              </a:defRPr>
            </a:lvl2pPr>
            <a:lvl3pPr marL="1143000" indent="-228600" defTabSz="820738" eaLnBrk="0" hangingPunct="0">
              <a:defRPr sz="2400">
                <a:solidFill>
                  <a:schemeClr val="tx1"/>
                </a:solidFill>
                <a:latin typeface="Times New Roman" pitchFamily="18" charset="0"/>
                <a:cs typeface="Arial" charset="0"/>
              </a:defRPr>
            </a:lvl3pPr>
            <a:lvl4pPr marL="1600200" indent="-228600" defTabSz="820738" eaLnBrk="0" hangingPunct="0">
              <a:defRPr sz="2400">
                <a:solidFill>
                  <a:schemeClr val="tx1"/>
                </a:solidFill>
                <a:latin typeface="Times New Roman" pitchFamily="18" charset="0"/>
                <a:cs typeface="Arial" charset="0"/>
              </a:defRPr>
            </a:lvl4pPr>
            <a:lvl5pPr marL="2057400" indent="-228600" defTabSz="820738" eaLnBrk="0" hangingPunct="0">
              <a:defRPr sz="2400">
                <a:solidFill>
                  <a:schemeClr val="tx1"/>
                </a:solidFill>
                <a:latin typeface="Times New Roman" pitchFamily="18" charset="0"/>
                <a:cs typeface="Arial" charset="0"/>
              </a:defRPr>
            </a:lvl5pPr>
            <a:lvl6pPr marL="2514600" indent="-228600" defTabSz="820738"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defTabSz="820738"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defTabSz="820738"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defTabSz="820738" eaLnBrk="0" fontAlgn="base" hangingPunct="0">
              <a:spcBef>
                <a:spcPct val="0"/>
              </a:spcBef>
              <a:spcAft>
                <a:spcPct val="0"/>
              </a:spcAft>
              <a:defRPr sz="2400">
                <a:solidFill>
                  <a:schemeClr val="tx1"/>
                </a:solidFill>
                <a:latin typeface="Times New Roman" pitchFamily="18" charset="0"/>
                <a:cs typeface="Arial" charset="0"/>
              </a:defRPr>
            </a:lvl9pPr>
          </a:lstStyle>
          <a:p>
            <a:pPr algn="ctr" eaLnBrk="1" hangingPunct="1"/>
            <a:r>
              <a:rPr lang="en-US" sz="1400" b="1">
                <a:latin typeface="Arial" charset="0"/>
              </a:rPr>
              <a:t>Friction/</a:t>
            </a:r>
          </a:p>
          <a:p>
            <a:pPr algn="ctr" eaLnBrk="1" hangingPunct="1"/>
            <a:r>
              <a:rPr lang="en-US" sz="1400" b="1">
                <a:latin typeface="Arial" charset="0"/>
              </a:rPr>
              <a:t>Windage</a:t>
            </a:r>
          </a:p>
        </p:txBody>
      </p:sp>
      <p:sp>
        <p:nvSpPr>
          <p:cNvPr id="70702" name="Text Box 54"/>
          <p:cNvSpPr txBox="1">
            <a:spLocks noChangeArrowheads="1"/>
          </p:cNvSpPr>
          <p:nvPr/>
        </p:nvSpPr>
        <p:spPr bwMode="auto">
          <a:xfrm>
            <a:off x="4987925" y="4294188"/>
            <a:ext cx="7747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2048" tIns="41025" rIns="82048" bIns="41025">
            <a:spAutoFit/>
          </a:bodyPr>
          <a:lstStyle>
            <a:lvl1pPr defTabSz="820738" eaLnBrk="0" hangingPunct="0">
              <a:defRPr sz="2400">
                <a:solidFill>
                  <a:schemeClr val="tx1"/>
                </a:solidFill>
                <a:latin typeface="Times New Roman" pitchFamily="18" charset="0"/>
                <a:cs typeface="Arial" charset="0"/>
              </a:defRPr>
            </a:lvl1pPr>
            <a:lvl2pPr marL="742950" indent="-285750" defTabSz="820738" eaLnBrk="0" hangingPunct="0">
              <a:defRPr sz="2400">
                <a:solidFill>
                  <a:schemeClr val="tx1"/>
                </a:solidFill>
                <a:latin typeface="Times New Roman" pitchFamily="18" charset="0"/>
                <a:cs typeface="Arial" charset="0"/>
              </a:defRPr>
            </a:lvl2pPr>
            <a:lvl3pPr marL="1143000" indent="-228600" defTabSz="820738" eaLnBrk="0" hangingPunct="0">
              <a:defRPr sz="2400">
                <a:solidFill>
                  <a:schemeClr val="tx1"/>
                </a:solidFill>
                <a:latin typeface="Times New Roman" pitchFamily="18" charset="0"/>
                <a:cs typeface="Arial" charset="0"/>
              </a:defRPr>
            </a:lvl3pPr>
            <a:lvl4pPr marL="1600200" indent="-228600" defTabSz="820738" eaLnBrk="0" hangingPunct="0">
              <a:defRPr sz="2400">
                <a:solidFill>
                  <a:schemeClr val="tx1"/>
                </a:solidFill>
                <a:latin typeface="Times New Roman" pitchFamily="18" charset="0"/>
                <a:cs typeface="Arial" charset="0"/>
              </a:defRPr>
            </a:lvl4pPr>
            <a:lvl5pPr marL="2057400" indent="-228600" defTabSz="820738" eaLnBrk="0" hangingPunct="0">
              <a:defRPr sz="2400">
                <a:solidFill>
                  <a:schemeClr val="tx1"/>
                </a:solidFill>
                <a:latin typeface="Times New Roman" pitchFamily="18" charset="0"/>
                <a:cs typeface="Arial" charset="0"/>
              </a:defRPr>
            </a:lvl5pPr>
            <a:lvl6pPr marL="2514600" indent="-228600" defTabSz="820738"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defTabSz="820738"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defTabSz="820738"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defTabSz="820738" eaLnBrk="0" fontAlgn="base" hangingPunct="0">
              <a:spcBef>
                <a:spcPct val="0"/>
              </a:spcBef>
              <a:spcAft>
                <a:spcPct val="0"/>
              </a:spcAft>
              <a:defRPr sz="2400">
                <a:solidFill>
                  <a:schemeClr val="tx1"/>
                </a:solidFill>
                <a:latin typeface="Times New Roman" pitchFamily="18" charset="0"/>
                <a:cs typeface="Arial" charset="0"/>
              </a:defRPr>
            </a:lvl9pPr>
          </a:lstStyle>
          <a:p>
            <a:pPr algn="ctr" eaLnBrk="1" hangingPunct="1"/>
            <a:r>
              <a:rPr lang="en-US" sz="1400" b="1">
                <a:latin typeface="Arial" charset="0"/>
              </a:rPr>
              <a:t>Stray</a:t>
            </a:r>
          </a:p>
          <a:p>
            <a:pPr algn="ctr" eaLnBrk="1" hangingPunct="1"/>
            <a:r>
              <a:rPr lang="en-US" sz="1400" b="1">
                <a:latin typeface="Arial" charset="0"/>
              </a:rPr>
              <a:t>Losses</a:t>
            </a:r>
          </a:p>
        </p:txBody>
      </p:sp>
      <p:sp>
        <p:nvSpPr>
          <p:cNvPr id="70703" name="Text Box 55"/>
          <p:cNvSpPr txBox="1">
            <a:spLocks noChangeArrowheads="1"/>
          </p:cNvSpPr>
          <p:nvPr/>
        </p:nvSpPr>
        <p:spPr bwMode="auto">
          <a:xfrm>
            <a:off x="7069138" y="4408488"/>
            <a:ext cx="587375" cy="29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2048" tIns="41025" rIns="82048" bIns="41025">
            <a:spAutoFit/>
          </a:bodyPr>
          <a:lstStyle>
            <a:lvl1pPr defTabSz="820738" eaLnBrk="0" hangingPunct="0">
              <a:defRPr sz="2400">
                <a:solidFill>
                  <a:schemeClr val="tx1"/>
                </a:solidFill>
                <a:latin typeface="Times New Roman" pitchFamily="18" charset="0"/>
                <a:cs typeface="Arial" charset="0"/>
              </a:defRPr>
            </a:lvl1pPr>
            <a:lvl2pPr marL="742950" indent="-285750" defTabSz="820738" eaLnBrk="0" hangingPunct="0">
              <a:defRPr sz="2400">
                <a:solidFill>
                  <a:schemeClr val="tx1"/>
                </a:solidFill>
                <a:latin typeface="Times New Roman" pitchFamily="18" charset="0"/>
                <a:cs typeface="Arial" charset="0"/>
              </a:defRPr>
            </a:lvl2pPr>
            <a:lvl3pPr marL="1143000" indent="-228600" defTabSz="820738" eaLnBrk="0" hangingPunct="0">
              <a:defRPr sz="2400">
                <a:solidFill>
                  <a:schemeClr val="tx1"/>
                </a:solidFill>
                <a:latin typeface="Times New Roman" pitchFamily="18" charset="0"/>
                <a:cs typeface="Arial" charset="0"/>
              </a:defRPr>
            </a:lvl3pPr>
            <a:lvl4pPr marL="1600200" indent="-228600" defTabSz="820738" eaLnBrk="0" hangingPunct="0">
              <a:defRPr sz="2400">
                <a:solidFill>
                  <a:schemeClr val="tx1"/>
                </a:solidFill>
                <a:latin typeface="Times New Roman" pitchFamily="18" charset="0"/>
                <a:cs typeface="Arial" charset="0"/>
              </a:defRPr>
            </a:lvl4pPr>
            <a:lvl5pPr marL="2057400" indent="-228600" defTabSz="820738" eaLnBrk="0" hangingPunct="0">
              <a:defRPr sz="2400">
                <a:solidFill>
                  <a:schemeClr val="tx1"/>
                </a:solidFill>
                <a:latin typeface="Times New Roman" pitchFamily="18" charset="0"/>
                <a:cs typeface="Arial" charset="0"/>
              </a:defRPr>
            </a:lvl5pPr>
            <a:lvl6pPr marL="2514600" indent="-228600" defTabSz="820738"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defTabSz="820738"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defTabSz="820738"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defTabSz="820738" eaLnBrk="0" fontAlgn="base" hangingPunct="0">
              <a:spcBef>
                <a:spcPct val="0"/>
              </a:spcBef>
              <a:spcAft>
                <a:spcPct val="0"/>
              </a:spcAft>
              <a:defRPr sz="2400">
                <a:solidFill>
                  <a:schemeClr val="tx1"/>
                </a:solidFill>
                <a:latin typeface="Times New Roman" pitchFamily="18" charset="0"/>
                <a:cs typeface="Arial" charset="0"/>
              </a:defRPr>
            </a:lvl9pPr>
          </a:lstStyle>
          <a:p>
            <a:pPr algn="ctr" eaLnBrk="1" hangingPunct="1"/>
            <a:r>
              <a:rPr lang="en-US" sz="1400" b="1">
                <a:latin typeface="Arial" charset="0"/>
              </a:rPr>
              <a:t>Total</a:t>
            </a:r>
          </a:p>
        </p:txBody>
      </p:sp>
      <p:sp>
        <p:nvSpPr>
          <p:cNvPr id="70704" name="Text Box 56"/>
          <p:cNvSpPr txBox="1">
            <a:spLocks noChangeArrowheads="1"/>
          </p:cNvSpPr>
          <p:nvPr/>
        </p:nvSpPr>
        <p:spPr bwMode="auto">
          <a:xfrm>
            <a:off x="7138988" y="4973638"/>
            <a:ext cx="638175" cy="296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2048" tIns="41025" rIns="82048" bIns="41025">
            <a:spAutoFit/>
          </a:bodyPr>
          <a:lstStyle>
            <a:lvl1pPr defTabSz="820738" eaLnBrk="0" hangingPunct="0">
              <a:defRPr sz="2400">
                <a:solidFill>
                  <a:schemeClr val="tx1"/>
                </a:solidFill>
                <a:latin typeface="Times New Roman" pitchFamily="18" charset="0"/>
                <a:cs typeface="Arial" charset="0"/>
              </a:defRPr>
            </a:lvl1pPr>
            <a:lvl2pPr marL="742950" indent="-285750" defTabSz="820738" eaLnBrk="0" hangingPunct="0">
              <a:defRPr sz="2400">
                <a:solidFill>
                  <a:schemeClr val="tx1"/>
                </a:solidFill>
                <a:latin typeface="Times New Roman" pitchFamily="18" charset="0"/>
                <a:cs typeface="Arial" charset="0"/>
              </a:defRPr>
            </a:lvl2pPr>
            <a:lvl3pPr marL="1143000" indent="-228600" defTabSz="820738" eaLnBrk="0" hangingPunct="0">
              <a:defRPr sz="2400">
                <a:solidFill>
                  <a:schemeClr val="tx1"/>
                </a:solidFill>
                <a:latin typeface="Times New Roman" pitchFamily="18" charset="0"/>
                <a:cs typeface="Arial" charset="0"/>
              </a:defRPr>
            </a:lvl3pPr>
            <a:lvl4pPr marL="1600200" indent="-228600" defTabSz="820738" eaLnBrk="0" hangingPunct="0">
              <a:defRPr sz="2400">
                <a:solidFill>
                  <a:schemeClr val="tx1"/>
                </a:solidFill>
                <a:latin typeface="Times New Roman" pitchFamily="18" charset="0"/>
                <a:cs typeface="Arial" charset="0"/>
              </a:defRPr>
            </a:lvl4pPr>
            <a:lvl5pPr marL="2057400" indent="-228600" defTabSz="820738" eaLnBrk="0" hangingPunct="0">
              <a:defRPr sz="2400">
                <a:solidFill>
                  <a:schemeClr val="tx1"/>
                </a:solidFill>
                <a:latin typeface="Times New Roman" pitchFamily="18" charset="0"/>
                <a:cs typeface="Arial" charset="0"/>
              </a:defRPr>
            </a:lvl5pPr>
            <a:lvl6pPr marL="2514600" indent="-228600" defTabSz="820738"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defTabSz="820738"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defTabSz="820738"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defTabSz="820738"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r>
              <a:rPr lang="en-US" sz="1400" b="1">
                <a:latin typeface="Arial" charset="0"/>
              </a:rPr>
              <a:t>100%</a:t>
            </a:r>
          </a:p>
        </p:txBody>
      </p:sp>
      <p:sp>
        <p:nvSpPr>
          <p:cNvPr id="70705" name="Text Box 57"/>
          <p:cNvSpPr txBox="1">
            <a:spLocks noChangeArrowheads="1"/>
          </p:cNvSpPr>
          <p:nvPr/>
        </p:nvSpPr>
        <p:spPr bwMode="auto">
          <a:xfrm>
            <a:off x="7156450" y="5646738"/>
            <a:ext cx="690563" cy="296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2048" tIns="41025" rIns="82048" bIns="41025">
            <a:spAutoFit/>
          </a:bodyPr>
          <a:lstStyle>
            <a:lvl1pPr defTabSz="820738" eaLnBrk="0" hangingPunct="0">
              <a:defRPr sz="2400">
                <a:solidFill>
                  <a:schemeClr val="tx1"/>
                </a:solidFill>
                <a:latin typeface="Times New Roman" pitchFamily="18" charset="0"/>
                <a:cs typeface="Arial" charset="0"/>
              </a:defRPr>
            </a:lvl1pPr>
            <a:lvl2pPr marL="742950" indent="-285750" defTabSz="820738" eaLnBrk="0" hangingPunct="0">
              <a:defRPr sz="2400">
                <a:solidFill>
                  <a:schemeClr val="tx1"/>
                </a:solidFill>
                <a:latin typeface="Times New Roman" pitchFamily="18" charset="0"/>
                <a:cs typeface="Arial" charset="0"/>
              </a:defRPr>
            </a:lvl2pPr>
            <a:lvl3pPr marL="1143000" indent="-228600" defTabSz="820738" eaLnBrk="0" hangingPunct="0">
              <a:defRPr sz="2400">
                <a:solidFill>
                  <a:schemeClr val="tx1"/>
                </a:solidFill>
                <a:latin typeface="Times New Roman" pitchFamily="18" charset="0"/>
                <a:cs typeface="Arial" charset="0"/>
              </a:defRPr>
            </a:lvl3pPr>
            <a:lvl4pPr marL="1600200" indent="-228600" defTabSz="820738" eaLnBrk="0" hangingPunct="0">
              <a:defRPr sz="2400">
                <a:solidFill>
                  <a:schemeClr val="tx1"/>
                </a:solidFill>
                <a:latin typeface="Times New Roman" pitchFamily="18" charset="0"/>
                <a:cs typeface="Arial" charset="0"/>
              </a:defRPr>
            </a:lvl4pPr>
            <a:lvl5pPr marL="2057400" indent="-228600" defTabSz="820738" eaLnBrk="0" hangingPunct="0">
              <a:defRPr sz="2400">
                <a:solidFill>
                  <a:schemeClr val="tx1"/>
                </a:solidFill>
                <a:latin typeface="Times New Roman" pitchFamily="18" charset="0"/>
                <a:cs typeface="Arial" charset="0"/>
              </a:defRPr>
            </a:lvl5pPr>
            <a:lvl6pPr marL="2514600" indent="-228600" defTabSz="820738"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defTabSz="820738"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defTabSz="820738"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defTabSz="820738"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r>
              <a:rPr lang="en-US" sz="1400" b="1">
                <a:latin typeface="Arial" charset="0"/>
              </a:rPr>
              <a:t>10.5%</a:t>
            </a:r>
          </a:p>
        </p:txBody>
      </p:sp>
      <p:sp>
        <p:nvSpPr>
          <p:cNvPr id="70706" name="Text Box 58"/>
          <p:cNvSpPr txBox="1">
            <a:spLocks noChangeArrowheads="1"/>
          </p:cNvSpPr>
          <p:nvPr/>
        </p:nvSpPr>
        <p:spPr bwMode="auto">
          <a:xfrm>
            <a:off x="6154738" y="4962525"/>
            <a:ext cx="422275" cy="29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2048" tIns="41025" rIns="82048" bIns="41025">
            <a:spAutoFit/>
          </a:bodyPr>
          <a:lstStyle>
            <a:lvl1pPr defTabSz="820738" eaLnBrk="0" hangingPunct="0">
              <a:defRPr sz="2400">
                <a:solidFill>
                  <a:schemeClr val="tx1"/>
                </a:solidFill>
                <a:latin typeface="Times New Roman" pitchFamily="18" charset="0"/>
                <a:cs typeface="Arial" charset="0"/>
              </a:defRPr>
            </a:lvl1pPr>
            <a:lvl2pPr marL="742950" indent="-285750" defTabSz="820738" eaLnBrk="0" hangingPunct="0">
              <a:defRPr sz="2400">
                <a:solidFill>
                  <a:schemeClr val="tx1"/>
                </a:solidFill>
                <a:latin typeface="Times New Roman" pitchFamily="18" charset="0"/>
                <a:cs typeface="Arial" charset="0"/>
              </a:defRPr>
            </a:lvl2pPr>
            <a:lvl3pPr marL="1143000" indent="-228600" defTabSz="820738" eaLnBrk="0" hangingPunct="0">
              <a:defRPr sz="2400">
                <a:solidFill>
                  <a:schemeClr val="tx1"/>
                </a:solidFill>
                <a:latin typeface="Times New Roman" pitchFamily="18" charset="0"/>
                <a:cs typeface="Arial" charset="0"/>
              </a:defRPr>
            </a:lvl3pPr>
            <a:lvl4pPr marL="1600200" indent="-228600" defTabSz="820738" eaLnBrk="0" hangingPunct="0">
              <a:defRPr sz="2400">
                <a:solidFill>
                  <a:schemeClr val="tx1"/>
                </a:solidFill>
                <a:latin typeface="Times New Roman" pitchFamily="18" charset="0"/>
                <a:cs typeface="Arial" charset="0"/>
              </a:defRPr>
            </a:lvl4pPr>
            <a:lvl5pPr marL="2057400" indent="-228600" defTabSz="820738" eaLnBrk="0" hangingPunct="0">
              <a:defRPr sz="2400">
                <a:solidFill>
                  <a:schemeClr val="tx1"/>
                </a:solidFill>
                <a:latin typeface="Times New Roman" pitchFamily="18" charset="0"/>
                <a:cs typeface="Arial" charset="0"/>
              </a:defRPr>
            </a:lvl5pPr>
            <a:lvl6pPr marL="2514600" indent="-228600" defTabSz="820738"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defTabSz="820738"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defTabSz="820738"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defTabSz="820738"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r>
              <a:rPr lang="en-US" sz="1400" b="1">
                <a:latin typeface="Arial" charset="0"/>
              </a:rPr>
              <a:t>5%</a:t>
            </a:r>
          </a:p>
        </p:txBody>
      </p:sp>
      <p:sp>
        <p:nvSpPr>
          <p:cNvPr id="70707" name="Text Box 59"/>
          <p:cNvSpPr txBox="1">
            <a:spLocks noChangeArrowheads="1"/>
          </p:cNvSpPr>
          <p:nvPr/>
        </p:nvSpPr>
        <p:spPr bwMode="auto">
          <a:xfrm>
            <a:off x="6019800" y="5646738"/>
            <a:ext cx="588963" cy="296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2048" tIns="41025" rIns="82048" bIns="41025">
            <a:spAutoFit/>
          </a:bodyPr>
          <a:lstStyle>
            <a:lvl1pPr defTabSz="820738" eaLnBrk="0" hangingPunct="0">
              <a:defRPr sz="2400">
                <a:solidFill>
                  <a:schemeClr val="tx1"/>
                </a:solidFill>
                <a:latin typeface="Times New Roman" pitchFamily="18" charset="0"/>
                <a:cs typeface="Arial" charset="0"/>
              </a:defRPr>
            </a:lvl1pPr>
            <a:lvl2pPr marL="742950" indent="-285750" defTabSz="820738" eaLnBrk="0" hangingPunct="0">
              <a:defRPr sz="2400">
                <a:solidFill>
                  <a:schemeClr val="tx1"/>
                </a:solidFill>
                <a:latin typeface="Times New Roman" pitchFamily="18" charset="0"/>
                <a:cs typeface="Arial" charset="0"/>
              </a:defRPr>
            </a:lvl2pPr>
            <a:lvl3pPr marL="1143000" indent="-228600" defTabSz="820738" eaLnBrk="0" hangingPunct="0">
              <a:defRPr sz="2400">
                <a:solidFill>
                  <a:schemeClr val="tx1"/>
                </a:solidFill>
                <a:latin typeface="Times New Roman" pitchFamily="18" charset="0"/>
                <a:cs typeface="Arial" charset="0"/>
              </a:defRPr>
            </a:lvl3pPr>
            <a:lvl4pPr marL="1600200" indent="-228600" defTabSz="820738" eaLnBrk="0" hangingPunct="0">
              <a:defRPr sz="2400">
                <a:solidFill>
                  <a:schemeClr val="tx1"/>
                </a:solidFill>
                <a:latin typeface="Times New Roman" pitchFamily="18" charset="0"/>
                <a:cs typeface="Arial" charset="0"/>
              </a:defRPr>
            </a:lvl4pPr>
            <a:lvl5pPr marL="2057400" indent="-228600" defTabSz="820738" eaLnBrk="0" hangingPunct="0">
              <a:defRPr sz="2400">
                <a:solidFill>
                  <a:schemeClr val="tx1"/>
                </a:solidFill>
                <a:latin typeface="Times New Roman" pitchFamily="18" charset="0"/>
                <a:cs typeface="Arial" charset="0"/>
              </a:defRPr>
            </a:lvl5pPr>
            <a:lvl6pPr marL="2514600" indent="-228600" defTabSz="820738"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defTabSz="820738"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defTabSz="820738"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defTabSz="820738"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r>
              <a:rPr lang="en-US" sz="1400" b="1">
                <a:latin typeface="Arial" charset="0"/>
              </a:rPr>
              <a:t>.05%</a:t>
            </a:r>
          </a:p>
        </p:txBody>
      </p:sp>
      <p:sp>
        <p:nvSpPr>
          <p:cNvPr id="70708" name="Text Box 60"/>
          <p:cNvSpPr txBox="1">
            <a:spLocks noChangeArrowheads="1"/>
          </p:cNvSpPr>
          <p:nvPr/>
        </p:nvSpPr>
        <p:spPr bwMode="auto">
          <a:xfrm>
            <a:off x="5049838" y="5646738"/>
            <a:ext cx="588962" cy="296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2048" tIns="41025" rIns="82048" bIns="41025">
            <a:spAutoFit/>
          </a:bodyPr>
          <a:lstStyle>
            <a:lvl1pPr defTabSz="820738" eaLnBrk="0" hangingPunct="0">
              <a:defRPr sz="2400">
                <a:solidFill>
                  <a:schemeClr val="tx1"/>
                </a:solidFill>
                <a:latin typeface="Times New Roman" pitchFamily="18" charset="0"/>
                <a:cs typeface="Arial" charset="0"/>
              </a:defRPr>
            </a:lvl1pPr>
            <a:lvl2pPr marL="742950" indent="-285750" defTabSz="820738" eaLnBrk="0" hangingPunct="0">
              <a:defRPr sz="2400">
                <a:solidFill>
                  <a:schemeClr val="tx1"/>
                </a:solidFill>
                <a:latin typeface="Times New Roman" pitchFamily="18" charset="0"/>
                <a:cs typeface="Arial" charset="0"/>
              </a:defRPr>
            </a:lvl2pPr>
            <a:lvl3pPr marL="1143000" indent="-228600" defTabSz="820738" eaLnBrk="0" hangingPunct="0">
              <a:defRPr sz="2400">
                <a:solidFill>
                  <a:schemeClr val="tx1"/>
                </a:solidFill>
                <a:latin typeface="Times New Roman" pitchFamily="18" charset="0"/>
                <a:cs typeface="Arial" charset="0"/>
              </a:defRPr>
            </a:lvl3pPr>
            <a:lvl4pPr marL="1600200" indent="-228600" defTabSz="820738" eaLnBrk="0" hangingPunct="0">
              <a:defRPr sz="2400">
                <a:solidFill>
                  <a:schemeClr val="tx1"/>
                </a:solidFill>
                <a:latin typeface="Times New Roman" pitchFamily="18" charset="0"/>
                <a:cs typeface="Arial" charset="0"/>
              </a:defRPr>
            </a:lvl4pPr>
            <a:lvl5pPr marL="2057400" indent="-228600" defTabSz="820738" eaLnBrk="0" hangingPunct="0">
              <a:defRPr sz="2400">
                <a:solidFill>
                  <a:schemeClr val="tx1"/>
                </a:solidFill>
                <a:latin typeface="Times New Roman" pitchFamily="18" charset="0"/>
                <a:cs typeface="Arial" charset="0"/>
              </a:defRPr>
            </a:lvl5pPr>
            <a:lvl6pPr marL="2514600" indent="-228600" defTabSz="820738"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defTabSz="820738"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defTabSz="820738"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defTabSz="820738"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r>
              <a:rPr lang="en-US" sz="1400" b="1">
                <a:latin typeface="Arial" charset="0"/>
              </a:rPr>
              <a:t>1.1%</a:t>
            </a:r>
          </a:p>
        </p:txBody>
      </p:sp>
      <p:sp>
        <p:nvSpPr>
          <p:cNvPr id="70709" name="Text Box 61"/>
          <p:cNvSpPr txBox="1">
            <a:spLocks noChangeArrowheads="1"/>
          </p:cNvSpPr>
          <p:nvPr/>
        </p:nvSpPr>
        <p:spPr bwMode="auto">
          <a:xfrm>
            <a:off x="5130800" y="4984750"/>
            <a:ext cx="520700" cy="29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2048" tIns="41025" rIns="82048" bIns="41025">
            <a:spAutoFit/>
          </a:bodyPr>
          <a:lstStyle>
            <a:lvl1pPr defTabSz="820738" eaLnBrk="0" hangingPunct="0">
              <a:defRPr sz="2400">
                <a:solidFill>
                  <a:schemeClr val="tx1"/>
                </a:solidFill>
                <a:latin typeface="Times New Roman" pitchFamily="18" charset="0"/>
                <a:cs typeface="Arial" charset="0"/>
              </a:defRPr>
            </a:lvl1pPr>
            <a:lvl2pPr marL="742950" indent="-285750" defTabSz="820738" eaLnBrk="0" hangingPunct="0">
              <a:defRPr sz="2400">
                <a:solidFill>
                  <a:schemeClr val="tx1"/>
                </a:solidFill>
                <a:latin typeface="Times New Roman" pitchFamily="18" charset="0"/>
                <a:cs typeface="Arial" charset="0"/>
              </a:defRPr>
            </a:lvl2pPr>
            <a:lvl3pPr marL="1143000" indent="-228600" defTabSz="820738" eaLnBrk="0" hangingPunct="0">
              <a:defRPr sz="2400">
                <a:solidFill>
                  <a:schemeClr val="tx1"/>
                </a:solidFill>
                <a:latin typeface="Times New Roman" pitchFamily="18" charset="0"/>
                <a:cs typeface="Arial" charset="0"/>
              </a:defRPr>
            </a:lvl3pPr>
            <a:lvl4pPr marL="1600200" indent="-228600" defTabSz="820738" eaLnBrk="0" hangingPunct="0">
              <a:defRPr sz="2400">
                <a:solidFill>
                  <a:schemeClr val="tx1"/>
                </a:solidFill>
                <a:latin typeface="Times New Roman" pitchFamily="18" charset="0"/>
                <a:cs typeface="Arial" charset="0"/>
              </a:defRPr>
            </a:lvl4pPr>
            <a:lvl5pPr marL="2057400" indent="-228600" defTabSz="820738" eaLnBrk="0" hangingPunct="0">
              <a:defRPr sz="2400">
                <a:solidFill>
                  <a:schemeClr val="tx1"/>
                </a:solidFill>
                <a:latin typeface="Times New Roman" pitchFamily="18" charset="0"/>
                <a:cs typeface="Arial" charset="0"/>
              </a:defRPr>
            </a:lvl5pPr>
            <a:lvl6pPr marL="2514600" indent="-228600" defTabSz="820738"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defTabSz="820738"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defTabSz="820738"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defTabSz="820738"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r>
              <a:rPr lang="en-US" sz="1400" b="1">
                <a:latin typeface="Arial" charset="0"/>
              </a:rPr>
              <a:t>10%</a:t>
            </a:r>
          </a:p>
        </p:txBody>
      </p:sp>
      <p:sp>
        <p:nvSpPr>
          <p:cNvPr id="70710" name="Text Box 62"/>
          <p:cNvSpPr txBox="1">
            <a:spLocks noChangeArrowheads="1"/>
          </p:cNvSpPr>
          <p:nvPr/>
        </p:nvSpPr>
        <p:spPr bwMode="auto">
          <a:xfrm>
            <a:off x="4167188" y="4973638"/>
            <a:ext cx="536575" cy="296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2048" tIns="41025" rIns="82048" bIns="41025">
            <a:spAutoFit/>
          </a:bodyPr>
          <a:lstStyle>
            <a:lvl1pPr defTabSz="820738" eaLnBrk="0" hangingPunct="0">
              <a:defRPr sz="2400">
                <a:solidFill>
                  <a:schemeClr val="tx1"/>
                </a:solidFill>
                <a:latin typeface="Times New Roman" pitchFamily="18" charset="0"/>
                <a:cs typeface="Arial" charset="0"/>
              </a:defRPr>
            </a:lvl1pPr>
            <a:lvl2pPr marL="742950" indent="-285750" defTabSz="820738" eaLnBrk="0" hangingPunct="0">
              <a:defRPr sz="2400">
                <a:solidFill>
                  <a:schemeClr val="tx1"/>
                </a:solidFill>
                <a:latin typeface="Times New Roman" pitchFamily="18" charset="0"/>
                <a:cs typeface="Arial" charset="0"/>
              </a:defRPr>
            </a:lvl2pPr>
            <a:lvl3pPr marL="1143000" indent="-228600" defTabSz="820738" eaLnBrk="0" hangingPunct="0">
              <a:defRPr sz="2400">
                <a:solidFill>
                  <a:schemeClr val="tx1"/>
                </a:solidFill>
                <a:latin typeface="Times New Roman" pitchFamily="18" charset="0"/>
                <a:cs typeface="Arial" charset="0"/>
              </a:defRPr>
            </a:lvl3pPr>
            <a:lvl4pPr marL="1600200" indent="-228600" defTabSz="820738" eaLnBrk="0" hangingPunct="0">
              <a:defRPr sz="2400">
                <a:solidFill>
                  <a:schemeClr val="tx1"/>
                </a:solidFill>
                <a:latin typeface="Times New Roman" pitchFamily="18" charset="0"/>
                <a:cs typeface="Arial" charset="0"/>
              </a:defRPr>
            </a:lvl4pPr>
            <a:lvl5pPr marL="2057400" indent="-228600" defTabSz="820738" eaLnBrk="0" hangingPunct="0">
              <a:defRPr sz="2400">
                <a:solidFill>
                  <a:schemeClr val="tx1"/>
                </a:solidFill>
                <a:latin typeface="Times New Roman" pitchFamily="18" charset="0"/>
                <a:cs typeface="Arial" charset="0"/>
              </a:defRPr>
            </a:lvl5pPr>
            <a:lvl6pPr marL="2514600" indent="-228600" defTabSz="820738"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defTabSz="820738"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defTabSz="820738"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defTabSz="820738"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r>
              <a:rPr lang="en-US" sz="1400" b="1">
                <a:latin typeface="Arial" charset="0"/>
              </a:rPr>
              <a:t>20%</a:t>
            </a:r>
          </a:p>
        </p:txBody>
      </p:sp>
      <p:sp>
        <p:nvSpPr>
          <p:cNvPr id="70711" name="Text Box 63"/>
          <p:cNvSpPr txBox="1">
            <a:spLocks noChangeArrowheads="1"/>
          </p:cNvSpPr>
          <p:nvPr/>
        </p:nvSpPr>
        <p:spPr bwMode="auto">
          <a:xfrm>
            <a:off x="4184650" y="5646738"/>
            <a:ext cx="588963" cy="296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2048" tIns="41025" rIns="82048" bIns="41025">
            <a:spAutoFit/>
          </a:bodyPr>
          <a:lstStyle>
            <a:lvl1pPr defTabSz="820738" eaLnBrk="0" hangingPunct="0">
              <a:defRPr sz="2400">
                <a:solidFill>
                  <a:schemeClr val="tx1"/>
                </a:solidFill>
                <a:latin typeface="Times New Roman" pitchFamily="18" charset="0"/>
                <a:cs typeface="Arial" charset="0"/>
              </a:defRPr>
            </a:lvl1pPr>
            <a:lvl2pPr marL="742950" indent="-285750" defTabSz="820738" eaLnBrk="0" hangingPunct="0">
              <a:defRPr sz="2400">
                <a:solidFill>
                  <a:schemeClr val="tx1"/>
                </a:solidFill>
                <a:latin typeface="Times New Roman" pitchFamily="18" charset="0"/>
                <a:cs typeface="Arial" charset="0"/>
              </a:defRPr>
            </a:lvl2pPr>
            <a:lvl3pPr marL="1143000" indent="-228600" defTabSz="820738" eaLnBrk="0" hangingPunct="0">
              <a:defRPr sz="2400">
                <a:solidFill>
                  <a:schemeClr val="tx1"/>
                </a:solidFill>
                <a:latin typeface="Times New Roman" pitchFamily="18" charset="0"/>
                <a:cs typeface="Arial" charset="0"/>
              </a:defRPr>
            </a:lvl3pPr>
            <a:lvl4pPr marL="1600200" indent="-228600" defTabSz="820738" eaLnBrk="0" hangingPunct="0">
              <a:defRPr sz="2400">
                <a:solidFill>
                  <a:schemeClr val="tx1"/>
                </a:solidFill>
                <a:latin typeface="Times New Roman" pitchFamily="18" charset="0"/>
                <a:cs typeface="Arial" charset="0"/>
              </a:defRPr>
            </a:lvl4pPr>
            <a:lvl5pPr marL="2057400" indent="-228600" defTabSz="820738" eaLnBrk="0" hangingPunct="0">
              <a:defRPr sz="2400">
                <a:solidFill>
                  <a:schemeClr val="tx1"/>
                </a:solidFill>
                <a:latin typeface="Times New Roman" pitchFamily="18" charset="0"/>
                <a:cs typeface="Arial" charset="0"/>
              </a:defRPr>
            </a:lvl5pPr>
            <a:lvl6pPr marL="2514600" indent="-228600" defTabSz="820738"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defTabSz="820738"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defTabSz="820738"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defTabSz="820738"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r>
              <a:rPr lang="en-US" sz="1400" b="1">
                <a:latin typeface="Arial" charset="0"/>
              </a:rPr>
              <a:t>2.1%</a:t>
            </a:r>
          </a:p>
        </p:txBody>
      </p:sp>
      <p:sp>
        <p:nvSpPr>
          <p:cNvPr id="70712" name="Text Box 64"/>
          <p:cNvSpPr txBox="1">
            <a:spLocks noChangeArrowheads="1"/>
          </p:cNvSpPr>
          <p:nvPr/>
        </p:nvSpPr>
        <p:spPr bwMode="auto">
          <a:xfrm>
            <a:off x="3179763" y="5646738"/>
            <a:ext cx="588962" cy="296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2048" tIns="41025" rIns="82048" bIns="41025">
            <a:spAutoFit/>
          </a:bodyPr>
          <a:lstStyle>
            <a:lvl1pPr defTabSz="820738" eaLnBrk="0" hangingPunct="0">
              <a:defRPr sz="2400">
                <a:solidFill>
                  <a:schemeClr val="tx1"/>
                </a:solidFill>
                <a:latin typeface="Times New Roman" pitchFamily="18" charset="0"/>
                <a:cs typeface="Arial" charset="0"/>
              </a:defRPr>
            </a:lvl1pPr>
            <a:lvl2pPr marL="742950" indent="-285750" defTabSz="820738" eaLnBrk="0" hangingPunct="0">
              <a:defRPr sz="2400">
                <a:solidFill>
                  <a:schemeClr val="tx1"/>
                </a:solidFill>
                <a:latin typeface="Times New Roman" pitchFamily="18" charset="0"/>
                <a:cs typeface="Arial" charset="0"/>
              </a:defRPr>
            </a:lvl2pPr>
            <a:lvl3pPr marL="1143000" indent="-228600" defTabSz="820738" eaLnBrk="0" hangingPunct="0">
              <a:defRPr sz="2400">
                <a:solidFill>
                  <a:schemeClr val="tx1"/>
                </a:solidFill>
                <a:latin typeface="Times New Roman" pitchFamily="18" charset="0"/>
                <a:cs typeface="Arial" charset="0"/>
              </a:defRPr>
            </a:lvl3pPr>
            <a:lvl4pPr marL="1600200" indent="-228600" defTabSz="820738" eaLnBrk="0" hangingPunct="0">
              <a:defRPr sz="2400">
                <a:solidFill>
                  <a:schemeClr val="tx1"/>
                </a:solidFill>
                <a:latin typeface="Times New Roman" pitchFamily="18" charset="0"/>
                <a:cs typeface="Arial" charset="0"/>
              </a:defRPr>
            </a:lvl4pPr>
            <a:lvl5pPr marL="2057400" indent="-228600" defTabSz="820738" eaLnBrk="0" hangingPunct="0">
              <a:defRPr sz="2400">
                <a:solidFill>
                  <a:schemeClr val="tx1"/>
                </a:solidFill>
                <a:latin typeface="Times New Roman" pitchFamily="18" charset="0"/>
                <a:cs typeface="Arial" charset="0"/>
              </a:defRPr>
            </a:lvl5pPr>
            <a:lvl6pPr marL="2514600" indent="-228600" defTabSz="820738"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defTabSz="820738"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defTabSz="820738"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defTabSz="820738"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r>
              <a:rPr lang="en-US" sz="1400" b="1">
                <a:latin typeface="Arial" charset="0"/>
              </a:rPr>
              <a:t>2.6%</a:t>
            </a:r>
          </a:p>
        </p:txBody>
      </p:sp>
      <p:sp>
        <p:nvSpPr>
          <p:cNvPr id="70713" name="Text Box 65"/>
          <p:cNvSpPr txBox="1">
            <a:spLocks noChangeArrowheads="1"/>
          </p:cNvSpPr>
          <p:nvPr/>
        </p:nvSpPr>
        <p:spPr bwMode="auto">
          <a:xfrm>
            <a:off x="3197225" y="4973638"/>
            <a:ext cx="536575" cy="296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2048" tIns="41025" rIns="82048" bIns="41025">
            <a:spAutoFit/>
          </a:bodyPr>
          <a:lstStyle>
            <a:lvl1pPr defTabSz="820738" eaLnBrk="0" hangingPunct="0">
              <a:defRPr sz="2400">
                <a:solidFill>
                  <a:schemeClr val="tx1"/>
                </a:solidFill>
                <a:latin typeface="Times New Roman" pitchFamily="18" charset="0"/>
                <a:cs typeface="Arial" charset="0"/>
              </a:defRPr>
            </a:lvl1pPr>
            <a:lvl2pPr marL="742950" indent="-285750" defTabSz="820738" eaLnBrk="0" hangingPunct="0">
              <a:defRPr sz="2400">
                <a:solidFill>
                  <a:schemeClr val="tx1"/>
                </a:solidFill>
                <a:latin typeface="Times New Roman" pitchFamily="18" charset="0"/>
                <a:cs typeface="Arial" charset="0"/>
              </a:defRPr>
            </a:lvl2pPr>
            <a:lvl3pPr marL="1143000" indent="-228600" defTabSz="820738" eaLnBrk="0" hangingPunct="0">
              <a:defRPr sz="2400">
                <a:solidFill>
                  <a:schemeClr val="tx1"/>
                </a:solidFill>
                <a:latin typeface="Times New Roman" pitchFamily="18" charset="0"/>
                <a:cs typeface="Arial" charset="0"/>
              </a:defRPr>
            </a:lvl3pPr>
            <a:lvl4pPr marL="1600200" indent="-228600" defTabSz="820738" eaLnBrk="0" hangingPunct="0">
              <a:defRPr sz="2400">
                <a:solidFill>
                  <a:schemeClr val="tx1"/>
                </a:solidFill>
                <a:latin typeface="Times New Roman" pitchFamily="18" charset="0"/>
                <a:cs typeface="Arial" charset="0"/>
              </a:defRPr>
            </a:lvl4pPr>
            <a:lvl5pPr marL="2057400" indent="-228600" defTabSz="820738" eaLnBrk="0" hangingPunct="0">
              <a:defRPr sz="2400">
                <a:solidFill>
                  <a:schemeClr val="tx1"/>
                </a:solidFill>
                <a:latin typeface="Times New Roman" pitchFamily="18" charset="0"/>
                <a:cs typeface="Arial" charset="0"/>
              </a:defRPr>
            </a:lvl5pPr>
            <a:lvl6pPr marL="2514600" indent="-228600" defTabSz="820738"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defTabSz="820738"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defTabSz="820738"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defTabSz="820738"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r>
              <a:rPr lang="en-US" sz="1400" b="1">
                <a:latin typeface="Arial" charset="0"/>
              </a:rPr>
              <a:t>25%</a:t>
            </a:r>
          </a:p>
        </p:txBody>
      </p:sp>
      <p:sp>
        <p:nvSpPr>
          <p:cNvPr id="70714" name="Text Box 66"/>
          <p:cNvSpPr txBox="1">
            <a:spLocks noChangeArrowheads="1"/>
          </p:cNvSpPr>
          <p:nvPr/>
        </p:nvSpPr>
        <p:spPr bwMode="auto">
          <a:xfrm>
            <a:off x="2141538" y="5646738"/>
            <a:ext cx="588962" cy="296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2048" tIns="41025" rIns="82048" bIns="41025">
            <a:spAutoFit/>
          </a:bodyPr>
          <a:lstStyle>
            <a:lvl1pPr defTabSz="820738" eaLnBrk="0" hangingPunct="0">
              <a:defRPr sz="2400">
                <a:solidFill>
                  <a:schemeClr val="tx1"/>
                </a:solidFill>
                <a:latin typeface="Times New Roman" pitchFamily="18" charset="0"/>
                <a:cs typeface="Arial" charset="0"/>
              </a:defRPr>
            </a:lvl1pPr>
            <a:lvl2pPr marL="742950" indent="-285750" defTabSz="820738" eaLnBrk="0" hangingPunct="0">
              <a:defRPr sz="2400">
                <a:solidFill>
                  <a:schemeClr val="tx1"/>
                </a:solidFill>
                <a:latin typeface="Times New Roman" pitchFamily="18" charset="0"/>
                <a:cs typeface="Arial" charset="0"/>
              </a:defRPr>
            </a:lvl2pPr>
            <a:lvl3pPr marL="1143000" indent="-228600" defTabSz="820738" eaLnBrk="0" hangingPunct="0">
              <a:defRPr sz="2400">
                <a:solidFill>
                  <a:schemeClr val="tx1"/>
                </a:solidFill>
                <a:latin typeface="Times New Roman" pitchFamily="18" charset="0"/>
                <a:cs typeface="Arial" charset="0"/>
              </a:defRPr>
            </a:lvl3pPr>
            <a:lvl4pPr marL="1600200" indent="-228600" defTabSz="820738" eaLnBrk="0" hangingPunct="0">
              <a:defRPr sz="2400">
                <a:solidFill>
                  <a:schemeClr val="tx1"/>
                </a:solidFill>
                <a:latin typeface="Times New Roman" pitchFamily="18" charset="0"/>
                <a:cs typeface="Arial" charset="0"/>
              </a:defRPr>
            </a:lvl4pPr>
            <a:lvl5pPr marL="2057400" indent="-228600" defTabSz="820738" eaLnBrk="0" hangingPunct="0">
              <a:defRPr sz="2400">
                <a:solidFill>
                  <a:schemeClr val="tx1"/>
                </a:solidFill>
                <a:latin typeface="Times New Roman" pitchFamily="18" charset="0"/>
                <a:cs typeface="Arial" charset="0"/>
              </a:defRPr>
            </a:lvl5pPr>
            <a:lvl6pPr marL="2514600" indent="-228600" defTabSz="820738"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defTabSz="820738"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defTabSz="820738"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defTabSz="820738"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r>
              <a:rPr lang="en-US" sz="1400" b="1">
                <a:latin typeface="Arial" charset="0"/>
              </a:rPr>
              <a:t>4.2%</a:t>
            </a:r>
          </a:p>
        </p:txBody>
      </p:sp>
      <p:sp>
        <p:nvSpPr>
          <p:cNvPr id="70715" name="Text Box 67"/>
          <p:cNvSpPr txBox="1">
            <a:spLocks noChangeArrowheads="1"/>
          </p:cNvSpPr>
          <p:nvPr/>
        </p:nvSpPr>
        <p:spPr bwMode="auto">
          <a:xfrm>
            <a:off x="2141538" y="4973638"/>
            <a:ext cx="536575" cy="296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2048" tIns="41025" rIns="82048" bIns="41025">
            <a:spAutoFit/>
          </a:bodyPr>
          <a:lstStyle>
            <a:lvl1pPr defTabSz="820738" eaLnBrk="0" hangingPunct="0">
              <a:defRPr sz="2400">
                <a:solidFill>
                  <a:schemeClr val="tx1"/>
                </a:solidFill>
                <a:latin typeface="Times New Roman" pitchFamily="18" charset="0"/>
                <a:cs typeface="Arial" charset="0"/>
              </a:defRPr>
            </a:lvl1pPr>
            <a:lvl2pPr marL="742950" indent="-285750" defTabSz="820738" eaLnBrk="0" hangingPunct="0">
              <a:defRPr sz="2400">
                <a:solidFill>
                  <a:schemeClr val="tx1"/>
                </a:solidFill>
                <a:latin typeface="Times New Roman" pitchFamily="18" charset="0"/>
                <a:cs typeface="Arial" charset="0"/>
              </a:defRPr>
            </a:lvl2pPr>
            <a:lvl3pPr marL="1143000" indent="-228600" defTabSz="820738" eaLnBrk="0" hangingPunct="0">
              <a:defRPr sz="2400">
                <a:solidFill>
                  <a:schemeClr val="tx1"/>
                </a:solidFill>
                <a:latin typeface="Times New Roman" pitchFamily="18" charset="0"/>
                <a:cs typeface="Arial" charset="0"/>
              </a:defRPr>
            </a:lvl3pPr>
            <a:lvl4pPr marL="1600200" indent="-228600" defTabSz="820738" eaLnBrk="0" hangingPunct="0">
              <a:defRPr sz="2400">
                <a:solidFill>
                  <a:schemeClr val="tx1"/>
                </a:solidFill>
                <a:latin typeface="Times New Roman" pitchFamily="18" charset="0"/>
                <a:cs typeface="Arial" charset="0"/>
              </a:defRPr>
            </a:lvl4pPr>
            <a:lvl5pPr marL="2057400" indent="-228600" defTabSz="820738" eaLnBrk="0" hangingPunct="0">
              <a:defRPr sz="2400">
                <a:solidFill>
                  <a:schemeClr val="tx1"/>
                </a:solidFill>
                <a:latin typeface="Times New Roman" pitchFamily="18" charset="0"/>
                <a:cs typeface="Arial" charset="0"/>
              </a:defRPr>
            </a:lvl5pPr>
            <a:lvl6pPr marL="2514600" indent="-228600" defTabSz="820738"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defTabSz="820738"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defTabSz="820738"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defTabSz="820738"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r>
              <a:rPr lang="en-US" sz="1400" b="1">
                <a:latin typeface="Arial" charset="0"/>
              </a:rPr>
              <a:t>40%</a:t>
            </a:r>
          </a:p>
        </p:txBody>
      </p:sp>
      <p:sp>
        <p:nvSpPr>
          <p:cNvPr id="70716" name="Text Box 68"/>
          <p:cNvSpPr txBox="1">
            <a:spLocks noChangeArrowheads="1"/>
          </p:cNvSpPr>
          <p:nvPr/>
        </p:nvSpPr>
        <p:spPr bwMode="auto">
          <a:xfrm>
            <a:off x="1144588" y="5622925"/>
            <a:ext cx="844550" cy="40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2048" tIns="41025" rIns="82048" bIns="41025">
            <a:spAutoFit/>
          </a:bodyPr>
          <a:lstStyle>
            <a:lvl1pPr defTabSz="820738" eaLnBrk="0" hangingPunct="0">
              <a:defRPr sz="2400">
                <a:solidFill>
                  <a:schemeClr val="tx1"/>
                </a:solidFill>
                <a:latin typeface="Times New Roman" pitchFamily="18" charset="0"/>
                <a:cs typeface="Arial" charset="0"/>
              </a:defRPr>
            </a:lvl1pPr>
            <a:lvl2pPr marL="742950" indent="-285750" defTabSz="820738" eaLnBrk="0" hangingPunct="0">
              <a:defRPr sz="2400">
                <a:solidFill>
                  <a:schemeClr val="tx1"/>
                </a:solidFill>
                <a:latin typeface="Times New Roman" pitchFamily="18" charset="0"/>
                <a:cs typeface="Arial" charset="0"/>
              </a:defRPr>
            </a:lvl2pPr>
            <a:lvl3pPr marL="1143000" indent="-228600" defTabSz="820738" eaLnBrk="0" hangingPunct="0">
              <a:defRPr sz="2400">
                <a:solidFill>
                  <a:schemeClr val="tx1"/>
                </a:solidFill>
                <a:latin typeface="Times New Roman" pitchFamily="18" charset="0"/>
                <a:cs typeface="Arial" charset="0"/>
              </a:defRPr>
            </a:lvl3pPr>
            <a:lvl4pPr marL="1600200" indent="-228600" defTabSz="820738" eaLnBrk="0" hangingPunct="0">
              <a:defRPr sz="2400">
                <a:solidFill>
                  <a:schemeClr val="tx1"/>
                </a:solidFill>
                <a:latin typeface="Times New Roman" pitchFamily="18" charset="0"/>
                <a:cs typeface="Arial" charset="0"/>
              </a:defRPr>
            </a:lvl4pPr>
            <a:lvl5pPr marL="2057400" indent="-228600" defTabSz="820738" eaLnBrk="0" hangingPunct="0">
              <a:defRPr sz="2400">
                <a:solidFill>
                  <a:schemeClr val="tx1"/>
                </a:solidFill>
                <a:latin typeface="Times New Roman" pitchFamily="18" charset="0"/>
                <a:cs typeface="Arial" charset="0"/>
              </a:defRPr>
            </a:lvl5pPr>
            <a:lvl6pPr marL="2514600" indent="-228600" defTabSz="820738"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defTabSz="820738"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defTabSz="820738"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defTabSz="820738" eaLnBrk="0" fontAlgn="base" hangingPunct="0">
              <a:spcBef>
                <a:spcPct val="0"/>
              </a:spcBef>
              <a:spcAft>
                <a:spcPct val="0"/>
              </a:spcAft>
              <a:defRPr sz="2400">
                <a:solidFill>
                  <a:schemeClr val="tx1"/>
                </a:solidFill>
                <a:latin typeface="Times New Roman" pitchFamily="18" charset="0"/>
                <a:cs typeface="Arial" charset="0"/>
              </a:defRPr>
            </a:lvl9pPr>
          </a:lstStyle>
          <a:p>
            <a:pPr algn="ctr" eaLnBrk="1" hangingPunct="1"/>
            <a:r>
              <a:rPr lang="en-US" sz="1100" b="1" i="1">
                <a:latin typeface="Arial" charset="0"/>
              </a:rPr>
              <a:t>Percent of</a:t>
            </a:r>
          </a:p>
          <a:p>
            <a:pPr algn="ctr" eaLnBrk="1" hangingPunct="1"/>
            <a:r>
              <a:rPr lang="en-US" sz="1100" b="1" i="1">
                <a:latin typeface="Arial" charset="0"/>
              </a:rPr>
              <a:t>Input</a:t>
            </a:r>
          </a:p>
        </p:txBody>
      </p:sp>
      <p:sp>
        <p:nvSpPr>
          <p:cNvPr id="70717" name="Text Box 69"/>
          <p:cNvSpPr txBox="1">
            <a:spLocks noChangeArrowheads="1"/>
          </p:cNvSpPr>
          <p:nvPr/>
        </p:nvSpPr>
        <p:spPr bwMode="auto">
          <a:xfrm>
            <a:off x="1147763" y="4951413"/>
            <a:ext cx="844550" cy="40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2048" tIns="41025" rIns="82048" bIns="41025">
            <a:spAutoFit/>
          </a:bodyPr>
          <a:lstStyle>
            <a:lvl1pPr defTabSz="820738" eaLnBrk="0" hangingPunct="0">
              <a:defRPr sz="2400">
                <a:solidFill>
                  <a:schemeClr val="tx1"/>
                </a:solidFill>
                <a:latin typeface="Times New Roman" pitchFamily="18" charset="0"/>
                <a:cs typeface="Arial" charset="0"/>
              </a:defRPr>
            </a:lvl1pPr>
            <a:lvl2pPr marL="742950" indent="-285750" defTabSz="820738" eaLnBrk="0" hangingPunct="0">
              <a:defRPr sz="2400">
                <a:solidFill>
                  <a:schemeClr val="tx1"/>
                </a:solidFill>
                <a:latin typeface="Times New Roman" pitchFamily="18" charset="0"/>
                <a:cs typeface="Arial" charset="0"/>
              </a:defRPr>
            </a:lvl2pPr>
            <a:lvl3pPr marL="1143000" indent="-228600" defTabSz="820738" eaLnBrk="0" hangingPunct="0">
              <a:defRPr sz="2400">
                <a:solidFill>
                  <a:schemeClr val="tx1"/>
                </a:solidFill>
                <a:latin typeface="Times New Roman" pitchFamily="18" charset="0"/>
                <a:cs typeface="Arial" charset="0"/>
              </a:defRPr>
            </a:lvl3pPr>
            <a:lvl4pPr marL="1600200" indent="-228600" defTabSz="820738" eaLnBrk="0" hangingPunct="0">
              <a:defRPr sz="2400">
                <a:solidFill>
                  <a:schemeClr val="tx1"/>
                </a:solidFill>
                <a:latin typeface="Times New Roman" pitchFamily="18" charset="0"/>
                <a:cs typeface="Arial" charset="0"/>
              </a:defRPr>
            </a:lvl4pPr>
            <a:lvl5pPr marL="2057400" indent="-228600" defTabSz="820738" eaLnBrk="0" hangingPunct="0">
              <a:defRPr sz="2400">
                <a:solidFill>
                  <a:schemeClr val="tx1"/>
                </a:solidFill>
                <a:latin typeface="Times New Roman" pitchFamily="18" charset="0"/>
                <a:cs typeface="Arial" charset="0"/>
              </a:defRPr>
            </a:lvl5pPr>
            <a:lvl6pPr marL="2514600" indent="-228600" defTabSz="820738"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defTabSz="820738"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defTabSz="820738"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defTabSz="820738" eaLnBrk="0" fontAlgn="base" hangingPunct="0">
              <a:spcBef>
                <a:spcPct val="0"/>
              </a:spcBef>
              <a:spcAft>
                <a:spcPct val="0"/>
              </a:spcAft>
              <a:defRPr sz="2400">
                <a:solidFill>
                  <a:schemeClr val="tx1"/>
                </a:solidFill>
                <a:latin typeface="Times New Roman" pitchFamily="18" charset="0"/>
                <a:cs typeface="Arial" charset="0"/>
              </a:defRPr>
            </a:lvl9pPr>
          </a:lstStyle>
          <a:p>
            <a:pPr algn="ctr" eaLnBrk="1" hangingPunct="1"/>
            <a:r>
              <a:rPr lang="en-US" sz="1100" b="1" i="1">
                <a:latin typeface="Arial" charset="0"/>
              </a:rPr>
              <a:t>Percent of</a:t>
            </a:r>
          </a:p>
          <a:p>
            <a:pPr algn="ctr" eaLnBrk="1" hangingPunct="1"/>
            <a:r>
              <a:rPr lang="en-US" sz="1100" b="1" i="1">
                <a:latin typeface="Arial" charset="0"/>
              </a:rPr>
              <a:t>Losses</a:t>
            </a:r>
          </a:p>
        </p:txBody>
      </p:sp>
      <p:pic>
        <p:nvPicPr>
          <p:cNvPr id="70718" name="Picture 70" descr="C:\Documents and Settings\Compaq_Owner\My Documents\My Pictures\CutMotor copy.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92525" y="2232025"/>
            <a:ext cx="2514600" cy="173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719" name="Line 71"/>
          <p:cNvSpPr>
            <a:spLocks noChangeShapeType="1"/>
          </p:cNvSpPr>
          <p:nvPr/>
        </p:nvSpPr>
        <p:spPr bwMode="auto">
          <a:xfrm flipV="1">
            <a:off x="2473325" y="2528888"/>
            <a:ext cx="1949450" cy="1692275"/>
          </a:xfrm>
          <a:prstGeom prst="line">
            <a:avLst/>
          </a:prstGeom>
          <a:noFill/>
          <a:ln w="28575">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70720" name="Line 72"/>
          <p:cNvSpPr>
            <a:spLocks noChangeShapeType="1"/>
          </p:cNvSpPr>
          <p:nvPr/>
        </p:nvSpPr>
        <p:spPr bwMode="auto">
          <a:xfrm flipV="1">
            <a:off x="3540125" y="2773363"/>
            <a:ext cx="1066800" cy="1447800"/>
          </a:xfrm>
          <a:prstGeom prst="line">
            <a:avLst/>
          </a:prstGeom>
          <a:noFill/>
          <a:ln w="38100">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70721" name="Line 73"/>
          <p:cNvSpPr>
            <a:spLocks noChangeShapeType="1"/>
          </p:cNvSpPr>
          <p:nvPr/>
        </p:nvSpPr>
        <p:spPr bwMode="auto">
          <a:xfrm flipV="1">
            <a:off x="4633913" y="2544763"/>
            <a:ext cx="354012" cy="1219200"/>
          </a:xfrm>
          <a:prstGeom prst="line">
            <a:avLst/>
          </a:prstGeom>
          <a:noFill/>
          <a:ln w="28575">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70722" name="Line 74"/>
          <p:cNvSpPr>
            <a:spLocks noChangeShapeType="1"/>
          </p:cNvSpPr>
          <p:nvPr/>
        </p:nvSpPr>
        <p:spPr bwMode="auto">
          <a:xfrm flipH="1" flipV="1">
            <a:off x="5521325" y="3078163"/>
            <a:ext cx="533400" cy="1143000"/>
          </a:xfrm>
          <a:prstGeom prst="line">
            <a:avLst/>
          </a:prstGeom>
          <a:noFill/>
          <a:ln w="28575">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70723" name="Line 75"/>
          <p:cNvSpPr>
            <a:spLocks noChangeShapeType="1"/>
          </p:cNvSpPr>
          <p:nvPr/>
        </p:nvSpPr>
        <p:spPr bwMode="auto">
          <a:xfrm flipH="1" flipV="1">
            <a:off x="5140325" y="2544763"/>
            <a:ext cx="304800" cy="1600200"/>
          </a:xfrm>
          <a:prstGeom prst="line">
            <a:avLst/>
          </a:prstGeom>
          <a:noFill/>
          <a:ln w="28575">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70724" name="Line 76"/>
          <p:cNvSpPr>
            <a:spLocks noChangeShapeType="1"/>
          </p:cNvSpPr>
          <p:nvPr/>
        </p:nvSpPr>
        <p:spPr bwMode="auto">
          <a:xfrm flipH="1">
            <a:off x="2608263" y="3090863"/>
            <a:ext cx="1177925" cy="1009650"/>
          </a:xfrm>
          <a:prstGeom prst="line">
            <a:avLst/>
          </a:prstGeom>
          <a:noFill/>
          <a:ln w="28575">
            <a:solidFill>
              <a:srgbClr val="0000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0725" name="Line 77"/>
          <p:cNvSpPr>
            <a:spLocks noChangeShapeType="1"/>
          </p:cNvSpPr>
          <p:nvPr/>
        </p:nvSpPr>
        <p:spPr bwMode="auto">
          <a:xfrm flipH="1">
            <a:off x="3525838" y="3402013"/>
            <a:ext cx="611187" cy="765175"/>
          </a:xfrm>
          <a:prstGeom prst="line">
            <a:avLst/>
          </a:prstGeom>
          <a:noFill/>
          <a:ln w="28575">
            <a:solidFill>
              <a:srgbClr val="0000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0726" name="Line 78"/>
          <p:cNvSpPr>
            <a:spLocks noChangeShapeType="1"/>
          </p:cNvSpPr>
          <p:nvPr/>
        </p:nvSpPr>
        <p:spPr bwMode="auto">
          <a:xfrm flipH="1">
            <a:off x="4483100" y="3781425"/>
            <a:ext cx="138113" cy="428625"/>
          </a:xfrm>
          <a:prstGeom prst="line">
            <a:avLst/>
          </a:prstGeom>
          <a:noFill/>
          <a:ln w="28575">
            <a:solidFill>
              <a:srgbClr val="0000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0727" name="Line 79"/>
          <p:cNvSpPr>
            <a:spLocks noChangeShapeType="1"/>
          </p:cNvSpPr>
          <p:nvPr/>
        </p:nvSpPr>
        <p:spPr bwMode="auto">
          <a:xfrm>
            <a:off x="5370513" y="3671888"/>
            <a:ext cx="69850" cy="469900"/>
          </a:xfrm>
          <a:prstGeom prst="line">
            <a:avLst/>
          </a:prstGeom>
          <a:noFill/>
          <a:ln w="28575">
            <a:solidFill>
              <a:srgbClr val="0000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0728" name="Line 80"/>
          <p:cNvSpPr>
            <a:spLocks noChangeShapeType="1"/>
          </p:cNvSpPr>
          <p:nvPr/>
        </p:nvSpPr>
        <p:spPr bwMode="auto">
          <a:xfrm>
            <a:off x="5673725" y="3427413"/>
            <a:ext cx="346075" cy="739775"/>
          </a:xfrm>
          <a:prstGeom prst="line">
            <a:avLst/>
          </a:prstGeom>
          <a:noFill/>
          <a:ln w="28575">
            <a:solidFill>
              <a:srgbClr val="000066"/>
            </a:solidFill>
            <a:round/>
            <a:headEnd/>
            <a:tailEnd/>
          </a:ln>
          <a:extLst>
            <a:ext uri="{909E8E84-426E-40DD-AFC4-6F175D3DCCD1}">
              <a14:hiddenFill xmlns:a14="http://schemas.microsoft.com/office/drawing/2010/main">
                <a:noFill/>
              </a14:hiddenFill>
            </a:ext>
          </a:extLst>
        </p:spPr>
        <p:txBody>
          <a:bodyPr/>
          <a:lstStyle/>
          <a:p>
            <a:endParaRPr lang="en-US"/>
          </a:p>
        </p:txBody>
      </p:sp>
    </p:spTree>
    <p:extLst>
      <p:ext uri="{BB962C8B-B14F-4D97-AF65-F5344CB8AC3E}">
        <p14:creationId xmlns:p14="http://schemas.microsoft.com/office/powerpoint/2010/main" val="408843794"/>
      </p:ext>
    </p:extLst>
  </p:cSld>
  <p:clrMapOvr>
    <a:masterClrMapping/>
  </p:clrMapOvr>
  <p:transition>
    <p:wipe dir="r"/>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Text Box 4"/>
          <p:cNvSpPr txBox="1">
            <a:spLocks noChangeArrowheads="1"/>
          </p:cNvSpPr>
          <p:nvPr/>
        </p:nvSpPr>
        <p:spPr bwMode="auto">
          <a:xfrm>
            <a:off x="1143000" y="2092325"/>
            <a:ext cx="184150"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9" tIns="45714" rIns="91429" bIns="45714">
            <a:spAutoFit/>
          </a:bodyP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a:lnSpc>
                <a:spcPct val="80000"/>
              </a:lnSpc>
            </a:pPr>
            <a:endParaRPr lang="en-US" sz="3200" b="1">
              <a:solidFill>
                <a:srgbClr val="002060"/>
              </a:solidFill>
              <a:latin typeface="Arial" charset="0"/>
            </a:endParaRPr>
          </a:p>
        </p:txBody>
      </p:sp>
      <p:sp>
        <p:nvSpPr>
          <p:cNvPr id="71683" name="Text Box 8"/>
          <p:cNvSpPr txBox="1">
            <a:spLocks noChangeArrowheads="1"/>
          </p:cNvSpPr>
          <p:nvPr/>
        </p:nvSpPr>
        <p:spPr bwMode="auto">
          <a:xfrm>
            <a:off x="1143000" y="1558925"/>
            <a:ext cx="76962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9" tIns="45714" rIns="91429" bIns="45714">
            <a:spAutoFit/>
          </a:bodyPr>
          <a:lstStyle>
            <a:lvl1pPr marL="457200" indent="-457200"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endParaRPr lang="en-US" b="1">
              <a:latin typeface="Arial" charset="0"/>
            </a:endParaRPr>
          </a:p>
          <a:p>
            <a:pPr eaLnBrk="1" hangingPunct="1"/>
            <a:endParaRPr lang="en-US">
              <a:latin typeface="Arial" charset="0"/>
            </a:endParaRPr>
          </a:p>
        </p:txBody>
      </p:sp>
      <p:sp>
        <p:nvSpPr>
          <p:cNvPr id="71684" name="Rectangle 2"/>
          <p:cNvSpPr>
            <a:spLocks noGrp="1" noChangeArrowheads="1"/>
          </p:cNvSpPr>
          <p:nvPr>
            <p:ph type="title"/>
          </p:nvPr>
        </p:nvSpPr>
        <p:spPr>
          <a:xfrm>
            <a:off x="304800" y="228600"/>
            <a:ext cx="8229600" cy="1100137"/>
          </a:xfrm>
        </p:spPr>
        <p:txBody>
          <a:bodyPr lIns="82058" tIns="41029" rIns="82058" bIns="41029" anchor="t"/>
          <a:lstStyle/>
          <a:p>
            <a:pPr eaLnBrk="1" hangingPunct="1"/>
            <a:r>
              <a:rPr lang="en-US" sz="3600" dirty="0" smtClean="0">
                <a:solidFill>
                  <a:schemeClr val="tx1"/>
                </a:solidFill>
              </a:rPr>
              <a:t>Full Load Efficiencies </a:t>
            </a:r>
            <a:r>
              <a:rPr lang="en-US" sz="3600" dirty="0" err="1" smtClean="0">
                <a:solidFill>
                  <a:schemeClr val="tx1"/>
                </a:solidFill>
              </a:rPr>
              <a:t>NEMA</a:t>
            </a:r>
            <a:r>
              <a:rPr lang="en-US" sz="3600" dirty="0" smtClean="0">
                <a:solidFill>
                  <a:schemeClr val="tx1"/>
                </a:solidFill>
              </a:rPr>
              <a:t> Premium®, Table for </a:t>
            </a:r>
            <a:r>
              <a:rPr lang="en-US" sz="3600" dirty="0" err="1" smtClean="0">
                <a:solidFill>
                  <a:schemeClr val="tx1"/>
                </a:solidFill>
              </a:rPr>
              <a:t>TEFC</a:t>
            </a:r>
            <a:endParaRPr lang="en-US" sz="3600" dirty="0" smtClean="0">
              <a:solidFill>
                <a:schemeClr val="tx1"/>
              </a:solidFill>
            </a:endParaRPr>
          </a:p>
        </p:txBody>
      </p:sp>
      <p:graphicFrame>
        <p:nvGraphicFramePr>
          <p:cNvPr id="10" name="Table 9"/>
          <p:cNvGraphicFramePr>
            <a:graphicFrameLocks noGrp="1"/>
          </p:cNvGraphicFramePr>
          <p:nvPr/>
        </p:nvGraphicFramePr>
        <p:xfrm>
          <a:off x="265113" y="2117725"/>
          <a:ext cx="4191000" cy="3890958"/>
        </p:xfrm>
        <a:graphic>
          <a:graphicData uri="http://schemas.openxmlformats.org/drawingml/2006/table">
            <a:tbl>
              <a:tblPr>
                <a:tableStyleId>{5A111915-BE36-4E01-A7E5-04B1672EAD32}</a:tableStyleId>
              </a:tblPr>
              <a:tblGrid>
                <a:gridCol w="572501"/>
                <a:gridCol w="838200"/>
                <a:gridCol w="799099"/>
                <a:gridCol w="195051"/>
                <a:gridCol w="910850"/>
                <a:gridCol w="875299"/>
              </a:tblGrid>
              <a:tr h="210312">
                <a:tc>
                  <a:txBody>
                    <a:bodyPr/>
                    <a:lstStyle/>
                    <a:p>
                      <a:endParaRPr lang="en-US" sz="800" b="1" dirty="0">
                        <a:solidFill>
                          <a:srgbClr val="203E55"/>
                        </a:solidFill>
                        <a:latin typeface="Cambria"/>
                        <a:ea typeface="Times New Roman"/>
                        <a:cs typeface="Times New Roman"/>
                      </a:endParaRPr>
                    </a:p>
                  </a:txBody>
                  <a:tcPr marL="49300" marR="49300" marT="0" marB="0"/>
                </a:tc>
                <a:tc gridSpan="2">
                  <a:txBody>
                    <a:bodyPr/>
                    <a:lstStyle/>
                    <a:p>
                      <a:pPr marL="0" marR="0" algn="ctr">
                        <a:lnSpc>
                          <a:spcPct val="115000"/>
                        </a:lnSpc>
                        <a:spcBef>
                          <a:spcPts val="0"/>
                        </a:spcBef>
                        <a:spcAft>
                          <a:spcPts val="1000"/>
                        </a:spcAft>
                      </a:pPr>
                      <a:r>
                        <a:rPr lang="en-US" sz="1200"/>
                        <a:t>2 Pole</a:t>
                      </a:r>
                      <a:endParaRPr lang="en-US" sz="800" b="1">
                        <a:solidFill>
                          <a:srgbClr val="203E55"/>
                        </a:solidFill>
                        <a:latin typeface="Calibri"/>
                        <a:ea typeface="Calibri"/>
                        <a:cs typeface="Times New Roman"/>
                      </a:endParaRPr>
                    </a:p>
                  </a:txBody>
                  <a:tcPr marL="49300" marR="49300" marT="0" marB="0"/>
                </a:tc>
                <a:tc hMerge="1">
                  <a:txBody>
                    <a:bodyPr/>
                    <a:lstStyle/>
                    <a:p>
                      <a:endParaRPr lang="en-US"/>
                    </a:p>
                  </a:txBody>
                  <a:tcPr/>
                </a:tc>
                <a:tc>
                  <a:txBody>
                    <a:bodyPr/>
                    <a:lstStyle/>
                    <a:p>
                      <a:endParaRPr lang="en-US" sz="800" b="1">
                        <a:solidFill>
                          <a:srgbClr val="203E55"/>
                        </a:solidFill>
                        <a:latin typeface="Cambria"/>
                        <a:ea typeface="Times New Roman"/>
                        <a:cs typeface="Times New Roman"/>
                      </a:endParaRPr>
                    </a:p>
                  </a:txBody>
                  <a:tcPr marL="49300" marR="49300" marT="0" marB="0"/>
                </a:tc>
                <a:tc gridSpan="2">
                  <a:txBody>
                    <a:bodyPr/>
                    <a:lstStyle/>
                    <a:p>
                      <a:pPr marL="0" marR="0" algn="ctr">
                        <a:lnSpc>
                          <a:spcPct val="115000"/>
                        </a:lnSpc>
                        <a:spcBef>
                          <a:spcPts val="0"/>
                        </a:spcBef>
                        <a:spcAft>
                          <a:spcPts val="1000"/>
                        </a:spcAft>
                      </a:pPr>
                      <a:r>
                        <a:rPr lang="en-US" sz="1200"/>
                        <a:t>4 Pole</a:t>
                      </a:r>
                      <a:endParaRPr lang="en-US" sz="800" b="1">
                        <a:solidFill>
                          <a:srgbClr val="203E55"/>
                        </a:solidFill>
                        <a:latin typeface="Calibri"/>
                        <a:ea typeface="Calibri"/>
                        <a:cs typeface="Times New Roman"/>
                      </a:endParaRPr>
                    </a:p>
                  </a:txBody>
                  <a:tcPr marL="49300" marR="49300" marT="0" marB="0"/>
                </a:tc>
                <a:tc hMerge="1">
                  <a:txBody>
                    <a:bodyPr/>
                    <a:lstStyle/>
                    <a:p>
                      <a:endParaRPr lang="en-US"/>
                    </a:p>
                  </a:txBody>
                  <a:tcPr/>
                </a:tc>
              </a:tr>
              <a:tr h="221484">
                <a:tc>
                  <a:txBody>
                    <a:bodyPr/>
                    <a:lstStyle/>
                    <a:p>
                      <a:pPr marL="0" marR="0" algn="ctr">
                        <a:lnSpc>
                          <a:spcPct val="115000"/>
                        </a:lnSpc>
                        <a:spcBef>
                          <a:spcPts val="0"/>
                        </a:spcBef>
                        <a:spcAft>
                          <a:spcPts val="1000"/>
                        </a:spcAft>
                      </a:pPr>
                      <a:r>
                        <a:rPr lang="en-US" sz="1200"/>
                        <a:t>HP</a:t>
                      </a:r>
                      <a:endParaRPr lang="en-US" sz="800" b="1">
                        <a:solidFill>
                          <a:srgbClr val="203E55"/>
                        </a:solidFill>
                        <a:latin typeface="Calibri"/>
                        <a:ea typeface="Calibri"/>
                        <a:cs typeface="Times New Roman"/>
                      </a:endParaRPr>
                    </a:p>
                  </a:txBody>
                  <a:tcPr marL="49300" marR="49300" marT="0" marB="0"/>
                </a:tc>
                <a:tc>
                  <a:txBody>
                    <a:bodyPr/>
                    <a:lstStyle/>
                    <a:p>
                      <a:pPr marL="0" marR="0" algn="ctr">
                        <a:lnSpc>
                          <a:spcPct val="115000"/>
                        </a:lnSpc>
                        <a:spcBef>
                          <a:spcPts val="0"/>
                        </a:spcBef>
                        <a:spcAft>
                          <a:spcPts val="1000"/>
                        </a:spcAft>
                      </a:pPr>
                      <a:r>
                        <a:rPr lang="en-US" sz="1200"/>
                        <a:t>Nominal</a:t>
                      </a:r>
                      <a:endParaRPr lang="en-US" sz="800" b="1">
                        <a:solidFill>
                          <a:srgbClr val="203E55"/>
                        </a:solidFill>
                        <a:latin typeface="Calibri"/>
                        <a:ea typeface="Calibri"/>
                        <a:cs typeface="Times New Roman"/>
                      </a:endParaRPr>
                    </a:p>
                  </a:txBody>
                  <a:tcPr marL="49300" marR="49300" marT="0" marB="0"/>
                </a:tc>
                <a:tc>
                  <a:txBody>
                    <a:bodyPr/>
                    <a:lstStyle/>
                    <a:p>
                      <a:pPr marL="0" marR="0" algn="ctr">
                        <a:lnSpc>
                          <a:spcPct val="115000"/>
                        </a:lnSpc>
                        <a:spcBef>
                          <a:spcPts val="0"/>
                        </a:spcBef>
                        <a:spcAft>
                          <a:spcPts val="1000"/>
                        </a:spcAft>
                      </a:pPr>
                      <a:r>
                        <a:rPr lang="en-US" sz="1200"/>
                        <a:t>Minimum</a:t>
                      </a:r>
                      <a:endParaRPr lang="en-US" sz="800" b="1">
                        <a:solidFill>
                          <a:srgbClr val="203E55"/>
                        </a:solidFill>
                        <a:latin typeface="Calibri"/>
                        <a:ea typeface="Calibri"/>
                        <a:cs typeface="Times New Roman"/>
                      </a:endParaRPr>
                    </a:p>
                  </a:txBody>
                  <a:tcPr marL="49300" marR="49300" marT="0" marB="0"/>
                </a:tc>
                <a:tc>
                  <a:txBody>
                    <a:bodyPr/>
                    <a:lstStyle/>
                    <a:p>
                      <a:pPr marL="0" marR="0" algn="ctr">
                        <a:lnSpc>
                          <a:spcPct val="115000"/>
                        </a:lnSpc>
                        <a:spcBef>
                          <a:spcPts val="0"/>
                        </a:spcBef>
                        <a:spcAft>
                          <a:spcPts val="0"/>
                        </a:spcAft>
                      </a:pPr>
                      <a:endParaRPr lang="en-US" sz="800" b="1">
                        <a:solidFill>
                          <a:srgbClr val="203E55"/>
                        </a:solidFill>
                        <a:latin typeface="Calibri"/>
                        <a:ea typeface="Calibri"/>
                        <a:cs typeface="Times New Roman"/>
                      </a:endParaRPr>
                    </a:p>
                  </a:txBody>
                  <a:tcPr marL="49300" marR="49300" marT="0" marB="0"/>
                </a:tc>
                <a:tc>
                  <a:txBody>
                    <a:bodyPr/>
                    <a:lstStyle/>
                    <a:p>
                      <a:pPr marL="0" marR="0" algn="ctr">
                        <a:lnSpc>
                          <a:spcPct val="115000"/>
                        </a:lnSpc>
                        <a:spcBef>
                          <a:spcPts val="0"/>
                        </a:spcBef>
                        <a:spcAft>
                          <a:spcPts val="1000"/>
                        </a:spcAft>
                      </a:pPr>
                      <a:r>
                        <a:rPr lang="en-US" sz="1200"/>
                        <a:t>Nominal</a:t>
                      </a:r>
                      <a:endParaRPr lang="en-US" sz="800" b="1">
                        <a:solidFill>
                          <a:srgbClr val="203E55"/>
                        </a:solidFill>
                        <a:latin typeface="Calibri"/>
                        <a:ea typeface="Calibri"/>
                        <a:cs typeface="Times New Roman"/>
                      </a:endParaRPr>
                    </a:p>
                  </a:txBody>
                  <a:tcPr marL="49300" marR="49300" marT="0" marB="0"/>
                </a:tc>
                <a:tc>
                  <a:txBody>
                    <a:bodyPr/>
                    <a:lstStyle/>
                    <a:p>
                      <a:pPr marL="0" marR="0" algn="ctr">
                        <a:lnSpc>
                          <a:spcPct val="115000"/>
                        </a:lnSpc>
                        <a:spcBef>
                          <a:spcPts val="0"/>
                        </a:spcBef>
                        <a:spcAft>
                          <a:spcPts val="1000"/>
                        </a:spcAft>
                      </a:pPr>
                      <a:r>
                        <a:rPr lang="en-US" sz="1200" dirty="0"/>
                        <a:t>Minimum</a:t>
                      </a:r>
                      <a:endParaRPr lang="en-US" sz="800" b="1" dirty="0">
                        <a:solidFill>
                          <a:srgbClr val="203E55"/>
                        </a:solidFill>
                        <a:latin typeface="Calibri"/>
                        <a:ea typeface="Calibri"/>
                        <a:cs typeface="Times New Roman"/>
                      </a:endParaRPr>
                    </a:p>
                  </a:txBody>
                  <a:tcPr marL="49300" marR="49300" marT="0" marB="0"/>
                </a:tc>
              </a:tr>
              <a:tr h="288492">
                <a:tc>
                  <a:txBody>
                    <a:bodyPr/>
                    <a:lstStyle/>
                    <a:p>
                      <a:pPr marL="0" marR="0" algn="ctr">
                        <a:lnSpc>
                          <a:spcPct val="115000"/>
                        </a:lnSpc>
                        <a:spcBef>
                          <a:spcPts val="0"/>
                        </a:spcBef>
                        <a:spcAft>
                          <a:spcPts val="1000"/>
                        </a:spcAft>
                      </a:pPr>
                      <a:r>
                        <a:rPr lang="en-US" sz="1600"/>
                        <a:t>1</a:t>
                      </a:r>
                      <a:endParaRPr lang="en-US" sz="1600" b="1">
                        <a:solidFill>
                          <a:srgbClr val="203E55"/>
                        </a:solidFill>
                        <a:latin typeface="Calibri"/>
                        <a:ea typeface="Calibri"/>
                        <a:cs typeface="Times New Roman"/>
                      </a:endParaRPr>
                    </a:p>
                  </a:txBody>
                  <a:tcPr marL="49300" marR="49300" marT="0" marB="0"/>
                </a:tc>
                <a:tc>
                  <a:txBody>
                    <a:bodyPr/>
                    <a:lstStyle/>
                    <a:p>
                      <a:pPr marL="0" marR="0" algn="ctr">
                        <a:lnSpc>
                          <a:spcPct val="115000"/>
                        </a:lnSpc>
                        <a:spcBef>
                          <a:spcPts val="0"/>
                        </a:spcBef>
                        <a:spcAft>
                          <a:spcPts val="1000"/>
                        </a:spcAft>
                      </a:pPr>
                      <a:r>
                        <a:rPr lang="en-US" sz="1600"/>
                        <a:t>77.0</a:t>
                      </a:r>
                      <a:endParaRPr lang="en-US" sz="1600" b="1">
                        <a:solidFill>
                          <a:srgbClr val="203E55"/>
                        </a:solidFill>
                        <a:latin typeface="Calibri"/>
                        <a:ea typeface="Calibri"/>
                        <a:cs typeface="Times New Roman"/>
                      </a:endParaRPr>
                    </a:p>
                  </a:txBody>
                  <a:tcPr marL="49300" marR="49300" marT="0" marB="0"/>
                </a:tc>
                <a:tc>
                  <a:txBody>
                    <a:bodyPr/>
                    <a:lstStyle/>
                    <a:p>
                      <a:pPr marL="0" marR="0" algn="ctr">
                        <a:lnSpc>
                          <a:spcPct val="115000"/>
                        </a:lnSpc>
                        <a:spcBef>
                          <a:spcPts val="0"/>
                        </a:spcBef>
                        <a:spcAft>
                          <a:spcPts val="1000"/>
                        </a:spcAft>
                      </a:pPr>
                      <a:r>
                        <a:rPr lang="en-US" sz="1600" dirty="0"/>
                        <a:t>74.0</a:t>
                      </a:r>
                      <a:endParaRPr lang="en-US" sz="1600" b="1" dirty="0">
                        <a:solidFill>
                          <a:srgbClr val="203E55"/>
                        </a:solidFill>
                        <a:latin typeface="Calibri"/>
                        <a:ea typeface="Calibri"/>
                        <a:cs typeface="Times New Roman"/>
                      </a:endParaRPr>
                    </a:p>
                  </a:txBody>
                  <a:tcPr marL="49300" marR="49300" marT="0" marB="0"/>
                </a:tc>
                <a:tc>
                  <a:txBody>
                    <a:bodyPr/>
                    <a:lstStyle/>
                    <a:p>
                      <a:endParaRPr lang="en-US" sz="1600" b="1">
                        <a:solidFill>
                          <a:srgbClr val="203E55"/>
                        </a:solidFill>
                        <a:latin typeface="Cambria"/>
                        <a:ea typeface="Times New Roman"/>
                        <a:cs typeface="Times New Roman"/>
                      </a:endParaRPr>
                    </a:p>
                  </a:txBody>
                  <a:tcPr marL="49300" marR="49300" marT="0" marB="0"/>
                </a:tc>
                <a:tc>
                  <a:txBody>
                    <a:bodyPr/>
                    <a:lstStyle/>
                    <a:p>
                      <a:pPr marL="0" marR="0" algn="ctr">
                        <a:lnSpc>
                          <a:spcPct val="115000"/>
                        </a:lnSpc>
                        <a:spcBef>
                          <a:spcPts val="0"/>
                        </a:spcBef>
                        <a:spcAft>
                          <a:spcPts val="1000"/>
                        </a:spcAft>
                      </a:pPr>
                      <a:r>
                        <a:rPr lang="en-US" sz="1600"/>
                        <a:t>85.5</a:t>
                      </a:r>
                      <a:endParaRPr lang="en-US" sz="1600" b="1">
                        <a:solidFill>
                          <a:srgbClr val="203E55"/>
                        </a:solidFill>
                        <a:latin typeface="Calibri"/>
                        <a:ea typeface="Calibri"/>
                        <a:cs typeface="Times New Roman"/>
                      </a:endParaRPr>
                    </a:p>
                  </a:txBody>
                  <a:tcPr marL="49300" marR="49300" marT="0" marB="0"/>
                </a:tc>
                <a:tc>
                  <a:txBody>
                    <a:bodyPr/>
                    <a:lstStyle/>
                    <a:p>
                      <a:pPr marL="0" marR="0" algn="ctr">
                        <a:lnSpc>
                          <a:spcPct val="115000"/>
                        </a:lnSpc>
                        <a:spcBef>
                          <a:spcPts val="0"/>
                        </a:spcBef>
                        <a:spcAft>
                          <a:spcPts val="1000"/>
                        </a:spcAft>
                      </a:pPr>
                      <a:r>
                        <a:rPr lang="en-US" sz="1600"/>
                        <a:t>82.5</a:t>
                      </a:r>
                      <a:endParaRPr lang="en-US" sz="1600" b="1">
                        <a:solidFill>
                          <a:srgbClr val="203E55"/>
                        </a:solidFill>
                        <a:latin typeface="Calibri"/>
                        <a:ea typeface="Calibri"/>
                        <a:cs typeface="Times New Roman"/>
                      </a:endParaRPr>
                    </a:p>
                  </a:txBody>
                  <a:tcPr marL="49300" marR="49300" marT="0" marB="0"/>
                </a:tc>
              </a:tr>
              <a:tr h="288035">
                <a:tc>
                  <a:txBody>
                    <a:bodyPr/>
                    <a:lstStyle/>
                    <a:p>
                      <a:pPr marL="0" marR="0" algn="ctr">
                        <a:lnSpc>
                          <a:spcPct val="115000"/>
                        </a:lnSpc>
                        <a:spcBef>
                          <a:spcPts val="0"/>
                        </a:spcBef>
                        <a:spcAft>
                          <a:spcPts val="1000"/>
                        </a:spcAft>
                      </a:pPr>
                      <a:r>
                        <a:rPr lang="en-US" sz="1600"/>
                        <a:t>1.5</a:t>
                      </a:r>
                      <a:endParaRPr lang="en-US" sz="1600" b="1">
                        <a:solidFill>
                          <a:srgbClr val="203E55"/>
                        </a:solidFill>
                        <a:latin typeface="Calibri"/>
                        <a:ea typeface="Calibri"/>
                        <a:cs typeface="Times New Roman"/>
                      </a:endParaRPr>
                    </a:p>
                  </a:txBody>
                  <a:tcPr marL="49300" marR="49300" marT="0" marB="0"/>
                </a:tc>
                <a:tc>
                  <a:txBody>
                    <a:bodyPr/>
                    <a:lstStyle/>
                    <a:p>
                      <a:pPr marL="0" marR="0" algn="ctr">
                        <a:lnSpc>
                          <a:spcPct val="115000"/>
                        </a:lnSpc>
                        <a:spcBef>
                          <a:spcPts val="0"/>
                        </a:spcBef>
                        <a:spcAft>
                          <a:spcPts val="1000"/>
                        </a:spcAft>
                      </a:pPr>
                      <a:r>
                        <a:rPr lang="en-US" sz="1600"/>
                        <a:t>84.0</a:t>
                      </a:r>
                      <a:endParaRPr lang="en-US" sz="1600" b="1">
                        <a:solidFill>
                          <a:srgbClr val="203E55"/>
                        </a:solidFill>
                        <a:latin typeface="Calibri"/>
                        <a:ea typeface="Calibri"/>
                        <a:cs typeface="Times New Roman"/>
                      </a:endParaRPr>
                    </a:p>
                  </a:txBody>
                  <a:tcPr marL="49300" marR="49300" marT="0" marB="0"/>
                </a:tc>
                <a:tc>
                  <a:txBody>
                    <a:bodyPr/>
                    <a:lstStyle/>
                    <a:p>
                      <a:pPr marL="0" marR="0" algn="ctr">
                        <a:lnSpc>
                          <a:spcPct val="115000"/>
                        </a:lnSpc>
                        <a:spcBef>
                          <a:spcPts val="0"/>
                        </a:spcBef>
                        <a:spcAft>
                          <a:spcPts val="1000"/>
                        </a:spcAft>
                      </a:pPr>
                      <a:r>
                        <a:rPr lang="en-US" sz="1600"/>
                        <a:t>81.5</a:t>
                      </a:r>
                      <a:endParaRPr lang="en-US" sz="1600" b="1">
                        <a:solidFill>
                          <a:srgbClr val="203E55"/>
                        </a:solidFill>
                        <a:latin typeface="Calibri"/>
                        <a:ea typeface="Calibri"/>
                        <a:cs typeface="Times New Roman"/>
                      </a:endParaRPr>
                    </a:p>
                  </a:txBody>
                  <a:tcPr marL="49300" marR="49300" marT="0" marB="0"/>
                </a:tc>
                <a:tc>
                  <a:txBody>
                    <a:bodyPr/>
                    <a:lstStyle/>
                    <a:p>
                      <a:endParaRPr lang="en-US" sz="1600" b="1">
                        <a:solidFill>
                          <a:srgbClr val="203E55"/>
                        </a:solidFill>
                        <a:latin typeface="Cambria"/>
                        <a:ea typeface="Times New Roman"/>
                        <a:cs typeface="Times New Roman"/>
                      </a:endParaRPr>
                    </a:p>
                  </a:txBody>
                  <a:tcPr marL="49300" marR="49300" marT="0" marB="0"/>
                </a:tc>
                <a:tc>
                  <a:txBody>
                    <a:bodyPr/>
                    <a:lstStyle/>
                    <a:p>
                      <a:pPr marL="0" marR="0" algn="ctr">
                        <a:lnSpc>
                          <a:spcPct val="115000"/>
                        </a:lnSpc>
                        <a:spcBef>
                          <a:spcPts val="0"/>
                        </a:spcBef>
                        <a:spcAft>
                          <a:spcPts val="1000"/>
                        </a:spcAft>
                      </a:pPr>
                      <a:r>
                        <a:rPr lang="en-US" sz="1600"/>
                        <a:t>86.5</a:t>
                      </a:r>
                      <a:endParaRPr lang="en-US" sz="1600" b="1">
                        <a:solidFill>
                          <a:srgbClr val="203E55"/>
                        </a:solidFill>
                        <a:latin typeface="Calibri"/>
                        <a:ea typeface="Calibri"/>
                        <a:cs typeface="Times New Roman"/>
                      </a:endParaRPr>
                    </a:p>
                  </a:txBody>
                  <a:tcPr marL="49300" marR="49300" marT="0" marB="0"/>
                </a:tc>
                <a:tc>
                  <a:txBody>
                    <a:bodyPr/>
                    <a:lstStyle/>
                    <a:p>
                      <a:pPr marL="0" marR="0" algn="ctr">
                        <a:lnSpc>
                          <a:spcPct val="115000"/>
                        </a:lnSpc>
                        <a:spcBef>
                          <a:spcPts val="0"/>
                        </a:spcBef>
                        <a:spcAft>
                          <a:spcPts val="1000"/>
                        </a:spcAft>
                      </a:pPr>
                      <a:r>
                        <a:rPr lang="en-US" sz="1600"/>
                        <a:t>84.0</a:t>
                      </a:r>
                      <a:endParaRPr lang="en-US" sz="1600" b="1">
                        <a:solidFill>
                          <a:srgbClr val="203E55"/>
                        </a:solidFill>
                        <a:latin typeface="Calibri"/>
                        <a:ea typeface="Calibri"/>
                        <a:cs typeface="Times New Roman"/>
                      </a:endParaRPr>
                    </a:p>
                  </a:txBody>
                  <a:tcPr marL="49300" marR="49300" marT="0" marB="0"/>
                </a:tc>
              </a:tr>
              <a:tr h="288035">
                <a:tc>
                  <a:txBody>
                    <a:bodyPr/>
                    <a:lstStyle/>
                    <a:p>
                      <a:pPr marL="0" marR="0" algn="ctr">
                        <a:lnSpc>
                          <a:spcPct val="115000"/>
                        </a:lnSpc>
                        <a:spcBef>
                          <a:spcPts val="0"/>
                        </a:spcBef>
                        <a:spcAft>
                          <a:spcPts val="1000"/>
                        </a:spcAft>
                      </a:pPr>
                      <a:r>
                        <a:rPr lang="en-US" sz="1600"/>
                        <a:t>2</a:t>
                      </a:r>
                      <a:endParaRPr lang="en-US" sz="1600" b="1">
                        <a:solidFill>
                          <a:srgbClr val="203E55"/>
                        </a:solidFill>
                        <a:latin typeface="Calibri"/>
                        <a:ea typeface="Calibri"/>
                        <a:cs typeface="Times New Roman"/>
                      </a:endParaRPr>
                    </a:p>
                  </a:txBody>
                  <a:tcPr marL="49300" marR="49300" marT="0" marB="0"/>
                </a:tc>
                <a:tc>
                  <a:txBody>
                    <a:bodyPr/>
                    <a:lstStyle/>
                    <a:p>
                      <a:pPr marL="0" marR="0" algn="ctr">
                        <a:lnSpc>
                          <a:spcPct val="115000"/>
                        </a:lnSpc>
                        <a:spcBef>
                          <a:spcPts val="0"/>
                        </a:spcBef>
                        <a:spcAft>
                          <a:spcPts val="1000"/>
                        </a:spcAft>
                      </a:pPr>
                      <a:r>
                        <a:rPr lang="en-US" sz="1600"/>
                        <a:t>85.5</a:t>
                      </a:r>
                      <a:endParaRPr lang="en-US" sz="1600" b="1">
                        <a:solidFill>
                          <a:srgbClr val="203E55"/>
                        </a:solidFill>
                        <a:latin typeface="Calibri"/>
                        <a:ea typeface="Calibri"/>
                        <a:cs typeface="Times New Roman"/>
                      </a:endParaRPr>
                    </a:p>
                  </a:txBody>
                  <a:tcPr marL="49300" marR="49300" marT="0" marB="0"/>
                </a:tc>
                <a:tc>
                  <a:txBody>
                    <a:bodyPr/>
                    <a:lstStyle/>
                    <a:p>
                      <a:pPr marL="0" marR="0" algn="ctr">
                        <a:lnSpc>
                          <a:spcPct val="115000"/>
                        </a:lnSpc>
                        <a:spcBef>
                          <a:spcPts val="0"/>
                        </a:spcBef>
                        <a:spcAft>
                          <a:spcPts val="1000"/>
                        </a:spcAft>
                      </a:pPr>
                      <a:r>
                        <a:rPr lang="en-US" sz="1600"/>
                        <a:t>82.5</a:t>
                      </a:r>
                      <a:endParaRPr lang="en-US" sz="1600" b="1">
                        <a:solidFill>
                          <a:srgbClr val="203E55"/>
                        </a:solidFill>
                        <a:latin typeface="Calibri"/>
                        <a:ea typeface="Calibri"/>
                        <a:cs typeface="Times New Roman"/>
                      </a:endParaRPr>
                    </a:p>
                  </a:txBody>
                  <a:tcPr marL="49300" marR="49300" marT="0" marB="0"/>
                </a:tc>
                <a:tc>
                  <a:txBody>
                    <a:bodyPr/>
                    <a:lstStyle/>
                    <a:p>
                      <a:endParaRPr lang="en-US" sz="1600" b="1">
                        <a:solidFill>
                          <a:srgbClr val="203E55"/>
                        </a:solidFill>
                        <a:latin typeface="Cambria"/>
                        <a:ea typeface="Times New Roman"/>
                        <a:cs typeface="Times New Roman"/>
                      </a:endParaRPr>
                    </a:p>
                  </a:txBody>
                  <a:tcPr marL="49300" marR="49300" marT="0" marB="0"/>
                </a:tc>
                <a:tc>
                  <a:txBody>
                    <a:bodyPr/>
                    <a:lstStyle/>
                    <a:p>
                      <a:pPr marL="0" marR="0" algn="ctr">
                        <a:lnSpc>
                          <a:spcPct val="115000"/>
                        </a:lnSpc>
                        <a:spcBef>
                          <a:spcPts val="0"/>
                        </a:spcBef>
                        <a:spcAft>
                          <a:spcPts val="1000"/>
                        </a:spcAft>
                      </a:pPr>
                      <a:r>
                        <a:rPr lang="en-US" sz="1600"/>
                        <a:t>86.5</a:t>
                      </a:r>
                      <a:endParaRPr lang="en-US" sz="1600" b="1">
                        <a:solidFill>
                          <a:srgbClr val="203E55"/>
                        </a:solidFill>
                        <a:latin typeface="Calibri"/>
                        <a:ea typeface="Calibri"/>
                        <a:cs typeface="Times New Roman"/>
                      </a:endParaRPr>
                    </a:p>
                  </a:txBody>
                  <a:tcPr marL="49300" marR="49300" marT="0" marB="0"/>
                </a:tc>
                <a:tc>
                  <a:txBody>
                    <a:bodyPr/>
                    <a:lstStyle/>
                    <a:p>
                      <a:pPr marL="0" marR="0" algn="ctr">
                        <a:lnSpc>
                          <a:spcPct val="115000"/>
                        </a:lnSpc>
                        <a:spcBef>
                          <a:spcPts val="0"/>
                        </a:spcBef>
                        <a:spcAft>
                          <a:spcPts val="1000"/>
                        </a:spcAft>
                      </a:pPr>
                      <a:r>
                        <a:rPr lang="en-US" sz="1600" dirty="0"/>
                        <a:t>84.0</a:t>
                      </a:r>
                      <a:endParaRPr lang="en-US" sz="1600" b="1" dirty="0">
                        <a:solidFill>
                          <a:srgbClr val="203E55"/>
                        </a:solidFill>
                        <a:latin typeface="Calibri"/>
                        <a:ea typeface="Calibri"/>
                        <a:cs typeface="Times New Roman"/>
                      </a:endParaRPr>
                    </a:p>
                  </a:txBody>
                  <a:tcPr marL="49300" marR="49300" marT="0" marB="0"/>
                </a:tc>
              </a:tr>
              <a:tr h="288492">
                <a:tc>
                  <a:txBody>
                    <a:bodyPr/>
                    <a:lstStyle/>
                    <a:p>
                      <a:pPr marL="0" marR="0" algn="ctr">
                        <a:lnSpc>
                          <a:spcPct val="115000"/>
                        </a:lnSpc>
                        <a:spcBef>
                          <a:spcPts val="0"/>
                        </a:spcBef>
                        <a:spcAft>
                          <a:spcPts val="1000"/>
                        </a:spcAft>
                      </a:pPr>
                      <a:r>
                        <a:rPr lang="en-US" sz="1600"/>
                        <a:t>3</a:t>
                      </a:r>
                      <a:endParaRPr lang="en-US" sz="1600" b="1">
                        <a:solidFill>
                          <a:srgbClr val="203E55"/>
                        </a:solidFill>
                        <a:latin typeface="Calibri"/>
                        <a:ea typeface="Calibri"/>
                        <a:cs typeface="Times New Roman"/>
                      </a:endParaRPr>
                    </a:p>
                  </a:txBody>
                  <a:tcPr marL="49300" marR="49300" marT="0" marB="0"/>
                </a:tc>
                <a:tc>
                  <a:txBody>
                    <a:bodyPr/>
                    <a:lstStyle/>
                    <a:p>
                      <a:pPr marL="0" marR="0" algn="ctr">
                        <a:lnSpc>
                          <a:spcPct val="115000"/>
                        </a:lnSpc>
                        <a:spcBef>
                          <a:spcPts val="0"/>
                        </a:spcBef>
                        <a:spcAft>
                          <a:spcPts val="1000"/>
                        </a:spcAft>
                      </a:pPr>
                      <a:r>
                        <a:rPr lang="en-US" sz="1600"/>
                        <a:t>86.5</a:t>
                      </a:r>
                      <a:endParaRPr lang="en-US" sz="1600" b="1">
                        <a:solidFill>
                          <a:srgbClr val="203E55"/>
                        </a:solidFill>
                        <a:latin typeface="Calibri"/>
                        <a:ea typeface="Calibri"/>
                        <a:cs typeface="Times New Roman"/>
                      </a:endParaRPr>
                    </a:p>
                  </a:txBody>
                  <a:tcPr marL="49300" marR="49300" marT="0" marB="0"/>
                </a:tc>
                <a:tc>
                  <a:txBody>
                    <a:bodyPr/>
                    <a:lstStyle/>
                    <a:p>
                      <a:pPr marL="0" marR="0" algn="ctr">
                        <a:lnSpc>
                          <a:spcPct val="115000"/>
                        </a:lnSpc>
                        <a:spcBef>
                          <a:spcPts val="0"/>
                        </a:spcBef>
                        <a:spcAft>
                          <a:spcPts val="1000"/>
                        </a:spcAft>
                      </a:pPr>
                      <a:r>
                        <a:rPr lang="en-US" sz="1600"/>
                        <a:t>84.0</a:t>
                      </a:r>
                      <a:endParaRPr lang="en-US" sz="1600" b="1">
                        <a:solidFill>
                          <a:srgbClr val="203E55"/>
                        </a:solidFill>
                        <a:latin typeface="Calibri"/>
                        <a:ea typeface="Calibri"/>
                        <a:cs typeface="Times New Roman"/>
                      </a:endParaRPr>
                    </a:p>
                  </a:txBody>
                  <a:tcPr marL="49300" marR="49300" marT="0" marB="0"/>
                </a:tc>
                <a:tc>
                  <a:txBody>
                    <a:bodyPr/>
                    <a:lstStyle/>
                    <a:p>
                      <a:endParaRPr lang="en-US" sz="1600" b="1">
                        <a:solidFill>
                          <a:srgbClr val="203E55"/>
                        </a:solidFill>
                        <a:latin typeface="Cambria"/>
                        <a:ea typeface="Times New Roman"/>
                        <a:cs typeface="Times New Roman"/>
                      </a:endParaRPr>
                    </a:p>
                  </a:txBody>
                  <a:tcPr marL="49300" marR="49300" marT="0" marB="0"/>
                </a:tc>
                <a:tc>
                  <a:txBody>
                    <a:bodyPr/>
                    <a:lstStyle/>
                    <a:p>
                      <a:pPr marL="0" marR="0" algn="ctr">
                        <a:lnSpc>
                          <a:spcPct val="115000"/>
                        </a:lnSpc>
                        <a:spcBef>
                          <a:spcPts val="0"/>
                        </a:spcBef>
                        <a:spcAft>
                          <a:spcPts val="1000"/>
                        </a:spcAft>
                      </a:pPr>
                      <a:r>
                        <a:rPr lang="en-US" sz="1600"/>
                        <a:t>89.5</a:t>
                      </a:r>
                      <a:endParaRPr lang="en-US" sz="1600" b="1">
                        <a:solidFill>
                          <a:srgbClr val="203E55"/>
                        </a:solidFill>
                        <a:latin typeface="Calibri"/>
                        <a:ea typeface="Calibri"/>
                        <a:cs typeface="Times New Roman"/>
                      </a:endParaRPr>
                    </a:p>
                  </a:txBody>
                  <a:tcPr marL="49300" marR="49300" marT="0" marB="0"/>
                </a:tc>
                <a:tc>
                  <a:txBody>
                    <a:bodyPr/>
                    <a:lstStyle/>
                    <a:p>
                      <a:pPr marL="0" marR="0" algn="ctr">
                        <a:lnSpc>
                          <a:spcPct val="115000"/>
                        </a:lnSpc>
                        <a:spcBef>
                          <a:spcPts val="0"/>
                        </a:spcBef>
                        <a:spcAft>
                          <a:spcPts val="1000"/>
                        </a:spcAft>
                      </a:pPr>
                      <a:r>
                        <a:rPr lang="en-US" sz="1600"/>
                        <a:t>87.5</a:t>
                      </a:r>
                      <a:endParaRPr lang="en-US" sz="1600" b="1">
                        <a:solidFill>
                          <a:srgbClr val="203E55"/>
                        </a:solidFill>
                        <a:latin typeface="Calibri"/>
                        <a:ea typeface="Calibri"/>
                        <a:cs typeface="Times New Roman"/>
                      </a:endParaRPr>
                    </a:p>
                  </a:txBody>
                  <a:tcPr marL="49300" marR="49300" marT="0" marB="0"/>
                </a:tc>
              </a:tr>
              <a:tr h="288035">
                <a:tc>
                  <a:txBody>
                    <a:bodyPr/>
                    <a:lstStyle/>
                    <a:p>
                      <a:pPr marL="0" marR="0" algn="ctr">
                        <a:lnSpc>
                          <a:spcPct val="115000"/>
                        </a:lnSpc>
                        <a:spcBef>
                          <a:spcPts val="0"/>
                        </a:spcBef>
                        <a:spcAft>
                          <a:spcPts val="1000"/>
                        </a:spcAft>
                      </a:pPr>
                      <a:r>
                        <a:rPr lang="en-US" sz="1600"/>
                        <a:t>5</a:t>
                      </a:r>
                      <a:endParaRPr lang="en-US" sz="1600" b="1">
                        <a:solidFill>
                          <a:srgbClr val="203E55"/>
                        </a:solidFill>
                        <a:latin typeface="Calibri"/>
                        <a:ea typeface="Calibri"/>
                        <a:cs typeface="Times New Roman"/>
                      </a:endParaRPr>
                    </a:p>
                  </a:txBody>
                  <a:tcPr marL="49300" marR="49300" marT="0" marB="0"/>
                </a:tc>
                <a:tc>
                  <a:txBody>
                    <a:bodyPr/>
                    <a:lstStyle/>
                    <a:p>
                      <a:pPr marL="0" marR="0" algn="ctr">
                        <a:lnSpc>
                          <a:spcPct val="115000"/>
                        </a:lnSpc>
                        <a:spcBef>
                          <a:spcPts val="0"/>
                        </a:spcBef>
                        <a:spcAft>
                          <a:spcPts val="1000"/>
                        </a:spcAft>
                      </a:pPr>
                      <a:r>
                        <a:rPr lang="en-US" sz="1600"/>
                        <a:t>88.5</a:t>
                      </a:r>
                      <a:endParaRPr lang="en-US" sz="1600" b="1">
                        <a:solidFill>
                          <a:srgbClr val="203E55"/>
                        </a:solidFill>
                        <a:latin typeface="Calibri"/>
                        <a:ea typeface="Calibri"/>
                        <a:cs typeface="Times New Roman"/>
                      </a:endParaRPr>
                    </a:p>
                  </a:txBody>
                  <a:tcPr marL="49300" marR="49300" marT="0" marB="0"/>
                </a:tc>
                <a:tc>
                  <a:txBody>
                    <a:bodyPr/>
                    <a:lstStyle/>
                    <a:p>
                      <a:pPr marL="0" marR="0" algn="ctr">
                        <a:lnSpc>
                          <a:spcPct val="115000"/>
                        </a:lnSpc>
                        <a:spcBef>
                          <a:spcPts val="0"/>
                        </a:spcBef>
                        <a:spcAft>
                          <a:spcPts val="1000"/>
                        </a:spcAft>
                      </a:pPr>
                      <a:r>
                        <a:rPr lang="en-US" sz="1600"/>
                        <a:t>86.5</a:t>
                      </a:r>
                      <a:endParaRPr lang="en-US" sz="1600" b="1">
                        <a:solidFill>
                          <a:srgbClr val="203E55"/>
                        </a:solidFill>
                        <a:latin typeface="Calibri"/>
                        <a:ea typeface="Calibri"/>
                        <a:cs typeface="Times New Roman"/>
                      </a:endParaRPr>
                    </a:p>
                  </a:txBody>
                  <a:tcPr marL="49300" marR="49300" marT="0" marB="0"/>
                </a:tc>
                <a:tc>
                  <a:txBody>
                    <a:bodyPr/>
                    <a:lstStyle/>
                    <a:p>
                      <a:endParaRPr lang="en-US" sz="1600" b="1">
                        <a:solidFill>
                          <a:srgbClr val="203E55"/>
                        </a:solidFill>
                        <a:latin typeface="Cambria"/>
                        <a:ea typeface="Times New Roman"/>
                        <a:cs typeface="Times New Roman"/>
                      </a:endParaRPr>
                    </a:p>
                  </a:txBody>
                  <a:tcPr marL="49300" marR="49300" marT="0" marB="0"/>
                </a:tc>
                <a:tc>
                  <a:txBody>
                    <a:bodyPr/>
                    <a:lstStyle/>
                    <a:p>
                      <a:pPr marL="0" marR="0" algn="ctr">
                        <a:lnSpc>
                          <a:spcPct val="115000"/>
                        </a:lnSpc>
                        <a:spcBef>
                          <a:spcPts val="0"/>
                        </a:spcBef>
                        <a:spcAft>
                          <a:spcPts val="1000"/>
                        </a:spcAft>
                      </a:pPr>
                      <a:r>
                        <a:rPr lang="en-US" sz="1600" dirty="0"/>
                        <a:t>89.5</a:t>
                      </a:r>
                      <a:endParaRPr lang="en-US" sz="1600" b="1" dirty="0">
                        <a:solidFill>
                          <a:srgbClr val="203E55"/>
                        </a:solidFill>
                        <a:latin typeface="Calibri"/>
                        <a:ea typeface="Calibri"/>
                        <a:cs typeface="Times New Roman"/>
                      </a:endParaRPr>
                    </a:p>
                  </a:txBody>
                  <a:tcPr marL="49300" marR="49300" marT="0" marB="0"/>
                </a:tc>
                <a:tc>
                  <a:txBody>
                    <a:bodyPr/>
                    <a:lstStyle/>
                    <a:p>
                      <a:pPr marL="0" marR="0" algn="ctr">
                        <a:lnSpc>
                          <a:spcPct val="115000"/>
                        </a:lnSpc>
                        <a:spcBef>
                          <a:spcPts val="0"/>
                        </a:spcBef>
                        <a:spcAft>
                          <a:spcPts val="1000"/>
                        </a:spcAft>
                      </a:pPr>
                      <a:r>
                        <a:rPr lang="en-US" sz="1600"/>
                        <a:t>87.5</a:t>
                      </a:r>
                      <a:endParaRPr lang="en-US" sz="1600" b="1">
                        <a:solidFill>
                          <a:srgbClr val="203E55"/>
                        </a:solidFill>
                        <a:latin typeface="Calibri"/>
                        <a:ea typeface="Calibri"/>
                        <a:cs typeface="Times New Roman"/>
                      </a:endParaRPr>
                    </a:p>
                  </a:txBody>
                  <a:tcPr marL="49300" marR="49300" marT="0" marB="0"/>
                </a:tc>
              </a:tr>
              <a:tr h="288492">
                <a:tc>
                  <a:txBody>
                    <a:bodyPr/>
                    <a:lstStyle/>
                    <a:p>
                      <a:pPr marL="0" marR="0" algn="ctr">
                        <a:lnSpc>
                          <a:spcPct val="115000"/>
                        </a:lnSpc>
                        <a:spcBef>
                          <a:spcPts val="0"/>
                        </a:spcBef>
                        <a:spcAft>
                          <a:spcPts val="1000"/>
                        </a:spcAft>
                      </a:pPr>
                      <a:r>
                        <a:rPr lang="en-US" sz="1600"/>
                        <a:t>7.5</a:t>
                      </a:r>
                      <a:endParaRPr lang="en-US" sz="1600" b="1">
                        <a:solidFill>
                          <a:srgbClr val="203E55"/>
                        </a:solidFill>
                        <a:latin typeface="Calibri"/>
                        <a:ea typeface="Calibri"/>
                        <a:cs typeface="Times New Roman"/>
                      </a:endParaRPr>
                    </a:p>
                  </a:txBody>
                  <a:tcPr marL="49300" marR="49300" marT="0" marB="0"/>
                </a:tc>
                <a:tc>
                  <a:txBody>
                    <a:bodyPr/>
                    <a:lstStyle/>
                    <a:p>
                      <a:pPr marL="0" marR="0" algn="ctr">
                        <a:lnSpc>
                          <a:spcPct val="115000"/>
                        </a:lnSpc>
                        <a:spcBef>
                          <a:spcPts val="0"/>
                        </a:spcBef>
                        <a:spcAft>
                          <a:spcPts val="1000"/>
                        </a:spcAft>
                      </a:pPr>
                      <a:r>
                        <a:rPr lang="en-US" sz="1600"/>
                        <a:t>89.5</a:t>
                      </a:r>
                      <a:endParaRPr lang="en-US" sz="1600" b="1">
                        <a:solidFill>
                          <a:srgbClr val="203E55"/>
                        </a:solidFill>
                        <a:latin typeface="Calibri"/>
                        <a:ea typeface="Calibri"/>
                        <a:cs typeface="Times New Roman"/>
                      </a:endParaRPr>
                    </a:p>
                  </a:txBody>
                  <a:tcPr marL="49300" marR="49300" marT="0" marB="0"/>
                </a:tc>
                <a:tc>
                  <a:txBody>
                    <a:bodyPr/>
                    <a:lstStyle/>
                    <a:p>
                      <a:pPr marL="0" marR="0" algn="ctr">
                        <a:lnSpc>
                          <a:spcPct val="115000"/>
                        </a:lnSpc>
                        <a:spcBef>
                          <a:spcPts val="0"/>
                        </a:spcBef>
                        <a:spcAft>
                          <a:spcPts val="1000"/>
                        </a:spcAft>
                      </a:pPr>
                      <a:r>
                        <a:rPr lang="en-US" sz="1600"/>
                        <a:t>87.5</a:t>
                      </a:r>
                      <a:endParaRPr lang="en-US" sz="1600" b="1">
                        <a:solidFill>
                          <a:srgbClr val="203E55"/>
                        </a:solidFill>
                        <a:latin typeface="Calibri"/>
                        <a:ea typeface="Calibri"/>
                        <a:cs typeface="Times New Roman"/>
                      </a:endParaRPr>
                    </a:p>
                  </a:txBody>
                  <a:tcPr marL="49300" marR="49300" marT="0" marB="0"/>
                </a:tc>
                <a:tc>
                  <a:txBody>
                    <a:bodyPr/>
                    <a:lstStyle/>
                    <a:p>
                      <a:endParaRPr lang="en-US" sz="1600" b="1">
                        <a:solidFill>
                          <a:srgbClr val="203E55"/>
                        </a:solidFill>
                        <a:latin typeface="Cambria"/>
                        <a:ea typeface="Times New Roman"/>
                        <a:cs typeface="Times New Roman"/>
                      </a:endParaRPr>
                    </a:p>
                  </a:txBody>
                  <a:tcPr marL="49300" marR="49300" marT="0" marB="0"/>
                </a:tc>
                <a:tc>
                  <a:txBody>
                    <a:bodyPr/>
                    <a:lstStyle/>
                    <a:p>
                      <a:pPr marL="0" marR="0" algn="ctr">
                        <a:lnSpc>
                          <a:spcPct val="115000"/>
                        </a:lnSpc>
                        <a:spcBef>
                          <a:spcPts val="0"/>
                        </a:spcBef>
                        <a:spcAft>
                          <a:spcPts val="1000"/>
                        </a:spcAft>
                      </a:pPr>
                      <a:r>
                        <a:rPr lang="en-US" sz="1600"/>
                        <a:t>91.7</a:t>
                      </a:r>
                      <a:endParaRPr lang="en-US" sz="1600" b="1">
                        <a:solidFill>
                          <a:srgbClr val="203E55"/>
                        </a:solidFill>
                        <a:latin typeface="Calibri"/>
                        <a:ea typeface="Calibri"/>
                        <a:cs typeface="Times New Roman"/>
                      </a:endParaRPr>
                    </a:p>
                  </a:txBody>
                  <a:tcPr marL="49300" marR="49300" marT="0" marB="0"/>
                </a:tc>
                <a:tc>
                  <a:txBody>
                    <a:bodyPr/>
                    <a:lstStyle/>
                    <a:p>
                      <a:pPr marL="0" marR="0" algn="ctr">
                        <a:lnSpc>
                          <a:spcPct val="115000"/>
                        </a:lnSpc>
                        <a:spcBef>
                          <a:spcPts val="0"/>
                        </a:spcBef>
                        <a:spcAft>
                          <a:spcPts val="1000"/>
                        </a:spcAft>
                      </a:pPr>
                      <a:r>
                        <a:rPr lang="en-US" sz="1600"/>
                        <a:t>90.2</a:t>
                      </a:r>
                      <a:endParaRPr lang="en-US" sz="1600" b="1">
                        <a:solidFill>
                          <a:srgbClr val="203E55"/>
                        </a:solidFill>
                        <a:latin typeface="Calibri"/>
                        <a:ea typeface="Calibri"/>
                        <a:cs typeface="Times New Roman"/>
                      </a:endParaRPr>
                    </a:p>
                  </a:txBody>
                  <a:tcPr marL="49300" marR="49300" marT="0" marB="0"/>
                </a:tc>
              </a:tr>
              <a:tr h="288035">
                <a:tc>
                  <a:txBody>
                    <a:bodyPr/>
                    <a:lstStyle/>
                    <a:p>
                      <a:pPr marL="0" marR="0" algn="ctr">
                        <a:lnSpc>
                          <a:spcPct val="115000"/>
                        </a:lnSpc>
                        <a:spcBef>
                          <a:spcPts val="0"/>
                        </a:spcBef>
                        <a:spcAft>
                          <a:spcPts val="1000"/>
                        </a:spcAft>
                      </a:pPr>
                      <a:r>
                        <a:rPr lang="en-US" sz="1600"/>
                        <a:t>10</a:t>
                      </a:r>
                      <a:endParaRPr lang="en-US" sz="1600" b="1">
                        <a:solidFill>
                          <a:srgbClr val="203E55"/>
                        </a:solidFill>
                        <a:latin typeface="Calibri"/>
                        <a:ea typeface="Calibri"/>
                        <a:cs typeface="Times New Roman"/>
                      </a:endParaRPr>
                    </a:p>
                  </a:txBody>
                  <a:tcPr marL="49300" marR="49300" marT="0" marB="0"/>
                </a:tc>
                <a:tc>
                  <a:txBody>
                    <a:bodyPr/>
                    <a:lstStyle/>
                    <a:p>
                      <a:pPr marL="0" marR="0" algn="ctr">
                        <a:lnSpc>
                          <a:spcPct val="115000"/>
                        </a:lnSpc>
                        <a:spcBef>
                          <a:spcPts val="0"/>
                        </a:spcBef>
                        <a:spcAft>
                          <a:spcPts val="1000"/>
                        </a:spcAft>
                      </a:pPr>
                      <a:r>
                        <a:rPr lang="en-US" sz="1600"/>
                        <a:t>90.2</a:t>
                      </a:r>
                      <a:endParaRPr lang="en-US" sz="1600" b="1">
                        <a:solidFill>
                          <a:srgbClr val="203E55"/>
                        </a:solidFill>
                        <a:latin typeface="Calibri"/>
                        <a:ea typeface="Calibri"/>
                        <a:cs typeface="Times New Roman"/>
                      </a:endParaRPr>
                    </a:p>
                  </a:txBody>
                  <a:tcPr marL="49300" marR="49300" marT="0" marB="0"/>
                </a:tc>
                <a:tc>
                  <a:txBody>
                    <a:bodyPr/>
                    <a:lstStyle/>
                    <a:p>
                      <a:pPr marL="0" marR="0" algn="ctr">
                        <a:lnSpc>
                          <a:spcPct val="115000"/>
                        </a:lnSpc>
                        <a:spcBef>
                          <a:spcPts val="0"/>
                        </a:spcBef>
                        <a:spcAft>
                          <a:spcPts val="1000"/>
                        </a:spcAft>
                      </a:pPr>
                      <a:r>
                        <a:rPr lang="en-US" sz="1600" dirty="0"/>
                        <a:t>88.5</a:t>
                      </a:r>
                      <a:endParaRPr lang="en-US" sz="1600" b="1" dirty="0">
                        <a:solidFill>
                          <a:srgbClr val="203E55"/>
                        </a:solidFill>
                        <a:latin typeface="Calibri"/>
                        <a:ea typeface="Calibri"/>
                        <a:cs typeface="Times New Roman"/>
                      </a:endParaRPr>
                    </a:p>
                  </a:txBody>
                  <a:tcPr marL="49300" marR="49300" marT="0" marB="0"/>
                </a:tc>
                <a:tc>
                  <a:txBody>
                    <a:bodyPr/>
                    <a:lstStyle/>
                    <a:p>
                      <a:endParaRPr lang="en-US" sz="1600" b="1">
                        <a:solidFill>
                          <a:srgbClr val="203E55"/>
                        </a:solidFill>
                        <a:latin typeface="Cambria"/>
                        <a:ea typeface="Times New Roman"/>
                        <a:cs typeface="Times New Roman"/>
                      </a:endParaRPr>
                    </a:p>
                  </a:txBody>
                  <a:tcPr marL="49300" marR="49300" marT="0" marB="0"/>
                </a:tc>
                <a:tc>
                  <a:txBody>
                    <a:bodyPr/>
                    <a:lstStyle/>
                    <a:p>
                      <a:pPr marL="0" marR="0" algn="ctr">
                        <a:lnSpc>
                          <a:spcPct val="115000"/>
                        </a:lnSpc>
                        <a:spcBef>
                          <a:spcPts val="0"/>
                        </a:spcBef>
                        <a:spcAft>
                          <a:spcPts val="1000"/>
                        </a:spcAft>
                      </a:pPr>
                      <a:r>
                        <a:rPr lang="en-US" sz="1600"/>
                        <a:t>91.7</a:t>
                      </a:r>
                      <a:endParaRPr lang="en-US" sz="1600" b="1">
                        <a:solidFill>
                          <a:srgbClr val="203E55"/>
                        </a:solidFill>
                        <a:latin typeface="Calibri"/>
                        <a:ea typeface="Calibri"/>
                        <a:cs typeface="Times New Roman"/>
                      </a:endParaRPr>
                    </a:p>
                  </a:txBody>
                  <a:tcPr marL="49300" marR="49300" marT="0" marB="0"/>
                </a:tc>
                <a:tc>
                  <a:txBody>
                    <a:bodyPr/>
                    <a:lstStyle/>
                    <a:p>
                      <a:pPr marL="0" marR="0" algn="ctr">
                        <a:lnSpc>
                          <a:spcPct val="115000"/>
                        </a:lnSpc>
                        <a:spcBef>
                          <a:spcPts val="0"/>
                        </a:spcBef>
                        <a:spcAft>
                          <a:spcPts val="1000"/>
                        </a:spcAft>
                      </a:pPr>
                      <a:r>
                        <a:rPr lang="en-US" sz="1600"/>
                        <a:t>90.2</a:t>
                      </a:r>
                      <a:endParaRPr lang="en-US" sz="1600" b="1">
                        <a:solidFill>
                          <a:srgbClr val="203E55"/>
                        </a:solidFill>
                        <a:latin typeface="Calibri"/>
                        <a:ea typeface="Calibri"/>
                        <a:cs typeface="Times New Roman"/>
                      </a:endParaRPr>
                    </a:p>
                  </a:txBody>
                  <a:tcPr marL="49300" marR="49300" marT="0" marB="0"/>
                </a:tc>
              </a:tr>
              <a:tr h="288035">
                <a:tc>
                  <a:txBody>
                    <a:bodyPr/>
                    <a:lstStyle/>
                    <a:p>
                      <a:pPr marL="0" marR="0" algn="ctr">
                        <a:lnSpc>
                          <a:spcPct val="115000"/>
                        </a:lnSpc>
                        <a:spcBef>
                          <a:spcPts val="0"/>
                        </a:spcBef>
                        <a:spcAft>
                          <a:spcPts val="1000"/>
                        </a:spcAft>
                      </a:pPr>
                      <a:r>
                        <a:rPr lang="en-US" sz="1600"/>
                        <a:t>15</a:t>
                      </a:r>
                      <a:endParaRPr lang="en-US" sz="1600" b="1">
                        <a:solidFill>
                          <a:srgbClr val="203E55"/>
                        </a:solidFill>
                        <a:latin typeface="Calibri"/>
                        <a:ea typeface="Calibri"/>
                        <a:cs typeface="Times New Roman"/>
                      </a:endParaRPr>
                    </a:p>
                  </a:txBody>
                  <a:tcPr marL="49300" marR="49300" marT="0" marB="0"/>
                </a:tc>
                <a:tc>
                  <a:txBody>
                    <a:bodyPr/>
                    <a:lstStyle/>
                    <a:p>
                      <a:pPr marL="0" marR="0" algn="ctr">
                        <a:lnSpc>
                          <a:spcPct val="115000"/>
                        </a:lnSpc>
                        <a:spcBef>
                          <a:spcPts val="0"/>
                        </a:spcBef>
                        <a:spcAft>
                          <a:spcPts val="1000"/>
                        </a:spcAft>
                      </a:pPr>
                      <a:r>
                        <a:rPr lang="en-US" sz="1600"/>
                        <a:t>91.0</a:t>
                      </a:r>
                      <a:endParaRPr lang="en-US" sz="1600" b="1">
                        <a:solidFill>
                          <a:srgbClr val="203E55"/>
                        </a:solidFill>
                        <a:latin typeface="Calibri"/>
                        <a:ea typeface="Calibri"/>
                        <a:cs typeface="Times New Roman"/>
                      </a:endParaRPr>
                    </a:p>
                  </a:txBody>
                  <a:tcPr marL="49300" marR="49300" marT="0" marB="0"/>
                </a:tc>
                <a:tc>
                  <a:txBody>
                    <a:bodyPr/>
                    <a:lstStyle/>
                    <a:p>
                      <a:pPr marL="0" marR="0" algn="ctr">
                        <a:lnSpc>
                          <a:spcPct val="115000"/>
                        </a:lnSpc>
                        <a:spcBef>
                          <a:spcPts val="0"/>
                        </a:spcBef>
                        <a:spcAft>
                          <a:spcPts val="1000"/>
                        </a:spcAft>
                      </a:pPr>
                      <a:r>
                        <a:rPr lang="en-US" sz="1600"/>
                        <a:t>89.5</a:t>
                      </a:r>
                      <a:endParaRPr lang="en-US" sz="1600" b="1">
                        <a:solidFill>
                          <a:srgbClr val="203E55"/>
                        </a:solidFill>
                        <a:latin typeface="Calibri"/>
                        <a:ea typeface="Calibri"/>
                        <a:cs typeface="Times New Roman"/>
                      </a:endParaRPr>
                    </a:p>
                  </a:txBody>
                  <a:tcPr marL="49300" marR="49300" marT="0" marB="0"/>
                </a:tc>
                <a:tc>
                  <a:txBody>
                    <a:bodyPr/>
                    <a:lstStyle/>
                    <a:p>
                      <a:endParaRPr lang="en-US" sz="1600" b="1">
                        <a:solidFill>
                          <a:srgbClr val="203E55"/>
                        </a:solidFill>
                        <a:latin typeface="Cambria"/>
                        <a:ea typeface="Times New Roman"/>
                        <a:cs typeface="Times New Roman"/>
                      </a:endParaRPr>
                    </a:p>
                  </a:txBody>
                  <a:tcPr marL="49300" marR="49300" marT="0" marB="0"/>
                </a:tc>
                <a:tc>
                  <a:txBody>
                    <a:bodyPr/>
                    <a:lstStyle/>
                    <a:p>
                      <a:pPr marL="0" marR="0" algn="ctr">
                        <a:lnSpc>
                          <a:spcPct val="115000"/>
                        </a:lnSpc>
                        <a:spcBef>
                          <a:spcPts val="0"/>
                        </a:spcBef>
                        <a:spcAft>
                          <a:spcPts val="1000"/>
                        </a:spcAft>
                      </a:pPr>
                      <a:r>
                        <a:rPr lang="en-US" sz="1600"/>
                        <a:t>92.4</a:t>
                      </a:r>
                      <a:endParaRPr lang="en-US" sz="1600" b="1">
                        <a:solidFill>
                          <a:srgbClr val="203E55"/>
                        </a:solidFill>
                        <a:latin typeface="Calibri"/>
                        <a:ea typeface="Calibri"/>
                        <a:cs typeface="Times New Roman"/>
                      </a:endParaRPr>
                    </a:p>
                  </a:txBody>
                  <a:tcPr marL="49300" marR="49300" marT="0" marB="0"/>
                </a:tc>
                <a:tc>
                  <a:txBody>
                    <a:bodyPr/>
                    <a:lstStyle/>
                    <a:p>
                      <a:pPr marL="0" marR="0" algn="ctr">
                        <a:lnSpc>
                          <a:spcPct val="115000"/>
                        </a:lnSpc>
                        <a:spcBef>
                          <a:spcPts val="0"/>
                        </a:spcBef>
                        <a:spcAft>
                          <a:spcPts val="1000"/>
                        </a:spcAft>
                      </a:pPr>
                      <a:r>
                        <a:rPr lang="en-US" sz="1600"/>
                        <a:t>91.0</a:t>
                      </a:r>
                      <a:endParaRPr lang="en-US" sz="1600" b="1">
                        <a:solidFill>
                          <a:srgbClr val="203E55"/>
                        </a:solidFill>
                        <a:latin typeface="Calibri"/>
                        <a:ea typeface="Calibri"/>
                        <a:cs typeface="Times New Roman"/>
                      </a:endParaRPr>
                    </a:p>
                  </a:txBody>
                  <a:tcPr marL="49300" marR="49300" marT="0" marB="0"/>
                </a:tc>
              </a:tr>
              <a:tr h="288492">
                <a:tc>
                  <a:txBody>
                    <a:bodyPr/>
                    <a:lstStyle/>
                    <a:p>
                      <a:pPr marL="0" marR="0" algn="ctr">
                        <a:lnSpc>
                          <a:spcPct val="115000"/>
                        </a:lnSpc>
                        <a:spcBef>
                          <a:spcPts val="0"/>
                        </a:spcBef>
                        <a:spcAft>
                          <a:spcPts val="1000"/>
                        </a:spcAft>
                      </a:pPr>
                      <a:r>
                        <a:rPr lang="en-US" sz="1600"/>
                        <a:t>20</a:t>
                      </a:r>
                      <a:endParaRPr lang="en-US" sz="1600" b="1">
                        <a:solidFill>
                          <a:srgbClr val="203E55"/>
                        </a:solidFill>
                        <a:latin typeface="Calibri"/>
                        <a:ea typeface="Calibri"/>
                        <a:cs typeface="Times New Roman"/>
                      </a:endParaRPr>
                    </a:p>
                  </a:txBody>
                  <a:tcPr marL="49300" marR="49300" marT="0" marB="0"/>
                </a:tc>
                <a:tc>
                  <a:txBody>
                    <a:bodyPr/>
                    <a:lstStyle/>
                    <a:p>
                      <a:pPr marL="0" marR="0" algn="ctr">
                        <a:lnSpc>
                          <a:spcPct val="115000"/>
                        </a:lnSpc>
                        <a:spcBef>
                          <a:spcPts val="0"/>
                        </a:spcBef>
                        <a:spcAft>
                          <a:spcPts val="1000"/>
                        </a:spcAft>
                      </a:pPr>
                      <a:r>
                        <a:rPr lang="en-US" sz="1600"/>
                        <a:t>91.0</a:t>
                      </a:r>
                      <a:endParaRPr lang="en-US" sz="1600" b="1">
                        <a:solidFill>
                          <a:srgbClr val="203E55"/>
                        </a:solidFill>
                        <a:latin typeface="Calibri"/>
                        <a:ea typeface="Calibri"/>
                        <a:cs typeface="Times New Roman"/>
                      </a:endParaRPr>
                    </a:p>
                  </a:txBody>
                  <a:tcPr marL="49300" marR="49300" marT="0" marB="0"/>
                </a:tc>
                <a:tc>
                  <a:txBody>
                    <a:bodyPr/>
                    <a:lstStyle/>
                    <a:p>
                      <a:pPr marL="0" marR="0" algn="ctr">
                        <a:lnSpc>
                          <a:spcPct val="115000"/>
                        </a:lnSpc>
                        <a:spcBef>
                          <a:spcPts val="0"/>
                        </a:spcBef>
                        <a:spcAft>
                          <a:spcPts val="1000"/>
                        </a:spcAft>
                      </a:pPr>
                      <a:r>
                        <a:rPr lang="en-US" sz="1600"/>
                        <a:t>89.5</a:t>
                      </a:r>
                      <a:endParaRPr lang="en-US" sz="1600" b="1">
                        <a:solidFill>
                          <a:srgbClr val="203E55"/>
                        </a:solidFill>
                        <a:latin typeface="Calibri"/>
                        <a:ea typeface="Calibri"/>
                        <a:cs typeface="Times New Roman"/>
                      </a:endParaRPr>
                    </a:p>
                  </a:txBody>
                  <a:tcPr marL="49300" marR="49300" marT="0" marB="0"/>
                </a:tc>
                <a:tc>
                  <a:txBody>
                    <a:bodyPr/>
                    <a:lstStyle/>
                    <a:p>
                      <a:endParaRPr lang="en-US" sz="1600" b="1">
                        <a:solidFill>
                          <a:srgbClr val="203E55"/>
                        </a:solidFill>
                        <a:latin typeface="Cambria"/>
                        <a:ea typeface="Times New Roman"/>
                        <a:cs typeface="Times New Roman"/>
                      </a:endParaRPr>
                    </a:p>
                  </a:txBody>
                  <a:tcPr marL="49300" marR="49300" marT="0" marB="0"/>
                </a:tc>
                <a:tc>
                  <a:txBody>
                    <a:bodyPr/>
                    <a:lstStyle/>
                    <a:p>
                      <a:pPr marL="0" marR="0" algn="ctr">
                        <a:lnSpc>
                          <a:spcPct val="115000"/>
                        </a:lnSpc>
                        <a:spcBef>
                          <a:spcPts val="0"/>
                        </a:spcBef>
                        <a:spcAft>
                          <a:spcPts val="1000"/>
                        </a:spcAft>
                      </a:pPr>
                      <a:r>
                        <a:rPr lang="en-US" sz="1600"/>
                        <a:t>93.0</a:t>
                      </a:r>
                      <a:endParaRPr lang="en-US" sz="1600" b="1">
                        <a:solidFill>
                          <a:srgbClr val="203E55"/>
                        </a:solidFill>
                        <a:latin typeface="Calibri"/>
                        <a:ea typeface="Calibri"/>
                        <a:cs typeface="Times New Roman"/>
                      </a:endParaRPr>
                    </a:p>
                  </a:txBody>
                  <a:tcPr marL="49300" marR="49300" marT="0" marB="0"/>
                </a:tc>
                <a:tc>
                  <a:txBody>
                    <a:bodyPr/>
                    <a:lstStyle/>
                    <a:p>
                      <a:pPr marL="0" marR="0" algn="ctr">
                        <a:lnSpc>
                          <a:spcPct val="115000"/>
                        </a:lnSpc>
                        <a:spcBef>
                          <a:spcPts val="0"/>
                        </a:spcBef>
                        <a:spcAft>
                          <a:spcPts val="1000"/>
                        </a:spcAft>
                      </a:pPr>
                      <a:r>
                        <a:rPr lang="en-US" sz="1600"/>
                        <a:t>91.7</a:t>
                      </a:r>
                      <a:endParaRPr lang="en-US" sz="1600" b="1">
                        <a:solidFill>
                          <a:srgbClr val="203E55"/>
                        </a:solidFill>
                        <a:latin typeface="Calibri"/>
                        <a:ea typeface="Calibri"/>
                        <a:cs typeface="Times New Roman"/>
                      </a:endParaRPr>
                    </a:p>
                  </a:txBody>
                  <a:tcPr marL="49300" marR="49300" marT="0" marB="0"/>
                </a:tc>
              </a:tr>
              <a:tr h="288035">
                <a:tc>
                  <a:txBody>
                    <a:bodyPr/>
                    <a:lstStyle/>
                    <a:p>
                      <a:pPr marL="0" marR="0" algn="ctr">
                        <a:lnSpc>
                          <a:spcPct val="115000"/>
                        </a:lnSpc>
                        <a:spcBef>
                          <a:spcPts val="0"/>
                        </a:spcBef>
                        <a:spcAft>
                          <a:spcPts val="1000"/>
                        </a:spcAft>
                      </a:pPr>
                      <a:r>
                        <a:rPr lang="en-US" sz="1600"/>
                        <a:t>25</a:t>
                      </a:r>
                      <a:endParaRPr lang="en-US" sz="1600" b="1">
                        <a:solidFill>
                          <a:srgbClr val="203E55"/>
                        </a:solidFill>
                        <a:latin typeface="Calibri"/>
                        <a:ea typeface="Calibri"/>
                        <a:cs typeface="Times New Roman"/>
                      </a:endParaRPr>
                    </a:p>
                  </a:txBody>
                  <a:tcPr marL="49300" marR="49300" marT="0" marB="0"/>
                </a:tc>
                <a:tc>
                  <a:txBody>
                    <a:bodyPr/>
                    <a:lstStyle/>
                    <a:p>
                      <a:pPr marL="0" marR="0" algn="ctr">
                        <a:lnSpc>
                          <a:spcPct val="115000"/>
                        </a:lnSpc>
                        <a:spcBef>
                          <a:spcPts val="0"/>
                        </a:spcBef>
                        <a:spcAft>
                          <a:spcPts val="1000"/>
                        </a:spcAft>
                      </a:pPr>
                      <a:r>
                        <a:rPr lang="en-US" sz="1600" dirty="0"/>
                        <a:t>91.7</a:t>
                      </a:r>
                      <a:endParaRPr lang="en-US" sz="1600" b="1" dirty="0">
                        <a:solidFill>
                          <a:srgbClr val="203E55"/>
                        </a:solidFill>
                        <a:latin typeface="Calibri"/>
                        <a:ea typeface="Calibri"/>
                        <a:cs typeface="Times New Roman"/>
                      </a:endParaRPr>
                    </a:p>
                  </a:txBody>
                  <a:tcPr marL="49300" marR="49300" marT="0" marB="0"/>
                </a:tc>
                <a:tc>
                  <a:txBody>
                    <a:bodyPr/>
                    <a:lstStyle/>
                    <a:p>
                      <a:pPr marL="0" marR="0" algn="ctr">
                        <a:lnSpc>
                          <a:spcPct val="115000"/>
                        </a:lnSpc>
                        <a:spcBef>
                          <a:spcPts val="0"/>
                        </a:spcBef>
                        <a:spcAft>
                          <a:spcPts val="1000"/>
                        </a:spcAft>
                      </a:pPr>
                      <a:r>
                        <a:rPr lang="en-US" sz="1600"/>
                        <a:t>90.2</a:t>
                      </a:r>
                      <a:endParaRPr lang="en-US" sz="1600" b="1">
                        <a:solidFill>
                          <a:srgbClr val="203E55"/>
                        </a:solidFill>
                        <a:latin typeface="Calibri"/>
                        <a:ea typeface="Calibri"/>
                        <a:cs typeface="Times New Roman"/>
                      </a:endParaRPr>
                    </a:p>
                  </a:txBody>
                  <a:tcPr marL="49300" marR="49300" marT="0" marB="0"/>
                </a:tc>
                <a:tc>
                  <a:txBody>
                    <a:bodyPr/>
                    <a:lstStyle/>
                    <a:p>
                      <a:endParaRPr lang="en-US" sz="1600" b="1">
                        <a:solidFill>
                          <a:srgbClr val="203E55"/>
                        </a:solidFill>
                        <a:latin typeface="Cambria"/>
                        <a:ea typeface="Times New Roman"/>
                        <a:cs typeface="Times New Roman"/>
                      </a:endParaRPr>
                    </a:p>
                  </a:txBody>
                  <a:tcPr marL="49300" marR="49300" marT="0" marB="0"/>
                </a:tc>
                <a:tc>
                  <a:txBody>
                    <a:bodyPr/>
                    <a:lstStyle/>
                    <a:p>
                      <a:pPr marL="0" marR="0" algn="ctr">
                        <a:lnSpc>
                          <a:spcPct val="115000"/>
                        </a:lnSpc>
                        <a:spcBef>
                          <a:spcPts val="0"/>
                        </a:spcBef>
                        <a:spcAft>
                          <a:spcPts val="1000"/>
                        </a:spcAft>
                      </a:pPr>
                      <a:r>
                        <a:rPr lang="en-US" sz="1600" dirty="0"/>
                        <a:t>93.6</a:t>
                      </a:r>
                      <a:endParaRPr lang="en-US" sz="1600" b="1" dirty="0">
                        <a:solidFill>
                          <a:srgbClr val="203E55"/>
                        </a:solidFill>
                        <a:latin typeface="Calibri"/>
                        <a:ea typeface="Calibri"/>
                        <a:cs typeface="Times New Roman"/>
                      </a:endParaRPr>
                    </a:p>
                  </a:txBody>
                  <a:tcPr marL="49300" marR="49300" marT="0" marB="0"/>
                </a:tc>
                <a:tc>
                  <a:txBody>
                    <a:bodyPr/>
                    <a:lstStyle/>
                    <a:p>
                      <a:pPr marL="0" marR="0" algn="ctr">
                        <a:lnSpc>
                          <a:spcPct val="115000"/>
                        </a:lnSpc>
                        <a:spcBef>
                          <a:spcPts val="0"/>
                        </a:spcBef>
                        <a:spcAft>
                          <a:spcPts val="1000"/>
                        </a:spcAft>
                      </a:pPr>
                      <a:r>
                        <a:rPr lang="en-US" sz="1600"/>
                        <a:t>92.4</a:t>
                      </a:r>
                      <a:endParaRPr lang="en-US" sz="1600" b="1">
                        <a:solidFill>
                          <a:srgbClr val="203E55"/>
                        </a:solidFill>
                        <a:latin typeface="Calibri"/>
                        <a:ea typeface="Calibri"/>
                        <a:cs typeface="Times New Roman"/>
                      </a:endParaRPr>
                    </a:p>
                  </a:txBody>
                  <a:tcPr marL="49300" marR="49300" marT="0" marB="0"/>
                </a:tc>
              </a:tr>
              <a:tr h="288492">
                <a:tc>
                  <a:txBody>
                    <a:bodyPr/>
                    <a:lstStyle/>
                    <a:p>
                      <a:pPr marL="0" marR="0" algn="ctr">
                        <a:lnSpc>
                          <a:spcPct val="115000"/>
                        </a:lnSpc>
                        <a:spcBef>
                          <a:spcPts val="0"/>
                        </a:spcBef>
                        <a:spcAft>
                          <a:spcPts val="1000"/>
                        </a:spcAft>
                      </a:pPr>
                      <a:r>
                        <a:rPr lang="en-US" sz="1600"/>
                        <a:t>30</a:t>
                      </a:r>
                      <a:endParaRPr lang="en-US" sz="1600" b="1">
                        <a:solidFill>
                          <a:srgbClr val="203E55"/>
                        </a:solidFill>
                        <a:latin typeface="Calibri"/>
                        <a:ea typeface="Calibri"/>
                        <a:cs typeface="Times New Roman"/>
                      </a:endParaRPr>
                    </a:p>
                  </a:txBody>
                  <a:tcPr marL="49300" marR="49300" marT="0" marB="0"/>
                </a:tc>
                <a:tc>
                  <a:txBody>
                    <a:bodyPr/>
                    <a:lstStyle/>
                    <a:p>
                      <a:pPr marL="0" marR="0" algn="ctr">
                        <a:lnSpc>
                          <a:spcPct val="115000"/>
                        </a:lnSpc>
                        <a:spcBef>
                          <a:spcPts val="0"/>
                        </a:spcBef>
                        <a:spcAft>
                          <a:spcPts val="1000"/>
                        </a:spcAft>
                      </a:pPr>
                      <a:r>
                        <a:rPr lang="en-US" sz="1600"/>
                        <a:t>91.7</a:t>
                      </a:r>
                      <a:endParaRPr lang="en-US" sz="1600" b="1">
                        <a:solidFill>
                          <a:srgbClr val="203E55"/>
                        </a:solidFill>
                        <a:latin typeface="Calibri"/>
                        <a:ea typeface="Calibri"/>
                        <a:cs typeface="Times New Roman"/>
                      </a:endParaRPr>
                    </a:p>
                  </a:txBody>
                  <a:tcPr marL="49300" marR="49300" marT="0" marB="0"/>
                </a:tc>
                <a:tc>
                  <a:txBody>
                    <a:bodyPr/>
                    <a:lstStyle/>
                    <a:p>
                      <a:pPr marL="0" marR="0" algn="ctr">
                        <a:lnSpc>
                          <a:spcPct val="115000"/>
                        </a:lnSpc>
                        <a:spcBef>
                          <a:spcPts val="0"/>
                        </a:spcBef>
                        <a:spcAft>
                          <a:spcPts val="1000"/>
                        </a:spcAft>
                      </a:pPr>
                      <a:r>
                        <a:rPr lang="en-US" sz="1600"/>
                        <a:t>90.2</a:t>
                      </a:r>
                      <a:endParaRPr lang="en-US" sz="1600" b="1">
                        <a:solidFill>
                          <a:srgbClr val="203E55"/>
                        </a:solidFill>
                        <a:latin typeface="Calibri"/>
                        <a:ea typeface="Calibri"/>
                        <a:cs typeface="Times New Roman"/>
                      </a:endParaRPr>
                    </a:p>
                  </a:txBody>
                  <a:tcPr marL="49300" marR="49300" marT="0" marB="0"/>
                </a:tc>
                <a:tc>
                  <a:txBody>
                    <a:bodyPr/>
                    <a:lstStyle/>
                    <a:p>
                      <a:endParaRPr lang="en-US" sz="1600" b="1">
                        <a:solidFill>
                          <a:srgbClr val="203E55"/>
                        </a:solidFill>
                        <a:latin typeface="Cambria"/>
                        <a:ea typeface="Times New Roman"/>
                        <a:cs typeface="Times New Roman"/>
                      </a:endParaRPr>
                    </a:p>
                  </a:txBody>
                  <a:tcPr marL="49300" marR="49300" marT="0" marB="0"/>
                </a:tc>
                <a:tc>
                  <a:txBody>
                    <a:bodyPr/>
                    <a:lstStyle/>
                    <a:p>
                      <a:pPr marL="0" marR="0" algn="ctr">
                        <a:lnSpc>
                          <a:spcPct val="115000"/>
                        </a:lnSpc>
                        <a:spcBef>
                          <a:spcPts val="0"/>
                        </a:spcBef>
                        <a:spcAft>
                          <a:spcPts val="1000"/>
                        </a:spcAft>
                      </a:pPr>
                      <a:r>
                        <a:rPr lang="en-US" sz="1600"/>
                        <a:t>93.6</a:t>
                      </a:r>
                      <a:endParaRPr lang="en-US" sz="1600" b="1">
                        <a:solidFill>
                          <a:srgbClr val="203E55"/>
                        </a:solidFill>
                        <a:latin typeface="Calibri"/>
                        <a:ea typeface="Calibri"/>
                        <a:cs typeface="Times New Roman"/>
                      </a:endParaRPr>
                    </a:p>
                  </a:txBody>
                  <a:tcPr marL="49300" marR="49300" marT="0" marB="0"/>
                </a:tc>
                <a:tc>
                  <a:txBody>
                    <a:bodyPr/>
                    <a:lstStyle/>
                    <a:p>
                      <a:pPr marL="0" marR="0" algn="ctr">
                        <a:lnSpc>
                          <a:spcPct val="115000"/>
                        </a:lnSpc>
                        <a:spcBef>
                          <a:spcPts val="0"/>
                        </a:spcBef>
                        <a:spcAft>
                          <a:spcPts val="1000"/>
                        </a:spcAft>
                      </a:pPr>
                      <a:r>
                        <a:rPr lang="en-US" sz="1600" dirty="0"/>
                        <a:t>92.4</a:t>
                      </a:r>
                      <a:endParaRPr lang="en-US" sz="1600" b="1" dirty="0">
                        <a:solidFill>
                          <a:srgbClr val="203E55"/>
                        </a:solidFill>
                        <a:latin typeface="Calibri"/>
                        <a:ea typeface="Calibri"/>
                        <a:cs typeface="Times New Roman"/>
                      </a:endParaRPr>
                    </a:p>
                  </a:txBody>
                  <a:tcPr marL="49300" marR="49300" marT="0" marB="0"/>
                </a:tc>
              </a:tr>
              <a:tr h="288492">
                <a:tc gridSpan="6">
                  <a:txBody>
                    <a:bodyPr/>
                    <a:lstStyle/>
                    <a:p>
                      <a:endParaRPr lang="en-US" sz="800" dirty="0">
                        <a:solidFill>
                          <a:srgbClr val="000000"/>
                        </a:solidFill>
                        <a:latin typeface="Cambria"/>
                        <a:ea typeface="Times New Roman"/>
                        <a:cs typeface="Times New Roman"/>
                      </a:endParaRPr>
                    </a:p>
                  </a:txBody>
                  <a:tcPr marL="49300" marR="49300" marT="0" marB="0"/>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bl>
          </a:graphicData>
        </a:graphic>
      </p:graphicFrame>
      <p:graphicFrame>
        <p:nvGraphicFramePr>
          <p:cNvPr id="11" name="Table 10"/>
          <p:cNvGraphicFramePr>
            <a:graphicFrameLocks noGrp="1"/>
          </p:cNvGraphicFramePr>
          <p:nvPr/>
        </p:nvGraphicFramePr>
        <p:xfrm>
          <a:off x="4800600" y="2092325"/>
          <a:ext cx="4078288" cy="4003674"/>
        </p:xfrm>
        <a:graphic>
          <a:graphicData uri="http://schemas.openxmlformats.org/drawingml/2006/table">
            <a:tbl>
              <a:tblPr>
                <a:tableStyleId>{5A111915-BE36-4E01-A7E5-04B1672EAD32}</a:tableStyleId>
              </a:tblPr>
              <a:tblGrid>
                <a:gridCol w="547531"/>
                <a:gridCol w="811898"/>
                <a:gridCol w="882226"/>
                <a:gridCol w="146930"/>
                <a:gridCol w="734653"/>
                <a:gridCol w="955050"/>
              </a:tblGrid>
              <a:tr h="242242">
                <a:tc>
                  <a:txBody>
                    <a:bodyPr/>
                    <a:lstStyle/>
                    <a:p>
                      <a:endParaRPr lang="en-US" sz="900" b="1" dirty="0">
                        <a:solidFill>
                          <a:srgbClr val="203E55"/>
                        </a:solidFill>
                        <a:latin typeface="Cambria"/>
                        <a:ea typeface="Times New Roman"/>
                        <a:cs typeface="Times New Roman"/>
                      </a:endParaRPr>
                    </a:p>
                  </a:txBody>
                  <a:tcPr marL="57466" marR="57466" marT="0" marB="0"/>
                </a:tc>
                <a:tc gridSpan="2">
                  <a:txBody>
                    <a:bodyPr/>
                    <a:lstStyle/>
                    <a:p>
                      <a:pPr marL="0" marR="0" algn="ctr">
                        <a:lnSpc>
                          <a:spcPct val="115000"/>
                        </a:lnSpc>
                        <a:spcBef>
                          <a:spcPts val="0"/>
                        </a:spcBef>
                        <a:spcAft>
                          <a:spcPts val="1000"/>
                        </a:spcAft>
                      </a:pPr>
                      <a:r>
                        <a:rPr lang="en-US" sz="1300"/>
                        <a:t>2 Pole</a:t>
                      </a:r>
                      <a:endParaRPr lang="en-US" sz="900" b="1">
                        <a:solidFill>
                          <a:srgbClr val="203E55"/>
                        </a:solidFill>
                        <a:latin typeface="Calibri"/>
                        <a:ea typeface="Calibri"/>
                        <a:cs typeface="Times New Roman"/>
                      </a:endParaRPr>
                    </a:p>
                  </a:txBody>
                  <a:tcPr marL="57466" marR="57466" marT="0" marB="0"/>
                </a:tc>
                <a:tc hMerge="1">
                  <a:txBody>
                    <a:bodyPr/>
                    <a:lstStyle/>
                    <a:p>
                      <a:endParaRPr lang="en-US"/>
                    </a:p>
                  </a:txBody>
                  <a:tcPr/>
                </a:tc>
                <a:tc>
                  <a:txBody>
                    <a:bodyPr/>
                    <a:lstStyle/>
                    <a:p>
                      <a:endParaRPr lang="en-US" sz="900" b="1">
                        <a:solidFill>
                          <a:srgbClr val="203E55"/>
                        </a:solidFill>
                        <a:latin typeface="Cambria"/>
                        <a:ea typeface="Times New Roman"/>
                        <a:cs typeface="Times New Roman"/>
                      </a:endParaRPr>
                    </a:p>
                  </a:txBody>
                  <a:tcPr marL="57466" marR="57466" marT="0" marB="0"/>
                </a:tc>
                <a:tc gridSpan="2">
                  <a:txBody>
                    <a:bodyPr/>
                    <a:lstStyle/>
                    <a:p>
                      <a:pPr marL="0" marR="0" algn="ctr">
                        <a:lnSpc>
                          <a:spcPct val="115000"/>
                        </a:lnSpc>
                        <a:spcBef>
                          <a:spcPts val="0"/>
                        </a:spcBef>
                        <a:spcAft>
                          <a:spcPts val="1000"/>
                        </a:spcAft>
                      </a:pPr>
                      <a:r>
                        <a:rPr lang="en-US" sz="1300"/>
                        <a:t>4 Pole</a:t>
                      </a:r>
                      <a:endParaRPr lang="en-US" sz="900" b="1">
                        <a:solidFill>
                          <a:srgbClr val="203E55"/>
                        </a:solidFill>
                        <a:latin typeface="Calibri"/>
                        <a:ea typeface="Calibri"/>
                        <a:cs typeface="Times New Roman"/>
                      </a:endParaRPr>
                    </a:p>
                  </a:txBody>
                  <a:tcPr marL="57466" marR="57466" marT="0" marB="0"/>
                </a:tc>
                <a:tc hMerge="1">
                  <a:txBody>
                    <a:bodyPr/>
                    <a:lstStyle/>
                    <a:p>
                      <a:endParaRPr lang="en-US"/>
                    </a:p>
                  </a:txBody>
                  <a:tcPr/>
                </a:tc>
              </a:tr>
              <a:tr h="214882">
                <a:tc>
                  <a:txBody>
                    <a:bodyPr/>
                    <a:lstStyle/>
                    <a:p>
                      <a:pPr marL="0" marR="0" algn="ctr">
                        <a:lnSpc>
                          <a:spcPct val="115000"/>
                        </a:lnSpc>
                        <a:spcBef>
                          <a:spcPts val="0"/>
                        </a:spcBef>
                        <a:spcAft>
                          <a:spcPts val="1000"/>
                        </a:spcAft>
                      </a:pPr>
                      <a:r>
                        <a:rPr lang="en-US" sz="1100"/>
                        <a:t>HP</a:t>
                      </a:r>
                      <a:endParaRPr lang="en-US" sz="1100" b="1">
                        <a:solidFill>
                          <a:srgbClr val="203E55"/>
                        </a:solidFill>
                        <a:latin typeface="Calibri"/>
                        <a:ea typeface="Calibri"/>
                        <a:cs typeface="Times New Roman"/>
                      </a:endParaRPr>
                    </a:p>
                  </a:txBody>
                  <a:tcPr marL="57466" marR="57466" marT="0" marB="0"/>
                </a:tc>
                <a:tc>
                  <a:txBody>
                    <a:bodyPr/>
                    <a:lstStyle/>
                    <a:p>
                      <a:pPr marL="0" marR="0" algn="ctr">
                        <a:lnSpc>
                          <a:spcPct val="115000"/>
                        </a:lnSpc>
                        <a:spcBef>
                          <a:spcPts val="0"/>
                        </a:spcBef>
                        <a:spcAft>
                          <a:spcPts val="1000"/>
                        </a:spcAft>
                      </a:pPr>
                      <a:r>
                        <a:rPr lang="en-US" sz="1100"/>
                        <a:t>Nominal</a:t>
                      </a:r>
                      <a:endParaRPr lang="en-US" sz="1100" b="1">
                        <a:solidFill>
                          <a:srgbClr val="203E55"/>
                        </a:solidFill>
                        <a:latin typeface="Calibri"/>
                        <a:ea typeface="Calibri"/>
                        <a:cs typeface="Times New Roman"/>
                      </a:endParaRPr>
                    </a:p>
                  </a:txBody>
                  <a:tcPr marL="57466" marR="57466" marT="0" marB="0"/>
                </a:tc>
                <a:tc>
                  <a:txBody>
                    <a:bodyPr/>
                    <a:lstStyle/>
                    <a:p>
                      <a:pPr marL="0" marR="0" algn="ctr">
                        <a:lnSpc>
                          <a:spcPct val="115000"/>
                        </a:lnSpc>
                        <a:spcBef>
                          <a:spcPts val="0"/>
                        </a:spcBef>
                        <a:spcAft>
                          <a:spcPts val="1000"/>
                        </a:spcAft>
                      </a:pPr>
                      <a:r>
                        <a:rPr lang="en-US" sz="1100"/>
                        <a:t>Minimum</a:t>
                      </a:r>
                      <a:endParaRPr lang="en-US" sz="1100" b="1">
                        <a:solidFill>
                          <a:srgbClr val="203E55"/>
                        </a:solidFill>
                        <a:latin typeface="Calibri"/>
                        <a:ea typeface="Calibri"/>
                        <a:cs typeface="Times New Roman"/>
                      </a:endParaRPr>
                    </a:p>
                  </a:txBody>
                  <a:tcPr marL="57466" marR="57466" marT="0" marB="0"/>
                </a:tc>
                <a:tc>
                  <a:txBody>
                    <a:bodyPr/>
                    <a:lstStyle/>
                    <a:p>
                      <a:pPr marL="0" marR="0" algn="ctr">
                        <a:lnSpc>
                          <a:spcPct val="115000"/>
                        </a:lnSpc>
                        <a:spcBef>
                          <a:spcPts val="0"/>
                        </a:spcBef>
                        <a:spcAft>
                          <a:spcPts val="0"/>
                        </a:spcAft>
                      </a:pPr>
                      <a:endParaRPr lang="en-US" sz="1100" b="1">
                        <a:solidFill>
                          <a:srgbClr val="203E55"/>
                        </a:solidFill>
                        <a:latin typeface="Calibri"/>
                        <a:ea typeface="Calibri"/>
                        <a:cs typeface="Times New Roman"/>
                      </a:endParaRPr>
                    </a:p>
                  </a:txBody>
                  <a:tcPr marL="57466" marR="57466" marT="0" marB="0"/>
                </a:tc>
                <a:tc>
                  <a:txBody>
                    <a:bodyPr/>
                    <a:lstStyle/>
                    <a:p>
                      <a:pPr marL="0" marR="0" algn="ctr">
                        <a:lnSpc>
                          <a:spcPct val="115000"/>
                        </a:lnSpc>
                        <a:spcBef>
                          <a:spcPts val="0"/>
                        </a:spcBef>
                        <a:spcAft>
                          <a:spcPts val="1000"/>
                        </a:spcAft>
                      </a:pPr>
                      <a:r>
                        <a:rPr lang="en-US" sz="1100"/>
                        <a:t>Nominal</a:t>
                      </a:r>
                      <a:endParaRPr lang="en-US" sz="1100" b="1">
                        <a:solidFill>
                          <a:srgbClr val="203E55"/>
                        </a:solidFill>
                        <a:latin typeface="Calibri"/>
                        <a:ea typeface="Calibri"/>
                        <a:cs typeface="Times New Roman"/>
                      </a:endParaRPr>
                    </a:p>
                  </a:txBody>
                  <a:tcPr marL="57466" marR="57466" marT="0" marB="0"/>
                </a:tc>
                <a:tc>
                  <a:txBody>
                    <a:bodyPr/>
                    <a:lstStyle/>
                    <a:p>
                      <a:pPr marL="0" marR="0" algn="ctr">
                        <a:lnSpc>
                          <a:spcPct val="115000"/>
                        </a:lnSpc>
                        <a:spcBef>
                          <a:spcPts val="0"/>
                        </a:spcBef>
                        <a:spcAft>
                          <a:spcPts val="1000"/>
                        </a:spcAft>
                      </a:pPr>
                      <a:r>
                        <a:rPr lang="en-US" sz="1100" dirty="0"/>
                        <a:t>Minimum</a:t>
                      </a:r>
                      <a:endParaRPr lang="en-US" sz="1100" b="1" dirty="0">
                        <a:solidFill>
                          <a:srgbClr val="203E55"/>
                        </a:solidFill>
                        <a:latin typeface="Calibri"/>
                        <a:ea typeface="Calibri"/>
                        <a:cs typeface="Times New Roman"/>
                      </a:endParaRPr>
                    </a:p>
                  </a:txBody>
                  <a:tcPr marL="57466" marR="57466" marT="0" marB="0"/>
                </a:tc>
              </a:tr>
              <a:tr h="346138">
                <a:tc>
                  <a:txBody>
                    <a:bodyPr/>
                    <a:lstStyle/>
                    <a:p>
                      <a:pPr marL="0" marR="0" algn="ctr">
                        <a:lnSpc>
                          <a:spcPct val="115000"/>
                        </a:lnSpc>
                        <a:spcBef>
                          <a:spcPts val="0"/>
                        </a:spcBef>
                        <a:spcAft>
                          <a:spcPts val="1000"/>
                        </a:spcAft>
                      </a:pPr>
                      <a:r>
                        <a:rPr lang="en-US" sz="1600"/>
                        <a:t>40</a:t>
                      </a:r>
                      <a:endParaRPr lang="en-US" sz="1600" b="1">
                        <a:solidFill>
                          <a:srgbClr val="203E55"/>
                        </a:solidFill>
                        <a:latin typeface="Calibri"/>
                        <a:ea typeface="Calibri"/>
                        <a:cs typeface="Times New Roman"/>
                      </a:endParaRPr>
                    </a:p>
                  </a:txBody>
                  <a:tcPr marL="57466" marR="57466" marT="0" marB="0"/>
                </a:tc>
                <a:tc>
                  <a:txBody>
                    <a:bodyPr/>
                    <a:lstStyle/>
                    <a:p>
                      <a:pPr marL="0" marR="0" algn="ctr">
                        <a:lnSpc>
                          <a:spcPct val="115000"/>
                        </a:lnSpc>
                        <a:spcBef>
                          <a:spcPts val="0"/>
                        </a:spcBef>
                        <a:spcAft>
                          <a:spcPts val="1000"/>
                        </a:spcAft>
                      </a:pPr>
                      <a:r>
                        <a:rPr lang="en-US" sz="1600"/>
                        <a:t>92.4</a:t>
                      </a:r>
                      <a:endParaRPr lang="en-US" sz="1600" b="1">
                        <a:solidFill>
                          <a:srgbClr val="203E55"/>
                        </a:solidFill>
                        <a:latin typeface="Calibri"/>
                        <a:ea typeface="Calibri"/>
                        <a:cs typeface="Times New Roman"/>
                      </a:endParaRPr>
                    </a:p>
                  </a:txBody>
                  <a:tcPr marL="57466" marR="57466" marT="0" marB="0"/>
                </a:tc>
                <a:tc>
                  <a:txBody>
                    <a:bodyPr/>
                    <a:lstStyle/>
                    <a:p>
                      <a:pPr marL="0" marR="0" algn="ctr">
                        <a:lnSpc>
                          <a:spcPct val="115000"/>
                        </a:lnSpc>
                        <a:spcBef>
                          <a:spcPts val="0"/>
                        </a:spcBef>
                        <a:spcAft>
                          <a:spcPts val="1000"/>
                        </a:spcAft>
                      </a:pPr>
                      <a:r>
                        <a:rPr lang="en-US" sz="1600"/>
                        <a:t>91.0</a:t>
                      </a:r>
                      <a:endParaRPr lang="en-US" sz="1600" b="1">
                        <a:solidFill>
                          <a:srgbClr val="203E55"/>
                        </a:solidFill>
                        <a:latin typeface="Calibri"/>
                        <a:ea typeface="Calibri"/>
                        <a:cs typeface="Times New Roman"/>
                      </a:endParaRPr>
                    </a:p>
                  </a:txBody>
                  <a:tcPr marL="57466" marR="57466" marT="0" marB="0"/>
                </a:tc>
                <a:tc>
                  <a:txBody>
                    <a:bodyPr/>
                    <a:lstStyle/>
                    <a:p>
                      <a:endParaRPr lang="en-US" sz="1600" b="1">
                        <a:solidFill>
                          <a:srgbClr val="203E55"/>
                        </a:solidFill>
                        <a:latin typeface="Cambria"/>
                        <a:ea typeface="Times New Roman"/>
                        <a:cs typeface="Times New Roman"/>
                      </a:endParaRPr>
                    </a:p>
                  </a:txBody>
                  <a:tcPr marL="57466" marR="57466" marT="0" marB="0"/>
                </a:tc>
                <a:tc>
                  <a:txBody>
                    <a:bodyPr/>
                    <a:lstStyle/>
                    <a:p>
                      <a:pPr marL="0" marR="0" algn="ctr">
                        <a:lnSpc>
                          <a:spcPct val="115000"/>
                        </a:lnSpc>
                        <a:spcBef>
                          <a:spcPts val="0"/>
                        </a:spcBef>
                        <a:spcAft>
                          <a:spcPts val="1000"/>
                        </a:spcAft>
                      </a:pPr>
                      <a:r>
                        <a:rPr lang="en-US" sz="1600"/>
                        <a:t>94.1</a:t>
                      </a:r>
                      <a:endParaRPr lang="en-US" sz="1600" b="1">
                        <a:solidFill>
                          <a:srgbClr val="203E55"/>
                        </a:solidFill>
                        <a:latin typeface="Calibri"/>
                        <a:ea typeface="Calibri"/>
                        <a:cs typeface="Times New Roman"/>
                      </a:endParaRPr>
                    </a:p>
                  </a:txBody>
                  <a:tcPr marL="57466" marR="57466" marT="0" marB="0"/>
                </a:tc>
                <a:tc>
                  <a:txBody>
                    <a:bodyPr/>
                    <a:lstStyle/>
                    <a:p>
                      <a:pPr marL="0" marR="0" algn="ctr">
                        <a:lnSpc>
                          <a:spcPct val="115000"/>
                        </a:lnSpc>
                        <a:spcBef>
                          <a:spcPts val="0"/>
                        </a:spcBef>
                        <a:spcAft>
                          <a:spcPts val="1000"/>
                        </a:spcAft>
                      </a:pPr>
                      <a:r>
                        <a:rPr lang="en-US" sz="1600"/>
                        <a:t>93.0</a:t>
                      </a:r>
                      <a:endParaRPr lang="en-US" sz="1600" b="1">
                        <a:solidFill>
                          <a:srgbClr val="203E55"/>
                        </a:solidFill>
                        <a:latin typeface="Calibri"/>
                        <a:ea typeface="Calibri"/>
                        <a:cs typeface="Times New Roman"/>
                      </a:endParaRPr>
                    </a:p>
                  </a:txBody>
                  <a:tcPr marL="57466" marR="57466" marT="0" marB="0"/>
                </a:tc>
              </a:tr>
              <a:tr h="346138">
                <a:tc>
                  <a:txBody>
                    <a:bodyPr/>
                    <a:lstStyle/>
                    <a:p>
                      <a:pPr marL="0" marR="0" algn="ctr">
                        <a:lnSpc>
                          <a:spcPct val="115000"/>
                        </a:lnSpc>
                        <a:spcBef>
                          <a:spcPts val="0"/>
                        </a:spcBef>
                        <a:spcAft>
                          <a:spcPts val="1000"/>
                        </a:spcAft>
                      </a:pPr>
                      <a:r>
                        <a:rPr lang="en-US" sz="1600"/>
                        <a:t>50</a:t>
                      </a:r>
                      <a:endParaRPr lang="en-US" sz="1600" b="1">
                        <a:solidFill>
                          <a:srgbClr val="203E55"/>
                        </a:solidFill>
                        <a:latin typeface="Calibri"/>
                        <a:ea typeface="Calibri"/>
                        <a:cs typeface="Times New Roman"/>
                      </a:endParaRPr>
                    </a:p>
                  </a:txBody>
                  <a:tcPr marL="57466" marR="57466" marT="0" marB="0"/>
                </a:tc>
                <a:tc>
                  <a:txBody>
                    <a:bodyPr/>
                    <a:lstStyle/>
                    <a:p>
                      <a:pPr marL="0" marR="0" algn="ctr">
                        <a:lnSpc>
                          <a:spcPct val="115000"/>
                        </a:lnSpc>
                        <a:spcBef>
                          <a:spcPts val="0"/>
                        </a:spcBef>
                        <a:spcAft>
                          <a:spcPts val="1000"/>
                        </a:spcAft>
                      </a:pPr>
                      <a:r>
                        <a:rPr lang="en-US" sz="1600"/>
                        <a:t>93.0</a:t>
                      </a:r>
                      <a:endParaRPr lang="en-US" sz="1600" b="1">
                        <a:solidFill>
                          <a:srgbClr val="203E55"/>
                        </a:solidFill>
                        <a:latin typeface="Calibri"/>
                        <a:ea typeface="Calibri"/>
                        <a:cs typeface="Times New Roman"/>
                      </a:endParaRPr>
                    </a:p>
                  </a:txBody>
                  <a:tcPr marL="57466" marR="57466" marT="0" marB="0"/>
                </a:tc>
                <a:tc>
                  <a:txBody>
                    <a:bodyPr/>
                    <a:lstStyle/>
                    <a:p>
                      <a:pPr marL="0" marR="0" algn="ctr">
                        <a:lnSpc>
                          <a:spcPct val="115000"/>
                        </a:lnSpc>
                        <a:spcBef>
                          <a:spcPts val="0"/>
                        </a:spcBef>
                        <a:spcAft>
                          <a:spcPts val="1000"/>
                        </a:spcAft>
                      </a:pPr>
                      <a:r>
                        <a:rPr lang="en-US" sz="1600"/>
                        <a:t>91.7</a:t>
                      </a:r>
                      <a:endParaRPr lang="en-US" sz="1600" b="1">
                        <a:solidFill>
                          <a:srgbClr val="203E55"/>
                        </a:solidFill>
                        <a:latin typeface="Calibri"/>
                        <a:ea typeface="Calibri"/>
                        <a:cs typeface="Times New Roman"/>
                      </a:endParaRPr>
                    </a:p>
                  </a:txBody>
                  <a:tcPr marL="57466" marR="57466" marT="0" marB="0"/>
                </a:tc>
                <a:tc>
                  <a:txBody>
                    <a:bodyPr/>
                    <a:lstStyle/>
                    <a:p>
                      <a:endParaRPr lang="en-US" sz="1600" b="1">
                        <a:solidFill>
                          <a:srgbClr val="203E55"/>
                        </a:solidFill>
                        <a:latin typeface="Cambria"/>
                        <a:ea typeface="Times New Roman"/>
                        <a:cs typeface="Times New Roman"/>
                      </a:endParaRPr>
                    </a:p>
                  </a:txBody>
                  <a:tcPr marL="57466" marR="57466" marT="0" marB="0"/>
                </a:tc>
                <a:tc>
                  <a:txBody>
                    <a:bodyPr/>
                    <a:lstStyle/>
                    <a:p>
                      <a:pPr marL="0" marR="0" algn="ctr">
                        <a:lnSpc>
                          <a:spcPct val="115000"/>
                        </a:lnSpc>
                        <a:spcBef>
                          <a:spcPts val="0"/>
                        </a:spcBef>
                        <a:spcAft>
                          <a:spcPts val="1000"/>
                        </a:spcAft>
                      </a:pPr>
                      <a:r>
                        <a:rPr lang="en-US" sz="1600"/>
                        <a:t>94.5</a:t>
                      </a:r>
                      <a:endParaRPr lang="en-US" sz="1600" b="1">
                        <a:solidFill>
                          <a:srgbClr val="203E55"/>
                        </a:solidFill>
                        <a:latin typeface="Calibri"/>
                        <a:ea typeface="Calibri"/>
                        <a:cs typeface="Times New Roman"/>
                      </a:endParaRPr>
                    </a:p>
                  </a:txBody>
                  <a:tcPr marL="57466" marR="57466" marT="0" marB="0"/>
                </a:tc>
                <a:tc>
                  <a:txBody>
                    <a:bodyPr/>
                    <a:lstStyle/>
                    <a:p>
                      <a:pPr marL="0" marR="0" algn="ctr">
                        <a:lnSpc>
                          <a:spcPct val="115000"/>
                        </a:lnSpc>
                        <a:spcBef>
                          <a:spcPts val="0"/>
                        </a:spcBef>
                        <a:spcAft>
                          <a:spcPts val="1000"/>
                        </a:spcAft>
                      </a:pPr>
                      <a:r>
                        <a:rPr lang="en-US" sz="1600"/>
                        <a:t>93.6</a:t>
                      </a:r>
                      <a:endParaRPr lang="en-US" sz="1600" b="1">
                        <a:solidFill>
                          <a:srgbClr val="203E55"/>
                        </a:solidFill>
                        <a:latin typeface="Calibri"/>
                        <a:ea typeface="Calibri"/>
                        <a:cs typeface="Times New Roman"/>
                      </a:endParaRPr>
                    </a:p>
                  </a:txBody>
                  <a:tcPr marL="57466" marR="57466" marT="0" marB="0"/>
                </a:tc>
              </a:tr>
              <a:tr h="346686">
                <a:tc>
                  <a:txBody>
                    <a:bodyPr/>
                    <a:lstStyle/>
                    <a:p>
                      <a:pPr marL="0" marR="0" algn="ctr">
                        <a:lnSpc>
                          <a:spcPct val="115000"/>
                        </a:lnSpc>
                        <a:spcBef>
                          <a:spcPts val="0"/>
                        </a:spcBef>
                        <a:spcAft>
                          <a:spcPts val="1000"/>
                        </a:spcAft>
                      </a:pPr>
                      <a:r>
                        <a:rPr lang="en-US" sz="1600"/>
                        <a:t>60</a:t>
                      </a:r>
                      <a:endParaRPr lang="en-US" sz="1600" b="1">
                        <a:solidFill>
                          <a:srgbClr val="203E55"/>
                        </a:solidFill>
                        <a:latin typeface="Calibri"/>
                        <a:ea typeface="Calibri"/>
                        <a:cs typeface="Times New Roman"/>
                      </a:endParaRPr>
                    </a:p>
                  </a:txBody>
                  <a:tcPr marL="57466" marR="57466" marT="0" marB="0"/>
                </a:tc>
                <a:tc>
                  <a:txBody>
                    <a:bodyPr/>
                    <a:lstStyle/>
                    <a:p>
                      <a:pPr marL="0" marR="0" algn="ctr">
                        <a:lnSpc>
                          <a:spcPct val="115000"/>
                        </a:lnSpc>
                        <a:spcBef>
                          <a:spcPts val="0"/>
                        </a:spcBef>
                        <a:spcAft>
                          <a:spcPts val="1000"/>
                        </a:spcAft>
                      </a:pPr>
                      <a:r>
                        <a:rPr lang="en-US" sz="1600"/>
                        <a:t>93.6</a:t>
                      </a:r>
                      <a:endParaRPr lang="en-US" sz="1600" b="1">
                        <a:solidFill>
                          <a:srgbClr val="203E55"/>
                        </a:solidFill>
                        <a:latin typeface="Calibri"/>
                        <a:ea typeface="Calibri"/>
                        <a:cs typeface="Times New Roman"/>
                      </a:endParaRPr>
                    </a:p>
                  </a:txBody>
                  <a:tcPr marL="57466" marR="57466" marT="0" marB="0"/>
                </a:tc>
                <a:tc>
                  <a:txBody>
                    <a:bodyPr/>
                    <a:lstStyle/>
                    <a:p>
                      <a:pPr marL="0" marR="0" algn="ctr">
                        <a:lnSpc>
                          <a:spcPct val="115000"/>
                        </a:lnSpc>
                        <a:spcBef>
                          <a:spcPts val="0"/>
                        </a:spcBef>
                        <a:spcAft>
                          <a:spcPts val="1000"/>
                        </a:spcAft>
                      </a:pPr>
                      <a:r>
                        <a:rPr lang="en-US" sz="1600"/>
                        <a:t>92.4</a:t>
                      </a:r>
                      <a:endParaRPr lang="en-US" sz="1600" b="1">
                        <a:solidFill>
                          <a:srgbClr val="203E55"/>
                        </a:solidFill>
                        <a:latin typeface="Calibri"/>
                        <a:ea typeface="Calibri"/>
                        <a:cs typeface="Times New Roman"/>
                      </a:endParaRPr>
                    </a:p>
                  </a:txBody>
                  <a:tcPr marL="57466" marR="57466" marT="0" marB="0"/>
                </a:tc>
                <a:tc>
                  <a:txBody>
                    <a:bodyPr/>
                    <a:lstStyle/>
                    <a:p>
                      <a:endParaRPr lang="en-US" sz="1600" b="1">
                        <a:solidFill>
                          <a:srgbClr val="203E55"/>
                        </a:solidFill>
                        <a:latin typeface="Cambria"/>
                        <a:ea typeface="Times New Roman"/>
                        <a:cs typeface="Times New Roman"/>
                      </a:endParaRPr>
                    </a:p>
                  </a:txBody>
                  <a:tcPr marL="57466" marR="57466" marT="0" marB="0"/>
                </a:tc>
                <a:tc>
                  <a:txBody>
                    <a:bodyPr/>
                    <a:lstStyle/>
                    <a:p>
                      <a:pPr marL="0" marR="0" algn="ctr">
                        <a:lnSpc>
                          <a:spcPct val="115000"/>
                        </a:lnSpc>
                        <a:spcBef>
                          <a:spcPts val="0"/>
                        </a:spcBef>
                        <a:spcAft>
                          <a:spcPts val="1000"/>
                        </a:spcAft>
                      </a:pPr>
                      <a:r>
                        <a:rPr lang="en-US" sz="1600"/>
                        <a:t>95.0</a:t>
                      </a:r>
                      <a:endParaRPr lang="en-US" sz="1600" b="1">
                        <a:solidFill>
                          <a:srgbClr val="203E55"/>
                        </a:solidFill>
                        <a:latin typeface="Calibri"/>
                        <a:ea typeface="Calibri"/>
                        <a:cs typeface="Times New Roman"/>
                      </a:endParaRPr>
                    </a:p>
                  </a:txBody>
                  <a:tcPr marL="57466" marR="57466" marT="0" marB="0"/>
                </a:tc>
                <a:tc>
                  <a:txBody>
                    <a:bodyPr/>
                    <a:lstStyle/>
                    <a:p>
                      <a:pPr marL="0" marR="0" algn="ctr">
                        <a:lnSpc>
                          <a:spcPct val="115000"/>
                        </a:lnSpc>
                        <a:spcBef>
                          <a:spcPts val="0"/>
                        </a:spcBef>
                        <a:spcAft>
                          <a:spcPts val="1000"/>
                        </a:spcAft>
                      </a:pPr>
                      <a:r>
                        <a:rPr lang="en-US" sz="1600"/>
                        <a:t>94.1</a:t>
                      </a:r>
                      <a:endParaRPr lang="en-US" sz="1600" b="1">
                        <a:solidFill>
                          <a:srgbClr val="203E55"/>
                        </a:solidFill>
                        <a:latin typeface="Calibri"/>
                        <a:ea typeface="Calibri"/>
                        <a:cs typeface="Times New Roman"/>
                      </a:endParaRPr>
                    </a:p>
                  </a:txBody>
                  <a:tcPr marL="57466" marR="57466" marT="0" marB="0"/>
                </a:tc>
              </a:tr>
              <a:tr h="346138">
                <a:tc>
                  <a:txBody>
                    <a:bodyPr/>
                    <a:lstStyle/>
                    <a:p>
                      <a:pPr marL="0" marR="0" algn="ctr">
                        <a:lnSpc>
                          <a:spcPct val="115000"/>
                        </a:lnSpc>
                        <a:spcBef>
                          <a:spcPts val="0"/>
                        </a:spcBef>
                        <a:spcAft>
                          <a:spcPts val="1000"/>
                        </a:spcAft>
                      </a:pPr>
                      <a:r>
                        <a:rPr lang="en-US" sz="1600"/>
                        <a:t>75</a:t>
                      </a:r>
                      <a:endParaRPr lang="en-US" sz="1600" b="1">
                        <a:solidFill>
                          <a:srgbClr val="203E55"/>
                        </a:solidFill>
                        <a:latin typeface="Calibri"/>
                        <a:ea typeface="Calibri"/>
                        <a:cs typeface="Times New Roman"/>
                      </a:endParaRPr>
                    </a:p>
                  </a:txBody>
                  <a:tcPr marL="57466" marR="57466" marT="0" marB="0"/>
                </a:tc>
                <a:tc>
                  <a:txBody>
                    <a:bodyPr/>
                    <a:lstStyle/>
                    <a:p>
                      <a:pPr marL="0" marR="0" algn="ctr">
                        <a:lnSpc>
                          <a:spcPct val="115000"/>
                        </a:lnSpc>
                        <a:spcBef>
                          <a:spcPts val="0"/>
                        </a:spcBef>
                        <a:spcAft>
                          <a:spcPts val="1000"/>
                        </a:spcAft>
                      </a:pPr>
                      <a:r>
                        <a:rPr lang="en-US" sz="1600"/>
                        <a:t>93.6</a:t>
                      </a:r>
                      <a:endParaRPr lang="en-US" sz="1600" b="1">
                        <a:solidFill>
                          <a:srgbClr val="203E55"/>
                        </a:solidFill>
                        <a:latin typeface="Calibri"/>
                        <a:ea typeface="Calibri"/>
                        <a:cs typeface="Times New Roman"/>
                      </a:endParaRPr>
                    </a:p>
                  </a:txBody>
                  <a:tcPr marL="57466" marR="57466" marT="0" marB="0"/>
                </a:tc>
                <a:tc>
                  <a:txBody>
                    <a:bodyPr/>
                    <a:lstStyle/>
                    <a:p>
                      <a:pPr marL="0" marR="0" algn="ctr">
                        <a:lnSpc>
                          <a:spcPct val="115000"/>
                        </a:lnSpc>
                        <a:spcBef>
                          <a:spcPts val="0"/>
                        </a:spcBef>
                        <a:spcAft>
                          <a:spcPts val="1000"/>
                        </a:spcAft>
                      </a:pPr>
                      <a:r>
                        <a:rPr lang="en-US" sz="1600"/>
                        <a:t>92.4</a:t>
                      </a:r>
                      <a:endParaRPr lang="en-US" sz="1600" b="1">
                        <a:solidFill>
                          <a:srgbClr val="203E55"/>
                        </a:solidFill>
                        <a:latin typeface="Calibri"/>
                        <a:ea typeface="Calibri"/>
                        <a:cs typeface="Times New Roman"/>
                      </a:endParaRPr>
                    </a:p>
                  </a:txBody>
                  <a:tcPr marL="57466" marR="57466" marT="0" marB="0"/>
                </a:tc>
                <a:tc>
                  <a:txBody>
                    <a:bodyPr/>
                    <a:lstStyle/>
                    <a:p>
                      <a:endParaRPr lang="en-US" sz="1600" b="1">
                        <a:solidFill>
                          <a:srgbClr val="203E55"/>
                        </a:solidFill>
                        <a:latin typeface="Cambria"/>
                        <a:ea typeface="Times New Roman"/>
                        <a:cs typeface="Times New Roman"/>
                      </a:endParaRPr>
                    </a:p>
                  </a:txBody>
                  <a:tcPr marL="57466" marR="57466" marT="0" marB="0"/>
                </a:tc>
                <a:tc>
                  <a:txBody>
                    <a:bodyPr/>
                    <a:lstStyle/>
                    <a:p>
                      <a:pPr marL="0" marR="0" algn="ctr">
                        <a:lnSpc>
                          <a:spcPct val="115000"/>
                        </a:lnSpc>
                        <a:spcBef>
                          <a:spcPts val="0"/>
                        </a:spcBef>
                        <a:spcAft>
                          <a:spcPts val="1000"/>
                        </a:spcAft>
                      </a:pPr>
                      <a:r>
                        <a:rPr lang="en-US" sz="1600"/>
                        <a:t>95.4</a:t>
                      </a:r>
                      <a:endParaRPr lang="en-US" sz="1600" b="1">
                        <a:solidFill>
                          <a:srgbClr val="203E55"/>
                        </a:solidFill>
                        <a:latin typeface="Calibri"/>
                        <a:ea typeface="Calibri"/>
                        <a:cs typeface="Times New Roman"/>
                      </a:endParaRPr>
                    </a:p>
                  </a:txBody>
                  <a:tcPr marL="57466" marR="57466" marT="0" marB="0"/>
                </a:tc>
                <a:tc>
                  <a:txBody>
                    <a:bodyPr/>
                    <a:lstStyle/>
                    <a:p>
                      <a:pPr marL="0" marR="0" algn="ctr">
                        <a:lnSpc>
                          <a:spcPct val="115000"/>
                        </a:lnSpc>
                        <a:spcBef>
                          <a:spcPts val="0"/>
                        </a:spcBef>
                        <a:spcAft>
                          <a:spcPts val="1000"/>
                        </a:spcAft>
                      </a:pPr>
                      <a:r>
                        <a:rPr lang="en-US" sz="1600"/>
                        <a:t>94.5</a:t>
                      </a:r>
                      <a:endParaRPr lang="en-US" sz="1600" b="1">
                        <a:solidFill>
                          <a:srgbClr val="203E55"/>
                        </a:solidFill>
                        <a:latin typeface="Calibri"/>
                        <a:ea typeface="Calibri"/>
                        <a:cs typeface="Times New Roman"/>
                      </a:endParaRPr>
                    </a:p>
                  </a:txBody>
                  <a:tcPr marL="57466" marR="57466" marT="0" marB="0"/>
                </a:tc>
              </a:tr>
              <a:tr h="346686">
                <a:tc>
                  <a:txBody>
                    <a:bodyPr/>
                    <a:lstStyle/>
                    <a:p>
                      <a:pPr marL="0" marR="0" algn="ctr">
                        <a:lnSpc>
                          <a:spcPct val="115000"/>
                        </a:lnSpc>
                        <a:spcBef>
                          <a:spcPts val="0"/>
                        </a:spcBef>
                        <a:spcAft>
                          <a:spcPts val="1000"/>
                        </a:spcAft>
                      </a:pPr>
                      <a:r>
                        <a:rPr lang="en-US" sz="1600"/>
                        <a:t>100</a:t>
                      </a:r>
                      <a:endParaRPr lang="en-US" sz="1600" b="1">
                        <a:solidFill>
                          <a:srgbClr val="203E55"/>
                        </a:solidFill>
                        <a:latin typeface="Calibri"/>
                        <a:ea typeface="Calibri"/>
                        <a:cs typeface="Times New Roman"/>
                      </a:endParaRPr>
                    </a:p>
                  </a:txBody>
                  <a:tcPr marL="57466" marR="57466" marT="0" marB="0"/>
                </a:tc>
                <a:tc>
                  <a:txBody>
                    <a:bodyPr/>
                    <a:lstStyle/>
                    <a:p>
                      <a:pPr marL="0" marR="0" algn="ctr">
                        <a:lnSpc>
                          <a:spcPct val="115000"/>
                        </a:lnSpc>
                        <a:spcBef>
                          <a:spcPts val="0"/>
                        </a:spcBef>
                        <a:spcAft>
                          <a:spcPts val="1000"/>
                        </a:spcAft>
                      </a:pPr>
                      <a:r>
                        <a:rPr lang="en-US" sz="1600"/>
                        <a:t>94.1</a:t>
                      </a:r>
                      <a:endParaRPr lang="en-US" sz="1600" b="1">
                        <a:solidFill>
                          <a:srgbClr val="203E55"/>
                        </a:solidFill>
                        <a:latin typeface="Calibri"/>
                        <a:ea typeface="Calibri"/>
                        <a:cs typeface="Times New Roman"/>
                      </a:endParaRPr>
                    </a:p>
                  </a:txBody>
                  <a:tcPr marL="57466" marR="57466" marT="0" marB="0"/>
                </a:tc>
                <a:tc>
                  <a:txBody>
                    <a:bodyPr/>
                    <a:lstStyle/>
                    <a:p>
                      <a:pPr marL="0" marR="0" algn="ctr">
                        <a:lnSpc>
                          <a:spcPct val="115000"/>
                        </a:lnSpc>
                        <a:spcBef>
                          <a:spcPts val="0"/>
                        </a:spcBef>
                        <a:spcAft>
                          <a:spcPts val="1000"/>
                        </a:spcAft>
                      </a:pPr>
                      <a:r>
                        <a:rPr lang="en-US" sz="1600"/>
                        <a:t>93.0</a:t>
                      </a:r>
                      <a:endParaRPr lang="en-US" sz="1600" b="1">
                        <a:solidFill>
                          <a:srgbClr val="203E55"/>
                        </a:solidFill>
                        <a:latin typeface="Calibri"/>
                        <a:ea typeface="Calibri"/>
                        <a:cs typeface="Times New Roman"/>
                      </a:endParaRPr>
                    </a:p>
                  </a:txBody>
                  <a:tcPr marL="57466" marR="57466" marT="0" marB="0"/>
                </a:tc>
                <a:tc>
                  <a:txBody>
                    <a:bodyPr/>
                    <a:lstStyle/>
                    <a:p>
                      <a:endParaRPr lang="en-US" sz="1600" b="1">
                        <a:solidFill>
                          <a:srgbClr val="203E55"/>
                        </a:solidFill>
                        <a:latin typeface="Cambria"/>
                        <a:ea typeface="Times New Roman"/>
                        <a:cs typeface="Times New Roman"/>
                      </a:endParaRPr>
                    </a:p>
                  </a:txBody>
                  <a:tcPr marL="57466" marR="57466" marT="0" marB="0"/>
                </a:tc>
                <a:tc>
                  <a:txBody>
                    <a:bodyPr/>
                    <a:lstStyle/>
                    <a:p>
                      <a:pPr marL="0" marR="0" algn="ctr">
                        <a:lnSpc>
                          <a:spcPct val="115000"/>
                        </a:lnSpc>
                        <a:spcBef>
                          <a:spcPts val="0"/>
                        </a:spcBef>
                        <a:spcAft>
                          <a:spcPts val="1000"/>
                        </a:spcAft>
                      </a:pPr>
                      <a:r>
                        <a:rPr lang="en-US" sz="1600"/>
                        <a:t>95.4</a:t>
                      </a:r>
                      <a:endParaRPr lang="en-US" sz="1600" b="1">
                        <a:solidFill>
                          <a:srgbClr val="203E55"/>
                        </a:solidFill>
                        <a:latin typeface="Calibri"/>
                        <a:ea typeface="Calibri"/>
                        <a:cs typeface="Times New Roman"/>
                      </a:endParaRPr>
                    </a:p>
                  </a:txBody>
                  <a:tcPr marL="57466" marR="57466" marT="0" marB="0"/>
                </a:tc>
                <a:tc>
                  <a:txBody>
                    <a:bodyPr/>
                    <a:lstStyle/>
                    <a:p>
                      <a:pPr marL="0" marR="0" algn="ctr">
                        <a:lnSpc>
                          <a:spcPct val="115000"/>
                        </a:lnSpc>
                        <a:spcBef>
                          <a:spcPts val="0"/>
                        </a:spcBef>
                        <a:spcAft>
                          <a:spcPts val="1000"/>
                        </a:spcAft>
                      </a:pPr>
                      <a:r>
                        <a:rPr lang="en-US" sz="1600"/>
                        <a:t>94.5</a:t>
                      </a:r>
                      <a:endParaRPr lang="en-US" sz="1600" b="1">
                        <a:solidFill>
                          <a:srgbClr val="203E55"/>
                        </a:solidFill>
                        <a:latin typeface="Calibri"/>
                        <a:ea typeface="Calibri"/>
                        <a:cs typeface="Times New Roman"/>
                      </a:endParaRPr>
                    </a:p>
                  </a:txBody>
                  <a:tcPr marL="57466" marR="57466" marT="0" marB="0"/>
                </a:tc>
              </a:tr>
              <a:tr h="346138">
                <a:tc>
                  <a:txBody>
                    <a:bodyPr/>
                    <a:lstStyle/>
                    <a:p>
                      <a:pPr marL="0" marR="0" algn="ctr">
                        <a:lnSpc>
                          <a:spcPct val="115000"/>
                        </a:lnSpc>
                        <a:spcBef>
                          <a:spcPts val="0"/>
                        </a:spcBef>
                        <a:spcAft>
                          <a:spcPts val="1000"/>
                        </a:spcAft>
                      </a:pPr>
                      <a:r>
                        <a:rPr lang="en-US" sz="1600"/>
                        <a:t>125</a:t>
                      </a:r>
                      <a:endParaRPr lang="en-US" sz="1600" b="1">
                        <a:solidFill>
                          <a:srgbClr val="203E55"/>
                        </a:solidFill>
                        <a:latin typeface="Calibri"/>
                        <a:ea typeface="Calibri"/>
                        <a:cs typeface="Times New Roman"/>
                      </a:endParaRPr>
                    </a:p>
                  </a:txBody>
                  <a:tcPr marL="57466" marR="57466" marT="0" marB="0"/>
                </a:tc>
                <a:tc>
                  <a:txBody>
                    <a:bodyPr/>
                    <a:lstStyle/>
                    <a:p>
                      <a:pPr marL="0" marR="0" algn="ctr">
                        <a:lnSpc>
                          <a:spcPct val="115000"/>
                        </a:lnSpc>
                        <a:spcBef>
                          <a:spcPts val="0"/>
                        </a:spcBef>
                        <a:spcAft>
                          <a:spcPts val="1000"/>
                        </a:spcAft>
                      </a:pPr>
                      <a:r>
                        <a:rPr lang="en-US" sz="1600"/>
                        <a:t>95.0</a:t>
                      </a:r>
                      <a:endParaRPr lang="en-US" sz="1600" b="1">
                        <a:solidFill>
                          <a:srgbClr val="203E55"/>
                        </a:solidFill>
                        <a:latin typeface="Calibri"/>
                        <a:ea typeface="Calibri"/>
                        <a:cs typeface="Times New Roman"/>
                      </a:endParaRPr>
                    </a:p>
                  </a:txBody>
                  <a:tcPr marL="57466" marR="57466" marT="0" marB="0"/>
                </a:tc>
                <a:tc>
                  <a:txBody>
                    <a:bodyPr/>
                    <a:lstStyle/>
                    <a:p>
                      <a:pPr marL="0" marR="0" algn="ctr">
                        <a:lnSpc>
                          <a:spcPct val="115000"/>
                        </a:lnSpc>
                        <a:spcBef>
                          <a:spcPts val="0"/>
                        </a:spcBef>
                        <a:spcAft>
                          <a:spcPts val="1000"/>
                        </a:spcAft>
                      </a:pPr>
                      <a:r>
                        <a:rPr lang="en-US" sz="1600"/>
                        <a:t>94.1</a:t>
                      </a:r>
                      <a:endParaRPr lang="en-US" sz="1600" b="1">
                        <a:solidFill>
                          <a:srgbClr val="203E55"/>
                        </a:solidFill>
                        <a:latin typeface="Calibri"/>
                        <a:ea typeface="Calibri"/>
                        <a:cs typeface="Times New Roman"/>
                      </a:endParaRPr>
                    </a:p>
                  </a:txBody>
                  <a:tcPr marL="57466" marR="57466" marT="0" marB="0"/>
                </a:tc>
                <a:tc>
                  <a:txBody>
                    <a:bodyPr/>
                    <a:lstStyle/>
                    <a:p>
                      <a:endParaRPr lang="en-US" sz="1600" b="1">
                        <a:solidFill>
                          <a:srgbClr val="203E55"/>
                        </a:solidFill>
                        <a:latin typeface="Cambria"/>
                        <a:ea typeface="Times New Roman"/>
                        <a:cs typeface="Times New Roman"/>
                      </a:endParaRPr>
                    </a:p>
                  </a:txBody>
                  <a:tcPr marL="57466" marR="57466" marT="0" marB="0"/>
                </a:tc>
                <a:tc>
                  <a:txBody>
                    <a:bodyPr/>
                    <a:lstStyle/>
                    <a:p>
                      <a:pPr marL="0" marR="0" algn="ctr">
                        <a:lnSpc>
                          <a:spcPct val="115000"/>
                        </a:lnSpc>
                        <a:spcBef>
                          <a:spcPts val="0"/>
                        </a:spcBef>
                        <a:spcAft>
                          <a:spcPts val="1000"/>
                        </a:spcAft>
                      </a:pPr>
                      <a:r>
                        <a:rPr lang="en-US" sz="1600"/>
                        <a:t>95.4</a:t>
                      </a:r>
                      <a:endParaRPr lang="en-US" sz="1600" b="1">
                        <a:solidFill>
                          <a:srgbClr val="203E55"/>
                        </a:solidFill>
                        <a:latin typeface="Calibri"/>
                        <a:ea typeface="Calibri"/>
                        <a:cs typeface="Times New Roman"/>
                      </a:endParaRPr>
                    </a:p>
                  </a:txBody>
                  <a:tcPr marL="57466" marR="57466" marT="0" marB="0"/>
                </a:tc>
                <a:tc>
                  <a:txBody>
                    <a:bodyPr/>
                    <a:lstStyle/>
                    <a:p>
                      <a:pPr marL="0" marR="0" algn="ctr">
                        <a:lnSpc>
                          <a:spcPct val="115000"/>
                        </a:lnSpc>
                        <a:spcBef>
                          <a:spcPts val="0"/>
                        </a:spcBef>
                        <a:spcAft>
                          <a:spcPts val="1000"/>
                        </a:spcAft>
                      </a:pPr>
                      <a:r>
                        <a:rPr lang="en-US" sz="1600"/>
                        <a:t>94.5</a:t>
                      </a:r>
                      <a:endParaRPr lang="en-US" sz="1600" b="1">
                        <a:solidFill>
                          <a:srgbClr val="203E55"/>
                        </a:solidFill>
                        <a:latin typeface="Calibri"/>
                        <a:ea typeface="Calibri"/>
                        <a:cs typeface="Times New Roman"/>
                      </a:endParaRPr>
                    </a:p>
                  </a:txBody>
                  <a:tcPr marL="57466" marR="57466" marT="0" marB="0"/>
                </a:tc>
              </a:tr>
              <a:tr h="346138">
                <a:tc>
                  <a:txBody>
                    <a:bodyPr/>
                    <a:lstStyle/>
                    <a:p>
                      <a:pPr marL="0" marR="0" algn="ctr">
                        <a:lnSpc>
                          <a:spcPct val="115000"/>
                        </a:lnSpc>
                        <a:spcBef>
                          <a:spcPts val="0"/>
                        </a:spcBef>
                        <a:spcAft>
                          <a:spcPts val="1000"/>
                        </a:spcAft>
                      </a:pPr>
                      <a:r>
                        <a:rPr lang="en-US" sz="1600" dirty="0"/>
                        <a:t>150</a:t>
                      </a:r>
                      <a:endParaRPr lang="en-US" sz="1600" b="1" dirty="0">
                        <a:solidFill>
                          <a:srgbClr val="203E55"/>
                        </a:solidFill>
                        <a:latin typeface="Calibri"/>
                        <a:ea typeface="Calibri"/>
                        <a:cs typeface="Times New Roman"/>
                      </a:endParaRPr>
                    </a:p>
                  </a:txBody>
                  <a:tcPr marL="57466" marR="57466" marT="0" marB="0"/>
                </a:tc>
                <a:tc>
                  <a:txBody>
                    <a:bodyPr/>
                    <a:lstStyle/>
                    <a:p>
                      <a:pPr marL="0" marR="0" algn="ctr">
                        <a:lnSpc>
                          <a:spcPct val="115000"/>
                        </a:lnSpc>
                        <a:spcBef>
                          <a:spcPts val="0"/>
                        </a:spcBef>
                        <a:spcAft>
                          <a:spcPts val="1000"/>
                        </a:spcAft>
                      </a:pPr>
                      <a:r>
                        <a:rPr lang="en-US" sz="1600"/>
                        <a:t>95.0</a:t>
                      </a:r>
                      <a:endParaRPr lang="en-US" sz="1600" b="1">
                        <a:solidFill>
                          <a:srgbClr val="203E55"/>
                        </a:solidFill>
                        <a:latin typeface="Calibri"/>
                        <a:ea typeface="Calibri"/>
                        <a:cs typeface="Times New Roman"/>
                      </a:endParaRPr>
                    </a:p>
                  </a:txBody>
                  <a:tcPr marL="57466" marR="57466" marT="0" marB="0"/>
                </a:tc>
                <a:tc>
                  <a:txBody>
                    <a:bodyPr/>
                    <a:lstStyle/>
                    <a:p>
                      <a:pPr marL="0" marR="0" algn="ctr">
                        <a:lnSpc>
                          <a:spcPct val="115000"/>
                        </a:lnSpc>
                        <a:spcBef>
                          <a:spcPts val="0"/>
                        </a:spcBef>
                        <a:spcAft>
                          <a:spcPts val="1000"/>
                        </a:spcAft>
                      </a:pPr>
                      <a:r>
                        <a:rPr lang="en-US" sz="1600"/>
                        <a:t>94.1</a:t>
                      </a:r>
                      <a:endParaRPr lang="en-US" sz="1600" b="1">
                        <a:solidFill>
                          <a:srgbClr val="203E55"/>
                        </a:solidFill>
                        <a:latin typeface="Calibri"/>
                        <a:ea typeface="Calibri"/>
                        <a:cs typeface="Times New Roman"/>
                      </a:endParaRPr>
                    </a:p>
                  </a:txBody>
                  <a:tcPr marL="57466" marR="57466" marT="0" marB="0"/>
                </a:tc>
                <a:tc>
                  <a:txBody>
                    <a:bodyPr/>
                    <a:lstStyle/>
                    <a:p>
                      <a:endParaRPr lang="en-US" sz="1600" b="1">
                        <a:solidFill>
                          <a:srgbClr val="203E55"/>
                        </a:solidFill>
                        <a:latin typeface="Cambria"/>
                        <a:ea typeface="Times New Roman"/>
                        <a:cs typeface="Times New Roman"/>
                      </a:endParaRPr>
                    </a:p>
                  </a:txBody>
                  <a:tcPr marL="57466" marR="57466" marT="0" marB="0"/>
                </a:tc>
                <a:tc>
                  <a:txBody>
                    <a:bodyPr/>
                    <a:lstStyle/>
                    <a:p>
                      <a:pPr marL="0" marR="0" algn="ctr">
                        <a:lnSpc>
                          <a:spcPct val="115000"/>
                        </a:lnSpc>
                        <a:spcBef>
                          <a:spcPts val="0"/>
                        </a:spcBef>
                        <a:spcAft>
                          <a:spcPts val="1000"/>
                        </a:spcAft>
                      </a:pPr>
                      <a:r>
                        <a:rPr lang="en-US" sz="1600"/>
                        <a:t>95.8</a:t>
                      </a:r>
                      <a:endParaRPr lang="en-US" sz="1600" b="1">
                        <a:solidFill>
                          <a:srgbClr val="203E55"/>
                        </a:solidFill>
                        <a:latin typeface="Calibri"/>
                        <a:ea typeface="Calibri"/>
                        <a:cs typeface="Times New Roman"/>
                      </a:endParaRPr>
                    </a:p>
                  </a:txBody>
                  <a:tcPr marL="57466" marR="57466" marT="0" marB="0"/>
                </a:tc>
                <a:tc>
                  <a:txBody>
                    <a:bodyPr/>
                    <a:lstStyle/>
                    <a:p>
                      <a:pPr marL="0" marR="0" algn="ctr">
                        <a:lnSpc>
                          <a:spcPct val="115000"/>
                        </a:lnSpc>
                        <a:spcBef>
                          <a:spcPts val="0"/>
                        </a:spcBef>
                        <a:spcAft>
                          <a:spcPts val="1000"/>
                        </a:spcAft>
                      </a:pPr>
                      <a:r>
                        <a:rPr lang="en-US" sz="1600"/>
                        <a:t>95.0</a:t>
                      </a:r>
                      <a:endParaRPr lang="en-US" sz="1600" b="1">
                        <a:solidFill>
                          <a:srgbClr val="203E55"/>
                        </a:solidFill>
                        <a:latin typeface="Calibri"/>
                        <a:ea typeface="Calibri"/>
                        <a:cs typeface="Times New Roman"/>
                      </a:endParaRPr>
                    </a:p>
                  </a:txBody>
                  <a:tcPr marL="57466" marR="57466" marT="0" marB="0"/>
                </a:tc>
              </a:tr>
              <a:tr h="346686">
                <a:tc>
                  <a:txBody>
                    <a:bodyPr/>
                    <a:lstStyle/>
                    <a:p>
                      <a:pPr marL="0" marR="0" algn="ctr">
                        <a:lnSpc>
                          <a:spcPct val="115000"/>
                        </a:lnSpc>
                        <a:spcBef>
                          <a:spcPts val="0"/>
                        </a:spcBef>
                        <a:spcAft>
                          <a:spcPts val="1000"/>
                        </a:spcAft>
                      </a:pPr>
                      <a:r>
                        <a:rPr lang="en-US" sz="1600"/>
                        <a:t>200</a:t>
                      </a:r>
                      <a:endParaRPr lang="en-US" sz="1600" b="1">
                        <a:solidFill>
                          <a:srgbClr val="203E55"/>
                        </a:solidFill>
                        <a:latin typeface="Calibri"/>
                        <a:ea typeface="Calibri"/>
                        <a:cs typeface="Times New Roman"/>
                      </a:endParaRPr>
                    </a:p>
                  </a:txBody>
                  <a:tcPr marL="57466" marR="57466" marT="0" marB="0"/>
                </a:tc>
                <a:tc>
                  <a:txBody>
                    <a:bodyPr/>
                    <a:lstStyle/>
                    <a:p>
                      <a:pPr marL="0" marR="0" algn="ctr">
                        <a:lnSpc>
                          <a:spcPct val="115000"/>
                        </a:lnSpc>
                        <a:spcBef>
                          <a:spcPts val="0"/>
                        </a:spcBef>
                        <a:spcAft>
                          <a:spcPts val="1000"/>
                        </a:spcAft>
                      </a:pPr>
                      <a:r>
                        <a:rPr lang="en-US" sz="1600"/>
                        <a:t>95.4</a:t>
                      </a:r>
                      <a:endParaRPr lang="en-US" sz="1600" b="1">
                        <a:solidFill>
                          <a:srgbClr val="203E55"/>
                        </a:solidFill>
                        <a:latin typeface="Calibri"/>
                        <a:ea typeface="Calibri"/>
                        <a:cs typeface="Times New Roman"/>
                      </a:endParaRPr>
                    </a:p>
                  </a:txBody>
                  <a:tcPr marL="57466" marR="57466" marT="0" marB="0"/>
                </a:tc>
                <a:tc>
                  <a:txBody>
                    <a:bodyPr/>
                    <a:lstStyle/>
                    <a:p>
                      <a:pPr marL="0" marR="0" algn="ctr">
                        <a:lnSpc>
                          <a:spcPct val="115000"/>
                        </a:lnSpc>
                        <a:spcBef>
                          <a:spcPts val="0"/>
                        </a:spcBef>
                        <a:spcAft>
                          <a:spcPts val="1000"/>
                        </a:spcAft>
                      </a:pPr>
                      <a:r>
                        <a:rPr lang="en-US" sz="1600" dirty="0"/>
                        <a:t>94.5</a:t>
                      </a:r>
                      <a:endParaRPr lang="en-US" sz="1600" b="1" dirty="0">
                        <a:solidFill>
                          <a:srgbClr val="203E55"/>
                        </a:solidFill>
                        <a:latin typeface="Calibri"/>
                        <a:ea typeface="Calibri"/>
                        <a:cs typeface="Times New Roman"/>
                      </a:endParaRPr>
                    </a:p>
                  </a:txBody>
                  <a:tcPr marL="57466" marR="57466" marT="0" marB="0"/>
                </a:tc>
                <a:tc>
                  <a:txBody>
                    <a:bodyPr/>
                    <a:lstStyle/>
                    <a:p>
                      <a:endParaRPr lang="en-US" sz="1600" b="1">
                        <a:solidFill>
                          <a:srgbClr val="203E55"/>
                        </a:solidFill>
                        <a:latin typeface="Cambria"/>
                        <a:ea typeface="Times New Roman"/>
                        <a:cs typeface="Times New Roman"/>
                      </a:endParaRPr>
                    </a:p>
                  </a:txBody>
                  <a:tcPr marL="57466" marR="57466" marT="0" marB="0"/>
                </a:tc>
                <a:tc>
                  <a:txBody>
                    <a:bodyPr/>
                    <a:lstStyle/>
                    <a:p>
                      <a:pPr marL="0" marR="0" algn="ctr">
                        <a:lnSpc>
                          <a:spcPct val="115000"/>
                        </a:lnSpc>
                        <a:spcBef>
                          <a:spcPts val="0"/>
                        </a:spcBef>
                        <a:spcAft>
                          <a:spcPts val="1000"/>
                        </a:spcAft>
                      </a:pPr>
                      <a:r>
                        <a:rPr lang="en-US" sz="1600"/>
                        <a:t>96.2</a:t>
                      </a:r>
                      <a:endParaRPr lang="en-US" sz="1600" b="1">
                        <a:solidFill>
                          <a:srgbClr val="203E55"/>
                        </a:solidFill>
                        <a:latin typeface="Calibri"/>
                        <a:ea typeface="Calibri"/>
                        <a:cs typeface="Times New Roman"/>
                      </a:endParaRPr>
                    </a:p>
                  </a:txBody>
                  <a:tcPr marL="57466" marR="57466" marT="0" marB="0"/>
                </a:tc>
                <a:tc>
                  <a:txBody>
                    <a:bodyPr/>
                    <a:lstStyle/>
                    <a:p>
                      <a:pPr marL="0" marR="0" algn="ctr">
                        <a:lnSpc>
                          <a:spcPct val="115000"/>
                        </a:lnSpc>
                        <a:spcBef>
                          <a:spcPts val="0"/>
                        </a:spcBef>
                        <a:spcAft>
                          <a:spcPts val="1000"/>
                        </a:spcAft>
                      </a:pPr>
                      <a:r>
                        <a:rPr lang="en-US" sz="1600"/>
                        <a:t>95.4</a:t>
                      </a:r>
                      <a:endParaRPr lang="en-US" sz="1600" b="1">
                        <a:solidFill>
                          <a:srgbClr val="203E55"/>
                        </a:solidFill>
                        <a:latin typeface="Calibri"/>
                        <a:ea typeface="Calibri"/>
                        <a:cs typeface="Times New Roman"/>
                      </a:endParaRPr>
                    </a:p>
                  </a:txBody>
                  <a:tcPr marL="57466" marR="57466" marT="0" marB="0"/>
                </a:tc>
              </a:tr>
              <a:tr h="429116">
                <a:tc>
                  <a:txBody>
                    <a:bodyPr/>
                    <a:lstStyle/>
                    <a:p>
                      <a:pPr marL="0" marR="0" algn="ctr">
                        <a:lnSpc>
                          <a:spcPct val="115000"/>
                        </a:lnSpc>
                        <a:spcBef>
                          <a:spcPts val="0"/>
                        </a:spcBef>
                        <a:spcAft>
                          <a:spcPts val="1000"/>
                        </a:spcAft>
                      </a:pPr>
                      <a:r>
                        <a:rPr lang="en-US" sz="1600"/>
                        <a:t>250</a:t>
                      </a:r>
                      <a:endParaRPr lang="en-US" sz="1600" b="1">
                        <a:solidFill>
                          <a:srgbClr val="203E55"/>
                        </a:solidFill>
                        <a:latin typeface="Calibri"/>
                        <a:ea typeface="Calibri"/>
                        <a:cs typeface="Times New Roman"/>
                      </a:endParaRPr>
                    </a:p>
                  </a:txBody>
                  <a:tcPr marL="57466" marR="57466" marT="0" marB="0"/>
                </a:tc>
                <a:tc>
                  <a:txBody>
                    <a:bodyPr/>
                    <a:lstStyle/>
                    <a:p>
                      <a:pPr marL="0" marR="0" algn="ctr">
                        <a:lnSpc>
                          <a:spcPct val="115000"/>
                        </a:lnSpc>
                        <a:spcBef>
                          <a:spcPts val="0"/>
                        </a:spcBef>
                        <a:spcAft>
                          <a:spcPts val="1000"/>
                        </a:spcAft>
                      </a:pPr>
                      <a:r>
                        <a:rPr lang="en-US" sz="1600" dirty="0"/>
                        <a:t>95.8</a:t>
                      </a:r>
                      <a:endParaRPr lang="en-US" sz="1600" b="1" dirty="0">
                        <a:solidFill>
                          <a:srgbClr val="203E55"/>
                        </a:solidFill>
                        <a:latin typeface="Calibri"/>
                        <a:ea typeface="Calibri"/>
                        <a:cs typeface="Times New Roman"/>
                      </a:endParaRPr>
                    </a:p>
                  </a:txBody>
                  <a:tcPr marL="57466" marR="57466" marT="0" marB="0"/>
                </a:tc>
                <a:tc>
                  <a:txBody>
                    <a:bodyPr/>
                    <a:lstStyle/>
                    <a:p>
                      <a:pPr marL="0" marR="0" algn="ctr">
                        <a:lnSpc>
                          <a:spcPct val="115000"/>
                        </a:lnSpc>
                        <a:spcBef>
                          <a:spcPts val="0"/>
                        </a:spcBef>
                        <a:spcAft>
                          <a:spcPts val="1000"/>
                        </a:spcAft>
                      </a:pPr>
                      <a:r>
                        <a:rPr lang="en-US" sz="1600" dirty="0"/>
                        <a:t>95.0</a:t>
                      </a:r>
                      <a:endParaRPr lang="en-US" sz="1600" b="1" dirty="0">
                        <a:solidFill>
                          <a:srgbClr val="203E55"/>
                        </a:solidFill>
                        <a:latin typeface="Calibri"/>
                        <a:ea typeface="Calibri"/>
                        <a:cs typeface="Times New Roman"/>
                      </a:endParaRPr>
                    </a:p>
                  </a:txBody>
                  <a:tcPr marL="57466" marR="57466" marT="0" marB="0"/>
                </a:tc>
                <a:tc>
                  <a:txBody>
                    <a:bodyPr/>
                    <a:lstStyle/>
                    <a:p>
                      <a:endParaRPr lang="en-US" sz="1600" b="1">
                        <a:solidFill>
                          <a:srgbClr val="203E55"/>
                        </a:solidFill>
                        <a:latin typeface="Cambria"/>
                        <a:ea typeface="Times New Roman"/>
                        <a:cs typeface="Times New Roman"/>
                      </a:endParaRPr>
                    </a:p>
                  </a:txBody>
                  <a:tcPr marL="57466" marR="57466" marT="0" marB="0"/>
                </a:tc>
                <a:tc>
                  <a:txBody>
                    <a:bodyPr/>
                    <a:lstStyle/>
                    <a:p>
                      <a:pPr marL="0" marR="0" algn="ctr">
                        <a:lnSpc>
                          <a:spcPct val="115000"/>
                        </a:lnSpc>
                        <a:spcBef>
                          <a:spcPts val="0"/>
                        </a:spcBef>
                        <a:spcAft>
                          <a:spcPts val="1000"/>
                        </a:spcAft>
                      </a:pPr>
                      <a:r>
                        <a:rPr lang="en-US" sz="1600"/>
                        <a:t>96.2</a:t>
                      </a:r>
                      <a:endParaRPr lang="en-US" sz="1600" b="1">
                        <a:solidFill>
                          <a:srgbClr val="203E55"/>
                        </a:solidFill>
                        <a:latin typeface="Calibri"/>
                        <a:ea typeface="Calibri"/>
                        <a:cs typeface="Times New Roman"/>
                      </a:endParaRPr>
                    </a:p>
                  </a:txBody>
                  <a:tcPr marL="57466" marR="57466" marT="0" marB="0"/>
                </a:tc>
                <a:tc>
                  <a:txBody>
                    <a:bodyPr/>
                    <a:lstStyle/>
                    <a:p>
                      <a:pPr marL="0" marR="0" algn="ctr">
                        <a:lnSpc>
                          <a:spcPct val="115000"/>
                        </a:lnSpc>
                        <a:spcBef>
                          <a:spcPts val="0"/>
                        </a:spcBef>
                        <a:spcAft>
                          <a:spcPts val="1000"/>
                        </a:spcAft>
                      </a:pPr>
                      <a:r>
                        <a:rPr lang="en-US" sz="1600" dirty="0"/>
                        <a:t>95.4</a:t>
                      </a:r>
                      <a:endParaRPr lang="en-US" sz="1600" b="1" dirty="0">
                        <a:solidFill>
                          <a:srgbClr val="203E55"/>
                        </a:solidFill>
                        <a:latin typeface="Calibri"/>
                        <a:ea typeface="Calibri"/>
                        <a:cs typeface="Times New Roman"/>
                      </a:endParaRPr>
                    </a:p>
                  </a:txBody>
                  <a:tcPr marL="57466" marR="57466" marT="0" marB="0"/>
                </a:tc>
              </a:tr>
              <a:tr h="346686">
                <a:tc gridSpan="6">
                  <a:txBody>
                    <a:bodyPr/>
                    <a:lstStyle/>
                    <a:p>
                      <a:pPr marL="0" marR="0" algn="ctr">
                        <a:lnSpc>
                          <a:spcPct val="115000"/>
                        </a:lnSpc>
                        <a:spcBef>
                          <a:spcPts val="0"/>
                        </a:spcBef>
                        <a:spcAft>
                          <a:spcPts val="1000"/>
                        </a:spcAft>
                      </a:pPr>
                      <a:r>
                        <a:rPr lang="en-US" sz="1200" dirty="0"/>
                        <a:t>Values continue unchanged through 500 HP</a:t>
                      </a:r>
                      <a:endParaRPr lang="en-US" sz="1200" b="1" dirty="0">
                        <a:solidFill>
                          <a:srgbClr val="203E55"/>
                        </a:solidFill>
                        <a:latin typeface="Calibri"/>
                        <a:ea typeface="Calibri"/>
                        <a:cs typeface="Times New Roman"/>
                      </a:endParaRPr>
                    </a:p>
                  </a:txBody>
                  <a:tcPr marL="57466" marR="57466" marT="0" marB="0"/>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bl>
          </a:graphicData>
        </a:graphic>
      </p:graphicFrame>
    </p:spTree>
    <p:extLst>
      <p:ext uri="{BB962C8B-B14F-4D97-AF65-F5344CB8AC3E}">
        <p14:creationId xmlns:p14="http://schemas.microsoft.com/office/powerpoint/2010/main" val="1180904900"/>
      </p:ext>
    </p:extLst>
  </p:cSld>
  <p:clrMapOvr>
    <a:masterClrMapping/>
  </p:clrMapOvr>
  <p:transition>
    <p:wipe dir="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a:xfrm>
            <a:off x="304800" y="228600"/>
            <a:ext cx="6629400" cy="990600"/>
          </a:xfrm>
        </p:spPr>
        <p:txBody>
          <a:bodyPr/>
          <a:lstStyle/>
          <a:p>
            <a:r>
              <a:rPr lang="en-US" sz="4400" dirty="0" smtClean="0"/>
              <a:t>How Motors Work</a:t>
            </a:r>
          </a:p>
        </p:txBody>
      </p:sp>
      <p:pic>
        <p:nvPicPr>
          <p:cNvPr id="2" name="Voltage, Current, Electricity, Magnetism.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752600" y="1752600"/>
            <a:ext cx="5715000" cy="4286250"/>
          </a:xfrm>
          <a:prstGeom prst="rect">
            <a:avLst/>
          </a:prstGeom>
        </p:spPr>
      </p:pic>
    </p:spTree>
    <p:extLst>
      <p:ext uri="{BB962C8B-B14F-4D97-AF65-F5344CB8AC3E}">
        <p14:creationId xmlns:p14="http://schemas.microsoft.com/office/powerpoint/2010/main" val="2252618984"/>
      </p:ext>
    </p:extLst>
  </p:cSld>
  <p:clrMapOvr>
    <a:masterClrMapping/>
  </p:clrMapOvr>
  <p:transition>
    <p:wipe dir="r"/>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Title 1"/>
          <p:cNvSpPr>
            <a:spLocks noGrp="1"/>
          </p:cNvSpPr>
          <p:nvPr>
            <p:ph type="title"/>
          </p:nvPr>
        </p:nvSpPr>
        <p:spPr>
          <a:xfrm>
            <a:off x="304800" y="76200"/>
            <a:ext cx="5486400" cy="990600"/>
          </a:xfrm>
        </p:spPr>
        <p:txBody>
          <a:bodyPr anchor="t"/>
          <a:lstStyle/>
          <a:p>
            <a:r>
              <a:rPr lang="en-US" dirty="0" smtClean="0">
                <a:solidFill>
                  <a:schemeClr val="tx1"/>
                </a:solidFill>
              </a:rPr>
              <a:t>Possible Skewed Motor Efficiencies</a:t>
            </a:r>
          </a:p>
        </p:txBody>
      </p:sp>
      <p:graphicFrame>
        <p:nvGraphicFramePr>
          <p:cNvPr id="3" name="Chart 2"/>
          <p:cNvGraphicFramePr/>
          <p:nvPr/>
        </p:nvGraphicFramePr>
        <p:xfrm>
          <a:off x="838200" y="2066925"/>
          <a:ext cx="7543799" cy="3886200"/>
        </p:xfrm>
        <a:graphic>
          <a:graphicData uri="http://schemas.openxmlformats.org/drawingml/2006/chart">
            <c:chart xmlns:c="http://schemas.openxmlformats.org/drawingml/2006/chart" xmlns:r="http://schemas.openxmlformats.org/officeDocument/2006/relationships" r:id="rId3"/>
          </a:graphicData>
        </a:graphic>
      </p:graphicFrame>
      <p:cxnSp>
        <p:nvCxnSpPr>
          <p:cNvPr id="5" name="Straight Connector 4"/>
          <p:cNvCxnSpPr/>
          <p:nvPr/>
        </p:nvCxnSpPr>
        <p:spPr>
          <a:xfrm rot="5400000" flipH="1" flipV="1">
            <a:off x="3314701" y="3705225"/>
            <a:ext cx="2514600" cy="3175"/>
          </a:xfrm>
          <a:prstGeom prst="line">
            <a:avLst/>
          </a:prstGeom>
          <a:ln w="19050">
            <a:solidFill>
              <a:schemeClr val="accent2">
                <a:lumMod val="7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72709" name="TextBox 6"/>
          <p:cNvSpPr txBox="1">
            <a:spLocks noChangeArrowheads="1"/>
          </p:cNvSpPr>
          <p:nvPr/>
        </p:nvSpPr>
        <p:spPr bwMode="auto">
          <a:xfrm>
            <a:off x="3935413" y="5419725"/>
            <a:ext cx="1386662"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r>
              <a:rPr lang="en-US" sz="2200" dirty="0">
                <a:latin typeface="Arial" charset="0"/>
              </a:rPr>
              <a:t>Efficiency</a:t>
            </a:r>
          </a:p>
        </p:txBody>
      </p:sp>
      <p:sp>
        <p:nvSpPr>
          <p:cNvPr id="72710" name="TextBox 7"/>
          <p:cNvSpPr txBox="1">
            <a:spLocks noChangeArrowheads="1"/>
          </p:cNvSpPr>
          <p:nvPr/>
        </p:nvSpPr>
        <p:spPr bwMode="auto">
          <a:xfrm>
            <a:off x="3886200" y="1990725"/>
            <a:ext cx="2057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r>
              <a:rPr lang="en-US" b="1">
                <a:latin typeface="Arial" charset="0"/>
              </a:rPr>
              <a:t> Average</a:t>
            </a:r>
          </a:p>
        </p:txBody>
      </p:sp>
      <p:sp>
        <p:nvSpPr>
          <p:cNvPr id="72711" name="TextBox 9"/>
          <p:cNvSpPr txBox="1">
            <a:spLocks noChangeArrowheads="1"/>
          </p:cNvSpPr>
          <p:nvPr/>
        </p:nvSpPr>
        <p:spPr bwMode="auto">
          <a:xfrm rot="-5400000">
            <a:off x="-1194593" y="3372643"/>
            <a:ext cx="36131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r>
              <a:rPr lang="en-US">
                <a:latin typeface="Arial" charset="0"/>
              </a:rPr>
              <a:t>Duplicates Manufactured</a:t>
            </a:r>
          </a:p>
        </p:txBody>
      </p:sp>
      <p:sp>
        <p:nvSpPr>
          <p:cNvPr id="72712" name="TextBox 10"/>
          <p:cNvSpPr txBox="1">
            <a:spLocks noChangeArrowheads="1"/>
          </p:cNvSpPr>
          <p:nvPr/>
        </p:nvSpPr>
        <p:spPr bwMode="auto">
          <a:xfrm>
            <a:off x="152400" y="5872163"/>
            <a:ext cx="89154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r>
              <a:rPr lang="en-US" b="1">
                <a:latin typeface="Arial" charset="0"/>
              </a:rPr>
              <a:t>Cause may be variations in materials, process, and/or tests</a:t>
            </a:r>
          </a:p>
        </p:txBody>
      </p:sp>
      <p:sp>
        <p:nvSpPr>
          <p:cNvPr id="72713" name="TextBox 13"/>
          <p:cNvSpPr txBox="1">
            <a:spLocks noChangeArrowheads="1"/>
          </p:cNvSpPr>
          <p:nvPr/>
        </p:nvSpPr>
        <p:spPr bwMode="auto">
          <a:xfrm>
            <a:off x="4800600" y="6284042"/>
            <a:ext cx="40592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r>
              <a:rPr lang="en-US" sz="1000" b="1">
                <a:latin typeface="Arial" charset="0"/>
              </a:rPr>
              <a:t>Source: Electrical Apparatus, May 2003 </a:t>
            </a:r>
          </a:p>
          <a:p>
            <a:pPr eaLnBrk="1" hangingPunct="1"/>
            <a:r>
              <a:rPr lang="en-US" sz="1000" b="1">
                <a:latin typeface="Arial" charset="0"/>
              </a:rPr>
              <a:t>Verifying Motor Efficiency No Easy Task by: Richard Nailen P.E.</a:t>
            </a:r>
          </a:p>
        </p:txBody>
      </p:sp>
    </p:spTree>
    <p:extLst>
      <p:ext uri="{BB962C8B-B14F-4D97-AF65-F5344CB8AC3E}">
        <p14:creationId xmlns:p14="http://schemas.microsoft.com/office/powerpoint/2010/main" val="4274336547"/>
      </p:ext>
    </p:extLst>
  </p:cSld>
  <p:clrMapOvr>
    <a:masterClrMapping/>
  </p:clrMapOvr>
  <p:transition>
    <p:wipe dir="r"/>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ChangeArrowheads="1"/>
          </p:cNvSpPr>
          <p:nvPr>
            <p:ph type="title"/>
          </p:nvPr>
        </p:nvSpPr>
        <p:spPr>
          <a:xfrm>
            <a:off x="304800" y="304800"/>
            <a:ext cx="3886200" cy="676275"/>
          </a:xfrm>
        </p:spPr>
        <p:txBody>
          <a:bodyPr lIns="82058" tIns="41029" rIns="82058" bIns="41029" anchor="t"/>
          <a:lstStyle/>
          <a:p>
            <a:pPr eaLnBrk="1" hangingPunct="1"/>
            <a:r>
              <a:rPr lang="en-US" sz="4400" dirty="0" smtClean="0">
                <a:solidFill>
                  <a:schemeClr val="tx1"/>
                </a:solidFill>
              </a:rPr>
              <a:t>Horsepower</a:t>
            </a:r>
          </a:p>
        </p:txBody>
      </p:sp>
      <p:sp>
        <p:nvSpPr>
          <p:cNvPr id="73731" name="Rectangle 14"/>
          <p:cNvSpPr>
            <a:spLocks noChangeArrowheads="1"/>
          </p:cNvSpPr>
          <p:nvPr/>
        </p:nvSpPr>
        <p:spPr bwMode="auto">
          <a:xfrm>
            <a:off x="3786188" y="1930400"/>
            <a:ext cx="3457575" cy="1270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82058" tIns="41029" rIns="82058" bIns="41029"/>
          <a:lstStyle/>
          <a:p>
            <a:endParaRPr lang="en-US"/>
          </a:p>
        </p:txBody>
      </p:sp>
      <p:sp>
        <p:nvSpPr>
          <p:cNvPr id="73732" name="Rectangle 17"/>
          <p:cNvSpPr>
            <a:spLocks noChangeArrowheads="1"/>
          </p:cNvSpPr>
          <p:nvPr/>
        </p:nvSpPr>
        <p:spPr bwMode="auto">
          <a:xfrm>
            <a:off x="6148388" y="5661025"/>
            <a:ext cx="750887" cy="258763"/>
          </a:xfrm>
          <a:prstGeom prst="rect">
            <a:avLst/>
          </a:prstGeom>
          <a:solidFill>
            <a:srgbClr val="80808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82058" tIns="41029" rIns="82058" bIns="41029"/>
          <a:lstStyle/>
          <a:p>
            <a:endParaRPr lang="en-US"/>
          </a:p>
        </p:txBody>
      </p:sp>
      <p:sp>
        <p:nvSpPr>
          <p:cNvPr id="73733" name="Rectangle 18"/>
          <p:cNvSpPr>
            <a:spLocks noChangeArrowheads="1"/>
          </p:cNvSpPr>
          <p:nvPr/>
        </p:nvSpPr>
        <p:spPr bwMode="auto">
          <a:xfrm>
            <a:off x="6162675" y="5672138"/>
            <a:ext cx="727075" cy="236537"/>
          </a:xfrm>
          <a:prstGeom prst="rect">
            <a:avLst/>
          </a:prstGeom>
          <a:noFill/>
          <a:ln w="23813">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lIns="82058" tIns="41029" rIns="82058" bIns="41029"/>
          <a:lstStyle/>
          <a:p>
            <a:endParaRPr lang="en-US"/>
          </a:p>
        </p:txBody>
      </p:sp>
      <p:sp>
        <p:nvSpPr>
          <p:cNvPr id="73734" name="Rectangle 19"/>
          <p:cNvSpPr>
            <a:spLocks noChangeArrowheads="1"/>
          </p:cNvSpPr>
          <p:nvPr/>
        </p:nvSpPr>
        <p:spPr bwMode="auto">
          <a:xfrm>
            <a:off x="6272213" y="5588000"/>
            <a:ext cx="519112" cy="98425"/>
          </a:xfrm>
          <a:prstGeom prst="rect">
            <a:avLst/>
          </a:prstGeom>
          <a:solidFill>
            <a:srgbClr val="80808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82058" tIns="41029" rIns="82058" bIns="41029"/>
          <a:lstStyle/>
          <a:p>
            <a:endParaRPr lang="en-US"/>
          </a:p>
        </p:txBody>
      </p:sp>
      <p:sp>
        <p:nvSpPr>
          <p:cNvPr id="73735" name="Rectangle 20"/>
          <p:cNvSpPr>
            <a:spLocks noChangeArrowheads="1"/>
          </p:cNvSpPr>
          <p:nvPr/>
        </p:nvSpPr>
        <p:spPr bwMode="auto">
          <a:xfrm>
            <a:off x="6283325" y="5599113"/>
            <a:ext cx="495300" cy="76200"/>
          </a:xfrm>
          <a:prstGeom prst="rect">
            <a:avLst/>
          </a:prstGeom>
          <a:noFill/>
          <a:ln w="23813">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lIns="82058" tIns="41029" rIns="82058" bIns="41029"/>
          <a:lstStyle/>
          <a:p>
            <a:endParaRPr lang="en-US"/>
          </a:p>
        </p:txBody>
      </p:sp>
      <p:sp>
        <p:nvSpPr>
          <p:cNvPr id="73736" name="Rectangle 21"/>
          <p:cNvSpPr>
            <a:spLocks noChangeArrowheads="1"/>
          </p:cNvSpPr>
          <p:nvPr/>
        </p:nvSpPr>
        <p:spPr bwMode="auto">
          <a:xfrm>
            <a:off x="6296025" y="5697538"/>
            <a:ext cx="52070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b="1">
                <a:solidFill>
                  <a:schemeClr val="bg1"/>
                </a:solidFill>
              </a:rPr>
              <a:t>2000 lb</a:t>
            </a:r>
            <a:endParaRPr lang="en-US">
              <a:solidFill>
                <a:schemeClr val="bg1"/>
              </a:solidFill>
            </a:endParaRPr>
          </a:p>
        </p:txBody>
      </p:sp>
      <p:sp>
        <p:nvSpPr>
          <p:cNvPr id="73737" name="Rectangle 22"/>
          <p:cNvSpPr>
            <a:spLocks noChangeArrowheads="1"/>
          </p:cNvSpPr>
          <p:nvPr/>
        </p:nvSpPr>
        <p:spPr bwMode="auto">
          <a:xfrm>
            <a:off x="4587875" y="1955800"/>
            <a:ext cx="12700" cy="157321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82058" tIns="41029" rIns="82058" bIns="41029"/>
          <a:lstStyle/>
          <a:p>
            <a:endParaRPr lang="en-US"/>
          </a:p>
        </p:txBody>
      </p:sp>
      <p:sp>
        <p:nvSpPr>
          <p:cNvPr id="73738" name="Rectangle 23"/>
          <p:cNvSpPr>
            <a:spLocks noChangeArrowheads="1"/>
          </p:cNvSpPr>
          <p:nvPr/>
        </p:nvSpPr>
        <p:spPr bwMode="auto">
          <a:xfrm>
            <a:off x="4587875" y="3849688"/>
            <a:ext cx="12700" cy="201612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82058" tIns="41029" rIns="82058" bIns="41029"/>
          <a:lstStyle/>
          <a:p>
            <a:endParaRPr lang="en-US"/>
          </a:p>
        </p:txBody>
      </p:sp>
      <p:sp>
        <p:nvSpPr>
          <p:cNvPr id="73739" name="Rectangle 24"/>
          <p:cNvSpPr>
            <a:spLocks noChangeArrowheads="1"/>
          </p:cNvSpPr>
          <p:nvPr/>
        </p:nvSpPr>
        <p:spPr bwMode="auto">
          <a:xfrm>
            <a:off x="5818188" y="4775200"/>
            <a:ext cx="452437"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b="1">
                <a:solidFill>
                  <a:srgbClr val="000000"/>
                </a:solidFill>
              </a:rPr>
              <a:t>16' 6 "</a:t>
            </a:r>
            <a:endParaRPr lang="en-US"/>
          </a:p>
        </p:txBody>
      </p:sp>
      <p:sp>
        <p:nvSpPr>
          <p:cNvPr id="73740" name="Rectangle 32"/>
          <p:cNvSpPr>
            <a:spLocks noChangeArrowheads="1"/>
          </p:cNvSpPr>
          <p:nvPr/>
        </p:nvSpPr>
        <p:spPr bwMode="auto">
          <a:xfrm>
            <a:off x="4735513" y="5668963"/>
            <a:ext cx="747712" cy="258762"/>
          </a:xfrm>
          <a:prstGeom prst="rect">
            <a:avLst/>
          </a:prstGeom>
          <a:solidFill>
            <a:srgbClr val="80808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82058" tIns="41029" rIns="82058" bIns="41029"/>
          <a:lstStyle/>
          <a:p>
            <a:endParaRPr lang="en-US"/>
          </a:p>
        </p:txBody>
      </p:sp>
      <p:sp>
        <p:nvSpPr>
          <p:cNvPr id="73741" name="Rectangle 33"/>
          <p:cNvSpPr>
            <a:spLocks noChangeArrowheads="1"/>
          </p:cNvSpPr>
          <p:nvPr/>
        </p:nvSpPr>
        <p:spPr bwMode="auto">
          <a:xfrm>
            <a:off x="4746625" y="5680075"/>
            <a:ext cx="727075" cy="236538"/>
          </a:xfrm>
          <a:prstGeom prst="rect">
            <a:avLst/>
          </a:prstGeom>
          <a:noFill/>
          <a:ln w="23813">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lIns="82058" tIns="41029" rIns="82058" bIns="41029"/>
          <a:lstStyle/>
          <a:p>
            <a:endParaRPr lang="en-US"/>
          </a:p>
        </p:txBody>
      </p:sp>
      <p:sp>
        <p:nvSpPr>
          <p:cNvPr id="73742" name="Rectangle 34"/>
          <p:cNvSpPr>
            <a:spLocks noChangeArrowheads="1"/>
          </p:cNvSpPr>
          <p:nvPr/>
        </p:nvSpPr>
        <p:spPr bwMode="auto">
          <a:xfrm>
            <a:off x="4857750" y="5594350"/>
            <a:ext cx="515938" cy="98425"/>
          </a:xfrm>
          <a:prstGeom prst="rect">
            <a:avLst/>
          </a:prstGeom>
          <a:solidFill>
            <a:srgbClr val="80808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82058" tIns="41029" rIns="82058" bIns="41029"/>
          <a:lstStyle/>
          <a:p>
            <a:endParaRPr lang="en-US"/>
          </a:p>
        </p:txBody>
      </p:sp>
      <p:sp>
        <p:nvSpPr>
          <p:cNvPr id="73743" name="Rectangle 35"/>
          <p:cNvSpPr>
            <a:spLocks noChangeArrowheads="1"/>
          </p:cNvSpPr>
          <p:nvPr/>
        </p:nvSpPr>
        <p:spPr bwMode="auto">
          <a:xfrm>
            <a:off x="4867275" y="5605463"/>
            <a:ext cx="496888" cy="76200"/>
          </a:xfrm>
          <a:prstGeom prst="rect">
            <a:avLst/>
          </a:prstGeom>
          <a:noFill/>
          <a:ln w="23813">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lIns="91429" tIns="45714" rIns="91429" bIns="45714"/>
          <a:lstStyle/>
          <a:p>
            <a:endParaRPr lang="en-US"/>
          </a:p>
        </p:txBody>
      </p:sp>
      <p:sp>
        <p:nvSpPr>
          <p:cNvPr id="73744" name="Rectangle 36"/>
          <p:cNvSpPr>
            <a:spLocks noChangeArrowheads="1"/>
          </p:cNvSpPr>
          <p:nvPr/>
        </p:nvSpPr>
        <p:spPr bwMode="auto">
          <a:xfrm>
            <a:off x="4881563" y="5705475"/>
            <a:ext cx="52070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b="1">
                <a:solidFill>
                  <a:schemeClr val="bg1"/>
                </a:solidFill>
              </a:rPr>
              <a:t>1000 lb</a:t>
            </a:r>
            <a:endParaRPr lang="en-US">
              <a:solidFill>
                <a:schemeClr val="bg1"/>
              </a:solidFill>
            </a:endParaRPr>
          </a:p>
        </p:txBody>
      </p:sp>
      <p:sp>
        <p:nvSpPr>
          <p:cNvPr id="73745" name="Rectangle 41"/>
          <p:cNvSpPr>
            <a:spLocks noChangeArrowheads="1"/>
          </p:cNvSpPr>
          <p:nvPr/>
        </p:nvSpPr>
        <p:spPr bwMode="auto">
          <a:xfrm>
            <a:off x="4513263" y="3590925"/>
            <a:ext cx="206375"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b="1">
                <a:solidFill>
                  <a:srgbClr val="000000"/>
                </a:solidFill>
              </a:rPr>
              <a:t>33'</a:t>
            </a:r>
            <a:endParaRPr lang="en-US"/>
          </a:p>
        </p:txBody>
      </p:sp>
      <p:sp>
        <p:nvSpPr>
          <p:cNvPr id="73746" name="Rectangle 42"/>
          <p:cNvSpPr>
            <a:spLocks noChangeArrowheads="1"/>
          </p:cNvSpPr>
          <p:nvPr/>
        </p:nvSpPr>
        <p:spPr bwMode="auto">
          <a:xfrm>
            <a:off x="6003925" y="3841750"/>
            <a:ext cx="12700" cy="93503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82058" tIns="41029" rIns="82058" bIns="41029"/>
          <a:lstStyle/>
          <a:p>
            <a:endParaRPr lang="en-US"/>
          </a:p>
        </p:txBody>
      </p:sp>
      <p:sp>
        <p:nvSpPr>
          <p:cNvPr id="73747" name="Rectangle 43"/>
          <p:cNvSpPr>
            <a:spLocks noChangeArrowheads="1"/>
          </p:cNvSpPr>
          <p:nvPr/>
        </p:nvSpPr>
        <p:spPr bwMode="auto">
          <a:xfrm>
            <a:off x="6003925" y="4995863"/>
            <a:ext cx="12700" cy="87471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82058" tIns="41029" rIns="82058" bIns="41029"/>
          <a:lstStyle/>
          <a:p>
            <a:endParaRPr lang="en-US"/>
          </a:p>
        </p:txBody>
      </p:sp>
      <p:sp>
        <p:nvSpPr>
          <p:cNvPr id="73748" name="Freeform 44"/>
          <p:cNvSpPr>
            <a:spLocks/>
          </p:cNvSpPr>
          <p:nvPr/>
        </p:nvSpPr>
        <p:spPr bwMode="auto">
          <a:xfrm>
            <a:off x="5926138" y="3852863"/>
            <a:ext cx="90487" cy="136525"/>
          </a:xfrm>
          <a:custGeom>
            <a:avLst/>
            <a:gdLst>
              <a:gd name="T0" fmla="*/ 2147483647 w 55"/>
              <a:gd name="T1" fmla="*/ 2147483647 h 85"/>
              <a:gd name="T2" fmla="*/ 0 w 55"/>
              <a:gd name="T3" fmla="*/ 2147483647 h 85"/>
              <a:gd name="T4" fmla="*/ 0 w 55"/>
              <a:gd name="T5" fmla="*/ 2147483647 h 85"/>
              <a:gd name="T6" fmla="*/ 2147483647 w 55"/>
              <a:gd name="T7" fmla="*/ 0 h 85"/>
              <a:gd name="T8" fmla="*/ 2147483647 w 55"/>
              <a:gd name="T9" fmla="*/ 0 h 85"/>
              <a:gd name="T10" fmla="*/ 2147483647 w 55"/>
              <a:gd name="T11" fmla="*/ 2147483647 h 85"/>
              <a:gd name="T12" fmla="*/ 2147483647 w 55"/>
              <a:gd name="T13" fmla="*/ 2147483647 h 85"/>
              <a:gd name="T14" fmla="*/ 0 60000 65536"/>
              <a:gd name="T15" fmla="*/ 0 60000 65536"/>
              <a:gd name="T16" fmla="*/ 0 60000 65536"/>
              <a:gd name="T17" fmla="*/ 0 60000 65536"/>
              <a:gd name="T18" fmla="*/ 0 60000 65536"/>
              <a:gd name="T19" fmla="*/ 0 60000 65536"/>
              <a:gd name="T20" fmla="*/ 0 60000 65536"/>
              <a:gd name="T21" fmla="*/ 0 w 55"/>
              <a:gd name="T22" fmla="*/ 0 h 85"/>
              <a:gd name="T23" fmla="*/ 55 w 55"/>
              <a:gd name="T24" fmla="*/ 85 h 8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5" h="85">
                <a:moveTo>
                  <a:pt x="8" y="85"/>
                </a:moveTo>
                <a:lnTo>
                  <a:pt x="0" y="85"/>
                </a:lnTo>
                <a:lnTo>
                  <a:pt x="0" y="77"/>
                </a:lnTo>
                <a:lnTo>
                  <a:pt x="47" y="0"/>
                </a:lnTo>
                <a:lnTo>
                  <a:pt x="55" y="0"/>
                </a:lnTo>
                <a:lnTo>
                  <a:pt x="55" y="7"/>
                </a:lnTo>
                <a:lnTo>
                  <a:pt x="8" y="8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82058" tIns="41029" rIns="82058" bIns="41029"/>
          <a:lstStyle/>
          <a:p>
            <a:endParaRPr lang="en-US"/>
          </a:p>
        </p:txBody>
      </p:sp>
      <p:sp>
        <p:nvSpPr>
          <p:cNvPr id="73749" name="Freeform 45"/>
          <p:cNvSpPr>
            <a:spLocks/>
          </p:cNvSpPr>
          <p:nvPr/>
        </p:nvSpPr>
        <p:spPr bwMode="auto">
          <a:xfrm>
            <a:off x="6003925" y="3841750"/>
            <a:ext cx="96838" cy="147638"/>
          </a:xfrm>
          <a:custGeom>
            <a:avLst/>
            <a:gdLst>
              <a:gd name="T0" fmla="*/ 0 w 62"/>
              <a:gd name="T1" fmla="*/ 2147483647 h 93"/>
              <a:gd name="T2" fmla="*/ 0 w 62"/>
              <a:gd name="T3" fmla="*/ 0 h 93"/>
              <a:gd name="T4" fmla="*/ 2147483647 w 62"/>
              <a:gd name="T5" fmla="*/ 0 h 93"/>
              <a:gd name="T6" fmla="*/ 2147483647 w 62"/>
              <a:gd name="T7" fmla="*/ 2147483647 h 93"/>
              <a:gd name="T8" fmla="*/ 2147483647 w 62"/>
              <a:gd name="T9" fmla="*/ 2147483647 h 93"/>
              <a:gd name="T10" fmla="*/ 2147483647 w 62"/>
              <a:gd name="T11" fmla="*/ 2147483647 h 93"/>
              <a:gd name="T12" fmla="*/ 0 w 62"/>
              <a:gd name="T13" fmla="*/ 2147483647 h 93"/>
              <a:gd name="T14" fmla="*/ 0 60000 65536"/>
              <a:gd name="T15" fmla="*/ 0 60000 65536"/>
              <a:gd name="T16" fmla="*/ 0 60000 65536"/>
              <a:gd name="T17" fmla="*/ 0 60000 65536"/>
              <a:gd name="T18" fmla="*/ 0 60000 65536"/>
              <a:gd name="T19" fmla="*/ 0 60000 65536"/>
              <a:gd name="T20" fmla="*/ 0 60000 65536"/>
              <a:gd name="T21" fmla="*/ 0 w 62"/>
              <a:gd name="T22" fmla="*/ 0 h 93"/>
              <a:gd name="T23" fmla="*/ 62 w 62"/>
              <a:gd name="T24" fmla="*/ 93 h 9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2" h="93">
                <a:moveTo>
                  <a:pt x="0" y="8"/>
                </a:moveTo>
                <a:lnTo>
                  <a:pt x="0" y="0"/>
                </a:lnTo>
                <a:lnTo>
                  <a:pt x="8" y="0"/>
                </a:lnTo>
                <a:lnTo>
                  <a:pt x="62" y="85"/>
                </a:lnTo>
                <a:lnTo>
                  <a:pt x="62" y="93"/>
                </a:lnTo>
                <a:lnTo>
                  <a:pt x="54" y="93"/>
                </a:lnTo>
                <a:lnTo>
                  <a:pt x="0"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82058" tIns="41029" rIns="82058" bIns="41029"/>
          <a:lstStyle/>
          <a:p>
            <a:endParaRPr lang="en-US"/>
          </a:p>
        </p:txBody>
      </p:sp>
      <p:sp>
        <p:nvSpPr>
          <p:cNvPr id="73750" name="Freeform 46"/>
          <p:cNvSpPr>
            <a:spLocks/>
          </p:cNvSpPr>
          <p:nvPr/>
        </p:nvSpPr>
        <p:spPr bwMode="auto">
          <a:xfrm>
            <a:off x="5915025" y="5746750"/>
            <a:ext cx="101600" cy="123825"/>
          </a:xfrm>
          <a:custGeom>
            <a:avLst/>
            <a:gdLst>
              <a:gd name="T0" fmla="*/ 0 w 62"/>
              <a:gd name="T1" fmla="*/ 2147483647 h 78"/>
              <a:gd name="T2" fmla="*/ 0 w 62"/>
              <a:gd name="T3" fmla="*/ 0 h 78"/>
              <a:gd name="T4" fmla="*/ 2147483647 w 62"/>
              <a:gd name="T5" fmla="*/ 0 h 78"/>
              <a:gd name="T6" fmla="*/ 2147483647 w 62"/>
              <a:gd name="T7" fmla="*/ 2147483647 h 78"/>
              <a:gd name="T8" fmla="*/ 2147483647 w 62"/>
              <a:gd name="T9" fmla="*/ 2147483647 h 78"/>
              <a:gd name="T10" fmla="*/ 2147483647 w 62"/>
              <a:gd name="T11" fmla="*/ 2147483647 h 78"/>
              <a:gd name="T12" fmla="*/ 0 w 62"/>
              <a:gd name="T13" fmla="*/ 2147483647 h 78"/>
              <a:gd name="T14" fmla="*/ 0 60000 65536"/>
              <a:gd name="T15" fmla="*/ 0 60000 65536"/>
              <a:gd name="T16" fmla="*/ 0 60000 65536"/>
              <a:gd name="T17" fmla="*/ 0 60000 65536"/>
              <a:gd name="T18" fmla="*/ 0 60000 65536"/>
              <a:gd name="T19" fmla="*/ 0 60000 65536"/>
              <a:gd name="T20" fmla="*/ 0 60000 65536"/>
              <a:gd name="T21" fmla="*/ 0 w 62"/>
              <a:gd name="T22" fmla="*/ 0 h 78"/>
              <a:gd name="T23" fmla="*/ 62 w 62"/>
              <a:gd name="T24" fmla="*/ 78 h 7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2" h="78">
                <a:moveTo>
                  <a:pt x="0" y="8"/>
                </a:moveTo>
                <a:lnTo>
                  <a:pt x="0" y="0"/>
                </a:lnTo>
                <a:lnTo>
                  <a:pt x="7" y="0"/>
                </a:lnTo>
                <a:lnTo>
                  <a:pt x="62" y="70"/>
                </a:lnTo>
                <a:lnTo>
                  <a:pt x="62" y="78"/>
                </a:lnTo>
                <a:lnTo>
                  <a:pt x="54" y="78"/>
                </a:lnTo>
                <a:lnTo>
                  <a:pt x="0"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82058" tIns="41029" rIns="82058" bIns="41029"/>
          <a:lstStyle/>
          <a:p>
            <a:endParaRPr lang="en-US"/>
          </a:p>
        </p:txBody>
      </p:sp>
      <p:sp>
        <p:nvSpPr>
          <p:cNvPr id="73751" name="Freeform 47"/>
          <p:cNvSpPr>
            <a:spLocks/>
          </p:cNvSpPr>
          <p:nvPr/>
        </p:nvSpPr>
        <p:spPr bwMode="auto">
          <a:xfrm>
            <a:off x="6003925" y="5746750"/>
            <a:ext cx="82550" cy="123825"/>
          </a:xfrm>
          <a:custGeom>
            <a:avLst/>
            <a:gdLst>
              <a:gd name="T0" fmla="*/ 2147483647 w 54"/>
              <a:gd name="T1" fmla="*/ 2147483647 h 78"/>
              <a:gd name="T2" fmla="*/ 0 w 54"/>
              <a:gd name="T3" fmla="*/ 2147483647 h 78"/>
              <a:gd name="T4" fmla="*/ 0 w 54"/>
              <a:gd name="T5" fmla="*/ 2147483647 h 78"/>
              <a:gd name="T6" fmla="*/ 2147483647 w 54"/>
              <a:gd name="T7" fmla="*/ 0 h 78"/>
              <a:gd name="T8" fmla="*/ 2147483647 w 54"/>
              <a:gd name="T9" fmla="*/ 0 h 78"/>
              <a:gd name="T10" fmla="*/ 2147483647 w 54"/>
              <a:gd name="T11" fmla="*/ 2147483647 h 78"/>
              <a:gd name="T12" fmla="*/ 2147483647 w 54"/>
              <a:gd name="T13" fmla="*/ 2147483647 h 78"/>
              <a:gd name="T14" fmla="*/ 0 60000 65536"/>
              <a:gd name="T15" fmla="*/ 0 60000 65536"/>
              <a:gd name="T16" fmla="*/ 0 60000 65536"/>
              <a:gd name="T17" fmla="*/ 0 60000 65536"/>
              <a:gd name="T18" fmla="*/ 0 60000 65536"/>
              <a:gd name="T19" fmla="*/ 0 60000 65536"/>
              <a:gd name="T20" fmla="*/ 0 60000 65536"/>
              <a:gd name="T21" fmla="*/ 0 w 54"/>
              <a:gd name="T22" fmla="*/ 0 h 78"/>
              <a:gd name="T23" fmla="*/ 54 w 54"/>
              <a:gd name="T24" fmla="*/ 78 h 7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4" h="78">
                <a:moveTo>
                  <a:pt x="8" y="78"/>
                </a:moveTo>
                <a:lnTo>
                  <a:pt x="0" y="78"/>
                </a:lnTo>
                <a:lnTo>
                  <a:pt x="0" y="70"/>
                </a:lnTo>
                <a:lnTo>
                  <a:pt x="46" y="0"/>
                </a:lnTo>
                <a:lnTo>
                  <a:pt x="54" y="0"/>
                </a:lnTo>
                <a:lnTo>
                  <a:pt x="54" y="8"/>
                </a:lnTo>
                <a:lnTo>
                  <a:pt x="8" y="7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82058" tIns="41029" rIns="82058" bIns="41029"/>
          <a:lstStyle/>
          <a:p>
            <a:endParaRPr lang="en-US"/>
          </a:p>
        </p:txBody>
      </p:sp>
      <p:sp>
        <p:nvSpPr>
          <p:cNvPr id="73752" name="Freeform 48"/>
          <p:cNvSpPr>
            <a:spLocks/>
          </p:cNvSpPr>
          <p:nvPr/>
        </p:nvSpPr>
        <p:spPr bwMode="auto">
          <a:xfrm>
            <a:off x="4498975" y="1951038"/>
            <a:ext cx="88900" cy="136525"/>
          </a:xfrm>
          <a:custGeom>
            <a:avLst/>
            <a:gdLst>
              <a:gd name="T0" fmla="*/ 2147483647 w 55"/>
              <a:gd name="T1" fmla="*/ 2147483647 h 85"/>
              <a:gd name="T2" fmla="*/ 0 w 55"/>
              <a:gd name="T3" fmla="*/ 2147483647 h 85"/>
              <a:gd name="T4" fmla="*/ 0 w 55"/>
              <a:gd name="T5" fmla="*/ 2147483647 h 85"/>
              <a:gd name="T6" fmla="*/ 2147483647 w 55"/>
              <a:gd name="T7" fmla="*/ 0 h 85"/>
              <a:gd name="T8" fmla="*/ 2147483647 w 55"/>
              <a:gd name="T9" fmla="*/ 0 h 85"/>
              <a:gd name="T10" fmla="*/ 2147483647 w 55"/>
              <a:gd name="T11" fmla="*/ 2147483647 h 85"/>
              <a:gd name="T12" fmla="*/ 2147483647 w 55"/>
              <a:gd name="T13" fmla="*/ 2147483647 h 85"/>
              <a:gd name="T14" fmla="*/ 0 60000 65536"/>
              <a:gd name="T15" fmla="*/ 0 60000 65536"/>
              <a:gd name="T16" fmla="*/ 0 60000 65536"/>
              <a:gd name="T17" fmla="*/ 0 60000 65536"/>
              <a:gd name="T18" fmla="*/ 0 60000 65536"/>
              <a:gd name="T19" fmla="*/ 0 60000 65536"/>
              <a:gd name="T20" fmla="*/ 0 60000 65536"/>
              <a:gd name="T21" fmla="*/ 0 w 55"/>
              <a:gd name="T22" fmla="*/ 0 h 85"/>
              <a:gd name="T23" fmla="*/ 55 w 55"/>
              <a:gd name="T24" fmla="*/ 85 h 8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5" h="85">
                <a:moveTo>
                  <a:pt x="8" y="85"/>
                </a:moveTo>
                <a:lnTo>
                  <a:pt x="0" y="85"/>
                </a:lnTo>
                <a:lnTo>
                  <a:pt x="0" y="77"/>
                </a:lnTo>
                <a:lnTo>
                  <a:pt x="47" y="0"/>
                </a:lnTo>
                <a:lnTo>
                  <a:pt x="55" y="0"/>
                </a:lnTo>
                <a:lnTo>
                  <a:pt x="55" y="7"/>
                </a:lnTo>
                <a:lnTo>
                  <a:pt x="8" y="8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82058" tIns="41029" rIns="82058" bIns="41029"/>
          <a:lstStyle/>
          <a:p>
            <a:endParaRPr lang="en-US"/>
          </a:p>
        </p:txBody>
      </p:sp>
      <p:sp>
        <p:nvSpPr>
          <p:cNvPr id="73753" name="Freeform 49"/>
          <p:cNvSpPr>
            <a:spLocks/>
          </p:cNvSpPr>
          <p:nvPr/>
        </p:nvSpPr>
        <p:spPr bwMode="auto">
          <a:xfrm>
            <a:off x="4575175" y="1938338"/>
            <a:ext cx="96838" cy="149225"/>
          </a:xfrm>
          <a:custGeom>
            <a:avLst/>
            <a:gdLst>
              <a:gd name="T0" fmla="*/ 0 w 62"/>
              <a:gd name="T1" fmla="*/ 2147483647 h 93"/>
              <a:gd name="T2" fmla="*/ 0 w 62"/>
              <a:gd name="T3" fmla="*/ 0 h 93"/>
              <a:gd name="T4" fmla="*/ 2147483647 w 62"/>
              <a:gd name="T5" fmla="*/ 0 h 93"/>
              <a:gd name="T6" fmla="*/ 2147483647 w 62"/>
              <a:gd name="T7" fmla="*/ 2147483647 h 93"/>
              <a:gd name="T8" fmla="*/ 2147483647 w 62"/>
              <a:gd name="T9" fmla="*/ 2147483647 h 93"/>
              <a:gd name="T10" fmla="*/ 2147483647 w 62"/>
              <a:gd name="T11" fmla="*/ 2147483647 h 93"/>
              <a:gd name="T12" fmla="*/ 0 w 62"/>
              <a:gd name="T13" fmla="*/ 2147483647 h 93"/>
              <a:gd name="T14" fmla="*/ 0 60000 65536"/>
              <a:gd name="T15" fmla="*/ 0 60000 65536"/>
              <a:gd name="T16" fmla="*/ 0 60000 65536"/>
              <a:gd name="T17" fmla="*/ 0 60000 65536"/>
              <a:gd name="T18" fmla="*/ 0 60000 65536"/>
              <a:gd name="T19" fmla="*/ 0 60000 65536"/>
              <a:gd name="T20" fmla="*/ 0 60000 65536"/>
              <a:gd name="T21" fmla="*/ 0 w 62"/>
              <a:gd name="T22" fmla="*/ 0 h 93"/>
              <a:gd name="T23" fmla="*/ 62 w 62"/>
              <a:gd name="T24" fmla="*/ 93 h 9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2" h="93">
                <a:moveTo>
                  <a:pt x="0" y="8"/>
                </a:moveTo>
                <a:lnTo>
                  <a:pt x="0" y="0"/>
                </a:lnTo>
                <a:lnTo>
                  <a:pt x="8" y="0"/>
                </a:lnTo>
                <a:lnTo>
                  <a:pt x="62" y="85"/>
                </a:lnTo>
                <a:lnTo>
                  <a:pt x="62" y="93"/>
                </a:lnTo>
                <a:lnTo>
                  <a:pt x="54" y="93"/>
                </a:lnTo>
                <a:lnTo>
                  <a:pt x="0"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82058" tIns="41029" rIns="82058" bIns="41029"/>
          <a:lstStyle/>
          <a:p>
            <a:endParaRPr lang="en-US"/>
          </a:p>
        </p:txBody>
      </p:sp>
      <p:sp>
        <p:nvSpPr>
          <p:cNvPr id="73754" name="Freeform 50"/>
          <p:cNvSpPr>
            <a:spLocks/>
          </p:cNvSpPr>
          <p:nvPr/>
        </p:nvSpPr>
        <p:spPr bwMode="auto">
          <a:xfrm>
            <a:off x="4498975" y="5767388"/>
            <a:ext cx="101600" cy="122237"/>
          </a:xfrm>
          <a:custGeom>
            <a:avLst/>
            <a:gdLst>
              <a:gd name="T0" fmla="*/ 0 w 62"/>
              <a:gd name="T1" fmla="*/ 2147483647 h 77"/>
              <a:gd name="T2" fmla="*/ 0 w 62"/>
              <a:gd name="T3" fmla="*/ 0 h 77"/>
              <a:gd name="T4" fmla="*/ 2147483647 w 62"/>
              <a:gd name="T5" fmla="*/ 0 h 77"/>
              <a:gd name="T6" fmla="*/ 2147483647 w 62"/>
              <a:gd name="T7" fmla="*/ 2147483647 h 77"/>
              <a:gd name="T8" fmla="*/ 2147483647 w 62"/>
              <a:gd name="T9" fmla="*/ 2147483647 h 77"/>
              <a:gd name="T10" fmla="*/ 2147483647 w 62"/>
              <a:gd name="T11" fmla="*/ 2147483647 h 77"/>
              <a:gd name="T12" fmla="*/ 0 w 62"/>
              <a:gd name="T13" fmla="*/ 2147483647 h 77"/>
              <a:gd name="T14" fmla="*/ 0 60000 65536"/>
              <a:gd name="T15" fmla="*/ 0 60000 65536"/>
              <a:gd name="T16" fmla="*/ 0 60000 65536"/>
              <a:gd name="T17" fmla="*/ 0 60000 65536"/>
              <a:gd name="T18" fmla="*/ 0 60000 65536"/>
              <a:gd name="T19" fmla="*/ 0 60000 65536"/>
              <a:gd name="T20" fmla="*/ 0 60000 65536"/>
              <a:gd name="T21" fmla="*/ 0 w 62"/>
              <a:gd name="T22" fmla="*/ 0 h 77"/>
              <a:gd name="T23" fmla="*/ 62 w 62"/>
              <a:gd name="T24" fmla="*/ 77 h 7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2" h="77">
                <a:moveTo>
                  <a:pt x="0" y="8"/>
                </a:moveTo>
                <a:lnTo>
                  <a:pt x="0" y="0"/>
                </a:lnTo>
                <a:lnTo>
                  <a:pt x="8" y="0"/>
                </a:lnTo>
                <a:lnTo>
                  <a:pt x="62" y="70"/>
                </a:lnTo>
                <a:lnTo>
                  <a:pt x="62" y="77"/>
                </a:lnTo>
                <a:lnTo>
                  <a:pt x="55" y="77"/>
                </a:lnTo>
                <a:lnTo>
                  <a:pt x="0"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82058" tIns="41029" rIns="82058" bIns="41029"/>
          <a:lstStyle/>
          <a:p>
            <a:endParaRPr lang="en-US"/>
          </a:p>
        </p:txBody>
      </p:sp>
      <p:sp>
        <p:nvSpPr>
          <p:cNvPr id="73755" name="Freeform 51"/>
          <p:cNvSpPr>
            <a:spLocks/>
          </p:cNvSpPr>
          <p:nvPr/>
        </p:nvSpPr>
        <p:spPr bwMode="auto">
          <a:xfrm>
            <a:off x="4587875" y="5767388"/>
            <a:ext cx="84138" cy="122237"/>
          </a:xfrm>
          <a:custGeom>
            <a:avLst/>
            <a:gdLst>
              <a:gd name="T0" fmla="*/ 2147483647 w 54"/>
              <a:gd name="T1" fmla="*/ 2147483647 h 77"/>
              <a:gd name="T2" fmla="*/ 0 w 54"/>
              <a:gd name="T3" fmla="*/ 2147483647 h 77"/>
              <a:gd name="T4" fmla="*/ 0 w 54"/>
              <a:gd name="T5" fmla="*/ 2147483647 h 77"/>
              <a:gd name="T6" fmla="*/ 2147483647 w 54"/>
              <a:gd name="T7" fmla="*/ 0 h 77"/>
              <a:gd name="T8" fmla="*/ 2147483647 w 54"/>
              <a:gd name="T9" fmla="*/ 0 h 77"/>
              <a:gd name="T10" fmla="*/ 2147483647 w 54"/>
              <a:gd name="T11" fmla="*/ 2147483647 h 77"/>
              <a:gd name="T12" fmla="*/ 2147483647 w 54"/>
              <a:gd name="T13" fmla="*/ 2147483647 h 77"/>
              <a:gd name="T14" fmla="*/ 0 60000 65536"/>
              <a:gd name="T15" fmla="*/ 0 60000 65536"/>
              <a:gd name="T16" fmla="*/ 0 60000 65536"/>
              <a:gd name="T17" fmla="*/ 0 60000 65536"/>
              <a:gd name="T18" fmla="*/ 0 60000 65536"/>
              <a:gd name="T19" fmla="*/ 0 60000 65536"/>
              <a:gd name="T20" fmla="*/ 0 60000 65536"/>
              <a:gd name="T21" fmla="*/ 0 w 54"/>
              <a:gd name="T22" fmla="*/ 0 h 77"/>
              <a:gd name="T23" fmla="*/ 54 w 54"/>
              <a:gd name="T24" fmla="*/ 77 h 7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4" h="77">
                <a:moveTo>
                  <a:pt x="7" y="77"/>
                </a:moveTo>
                <a:lnTo>
                  <a:pt x="0" y="77"/>
                </a:lnTo>
                <a:lnTo>
                  <a:pt x="0" y="70"/>
                </a:lnTo>
                <a:lnTo>
                  <a:pt x="46" y="0"/>
                </a:lnTo>
                <a:lnTo>
                  <a:pt x="54" y="0"/>
                </a:lnTo>
                <a:lnTo>
                  <a:pt x="54" y="8"/>
                </a:lnTo>
                <a:lnTo>
                  <a:pt x="7" y="7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82058" tIns="41029" rIns="82058" bIns="41029"/>
          <a:lstStyle/>
          <a:p>
            <a:endParaRPr lang="en-US"/>
          </a:p>
        </p:txBody>
      </p:sp>
      <p:sp>
        <p:nvSpPr>
          <p:cNvPr id="73756" name="Rectangle 52"/>
          <p:cNvSpPr>
            <a:spLocks noChangeArrowheads="1"/>
          </p:cNvSpPr>
          <p:nvPr/>
        </p:nvSpPr>
        <p:spPr bwMode="auto">
          <a:xfrm>
            <a:off x="533400" y="4864100"/>
            <a:ext cx="3775075" cy="1461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r>
              <a:rPr lang="en-US" sz="1900" dirty="0">
                <a:latin typeface="+mj-lt"/>
              </a:rPr>
              <a:t>One horsepower equals 33,000 foot pounds per minute. For example: Lifting 1,000 lbs., 33 ft. per minute or 2,000 lbs., 16 1/2 ft. per minute</a:t>
            </a:r>
          </a:p>
        </p:txBody>
      </p:sp>
      <p:sp>
        <p:nvSpPr>
          <p:cNvPr id="73757" name="Rectangle 54"/>
          <p:cNvSpPr>
            <a:spLocks noChangeArrowheads="1"/>
          </p:cNvSpPr>
          <p:nvPr/>
        </p:nvSpPr>
        <p:spPr bwMode="auto">
          <a:xfrm>
            <a:off x="1066800" y="3886200"/>
            <a:ext cx="2357697"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900" dirty="0">
                <a:latin typeface="+mj-lt"/>
              </a:rPr>
              <a:t>T = Torque in FT. LBS</a:t>
            </a:r>
            <a:endParaRPr lang="en-US" dirty="0">
              <a:latin typeface="+mj-lt"/>
            </a:endParaRPr>
          </a:p>
        </p:txBody>
      </p:sp>
      <p:sp>
        <p:nvSpPr>
          <p:cNvPr id="73758" name="Rectangle 55"/>
          <p:cNvSpPr>
            <a:spLocks noChangeArrowheads="1"/>
          </p:cNvSpPr>
          <p:nvPr/>
        </p:nvSpPr>
        <p:spPr bwMode="auto">
          <a:xfrm>
            <a:off x="1066800" y="4203700"/>
            <a:ext cx="2013372"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900" dirty="0">
                <a:latin typeface="+mj-lt"/>
              </a:rPr>
              <a:t>S = Speed in RPM</a:t>
            </a:r>
            <a:endParaRPr lang="en-US" dirty="0">
              <a:latin typeface="+mj-lt"/>
            </a:endParaRPr>
          </a:p>
        </p:txBody>
      </p:sp>
      <p:sp>
        <p:nvSpPr>
          <p:cNvPr id="73759" name="Rectangle 56"/>
          <p:cNvSpPr>
            <a:spLocks noChangeArrowheads="1"/>
          </p:cNvSpPr>
          <p:nvPr/>
        </p:nvSpPr>
        <p:spPr bwMode="auto">
          <a:xfrm>
            <a:off x="1387475" y="3365500"/>
            <a:ext cx="486608"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700" dirty="0">
                <a:latin typeface="+mj-lt"/>
              </a:rPr>
              <a:t>HP =</a:t>
            </a:r>
            <a:endParaRPr lang="en-US" dirty="0">
              <a:latin typeface="+mj-lt"/>
            </a:endParaRPr>
          </a:p>
        </p:txBody>
      </p:sp>
      <p:sp>
        <p:nvSpPr>
          <p:cNvPr id="73760" name="Rectangle 57"/>
          <p:cNvSpPr>
            <a:spLocks noChangeArrowheads="1"/>
          </p:cNvSpPr>
          <p:nvPr/>
        </p:nvSpPr>
        <p:spPr bwMode="auto">
          <a:xfrm>
            <a:off x="2071688" y="3219450"/>
            <a:ext cx="505844"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700" u="sng" dirty="0">
                <a:latin typeface="+mj-lt"/>
              </a:rPr>
              <a:t>T x S</a:t>
            </a:r>
            <a:endParaRPr lang="en-US" dirty="0">
              <a:latin typeface="+mj-lt"/>
            </a:endParaRPr>
          </a:p>
        </p:txBody>
      </p:sp>
      <p:sp>
        <p:nvSpPr>
          <p:cNvPr id="73761" name="Rectangle 58"/>
          <p:cNvSpPr>
            <a:spLocks noChangeArrowheads="1"/>
          </p:cNvSpPr>
          <p:nvPr/>
        </p:nvSpPr>
        <p:spPr bwMode="auto">
          <a:xfrm>
            <a:off x="2095500" y="3511550"/>
            <a:ext cx="487313"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700" dirty="0">
                <a:latin typeface="+mj-lt"/>
              </a:rPr>
              <a:t>5252</a:t>
            </a:r>
            <a:endParaRPr lang="en-US" dirty="0">
              <a:latin typeface="+mj-lt"/>
            </a:endParaRPr>
          </a:p>
        </p:txBody>
      </p:sp>
      <p:sp>
        <p:nvSpPr>
          <p:cNvPr id="73762" name="Text Box 59"/>
          <p:cNvSpPr txBox="1">
            <a:spLocks noChangeArrowheads="1"/>
          </p:cNvSpPr>
          <p:nvPr/>
        </p:nvSpPr>
        <p:spPr bwMode="auto">
          <a:xfrm>
            <a:off x="533400" y="1676400"/>
            <a:ext cx="27432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9" tIns="45714" rIns="91429" bIns="45714">
            <a:spAutoFit/>
          </a:bodyP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algn="ctr" eaLnBrk="1" hangingPunct="1">
              <a:spcBef>
                <a:spcPct val="20000"/>
              </a:spcBef>
            </a:pPr>
            <a:r>
              <a:rPr lang="en-US" dirty="0" smtClean="0">
                <a:latin typeface="Eras Demi ITC" pitchFamily="34" charset="0"/>
              </a:rPr>
              <a:t>NEC2005 430 </a:t>
            </a:r>
            <a:r>
              <a:rPr lang="en-US" dirty="0">
                <a:latin typeface="Eras Demi ITC" pitchFamily="34" charset="0"/>
              </a:rPr>
              <a:t>(A) (7) Marking on Motors</a:t>
            </a:r>
            <a:endParaRPr lang="en-US" dirty="0">
              <a:latin typeface="Arial" charset="0"/>
            </a:endParaRPr>
          </a:p>
        </p:txBody>
      </p:sp>
      <p:sp>
        <p:nvSpPr>
          <p:cNvPr id="73763" name="Line 62"/>
          <p:cNvSpPr>
            <a:spLocks noChangeShapeType="1"/>
          </p:cNvSpPr>
          <p:nvPr/>
        </p:nvSpPr>
        <p:spPr bwMode="auto">
          <a:xfrm>
            <a:off x="5099050" y="3835400"/>
            <a:ext cx="221615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lIns="82058" tIns="41029" rIns="82058" bIns="41029"/>
          <a:lstStyle/>
          <a:p>
            <a:endParaRPr lang="en-US"/>
          </a:p>
        </p:txBody>
      </p:sp>
    </p:spTree>
    <p:extLst>
      <p:ext uri="{BB962C8B-B14F-4D97-AF65-F5344CB8AC3E}">
        <p14:creationId xmlns:p14="http://schemas.microsoft.com/office/powerpoint/2010/main" val="87411881"/>
      </p:ext>
    </p:extLst>
  </p:cSld>
  <p:clrMapOvr>
    <a:masterClrMapping/>
  </p:clrMapOvr>
  <p:transition>
    <p:wipe dir="r"/>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Text Box 2051"/>
          <p:cNvSpPr txBox="1">
            <a:spLocks noChangeArrowheads="1"/>
          </p:cNvSpPr>
          <p:nvPr/>
        </p:nvSpPr>
        <p:spPr bwMode="auto">
          <a:xfrm>
            <a:off x="244475" y="1798638"/>
            <a:ext cx="150971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r>
              <a:rPr lang="en-US" sz="2000">
                <a:latin typeface="Arial" charset="0"/>
              </a:rPr>
              <a:t>Code Letter</a:t>
            </a:r>
          </a:p>
        </p:txBody>
      </p:sp>
      <p:sp>
        <p:nvSpPr>
          <p:cNvPr id="74755" name="Text Box 2052"/>
          <p:cNvSpPr txBox="1">
            <a:spLocks noChangeArrowheads="1"/>
          </p:cNvSpPr>
          <p:nvPr/>
        </p:nvSpPr>
        <p:spPr bwMode="auto">
          <a:xfrm>
            <a:off x="2816225" y="1798638"/>
            <a:ext cx="9334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r>
              <a:rPr lang="en-US" sz="2000">
                <a:latin typeface="Arial" charset="0"/>
              </a:rPr>
              <a:t>Range</a:t>
            </a:r>
          </a:p>
        </p:txBody>
      </p:sp>
      <p:sp>
        <p:nvSpPr>
          <p:cNvPr id="74756" name="Rectangle 2053"/>
          <p:cNvSpPr>
            <a:spLocks noChangeArrowheads="1"/>
          </p:cNvSpPr>
          <p:nvPr/>
        </p:nvSpPr>
        <p:spPr bwMode="auto">
          <a:xfrm>
            <a:off x="4616450" y="1798638"/>
            <a:ext cx="150971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000">
                <a:latin typeface="Arial" charset="0"/>
              </a:rPr>
              <a:t>Code Letter</a:t>
            </a:r>
          </a:p>
        </p:txBody>
      </p:sp>
      <p:sp>
        <p:nvSpPr>
          <p:cNvPr id="74757" name="Text Box 2054"/>
          <p:cNvSpPr txBox="1">
            <a:spLocks noChangeArrowheads="1"/>
          </p:cNvSpPr>
          <p:nvPr/>
        </p:nvSpPr>
        <p:spPr bwMode="auto">
          <a:xfrm>
            <a:off x="7235825" y="1798638"/>
            <a:ext cx="9334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r>
              <a:rPr lang="en-US" sz="2000">
                <a:latin typeface="Arial" charset="0"/>
              </a:rPr>
              <a:t>Range</a:t>
            </a:r>
          </a:p>
        </p:txBody>
      </p:sp>
      <p:sp>
        <p:nvSpPr>
          <p:cNvPr id="74758" name="Text Box 2055"/>
          <p:cNvSpPr txBox="1">
            <a:spLocks noChangeArrowheads="1"/>
          </p:cNvSpPr>
          <p:nvPr/>
        </p:nvSpPr>
        <p:spPr bwMode="auto">
          <a:xfrm>
            <a:off x="5073650" y="2408238"/>
            <a:ext cx="3841750" cy="222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r>
              <a:rPr lang="en-US" sz="2000">
                <a:latin typeface="Arial" charset="0"/>
              </a:rPr>
              <a:t>J		7.10 - 7.99</a:t>
            </a:r>
          </a:p>
          <a:p>
            <a:pPr eaLnBrk="1" hangingPunct="1"/>
            <a:r>
              <a:rPr lang="en-US" sz="2000">
                <a:latin typeface="Arial" charset="0"/>
              </a:rPr>
              <a:t>K		8.00 – 8.99	</a:t>
            </a:r>
          </a:p>
          <a:p>
            <a:pPr eaLnBrk="1" hangingPunct="1"/>
            <a:r>
              <a:rPr lang="en-US" sz="2000">
                <a:latin typeface="Arial" charset="0"/>
              </a:rPr>
              <a:t>L		9.00 – 9.99</a:t>
            </a:r>
          </a:p>
          <a:p>
            <a:pPr eaLnBrk="1" hangingPunct="1"/>
            <a:r>
              <a:rPr lang="en-US" sz="2000">
                <a:latin typeface="Arial" charset="0"/>
              </a:rPr>
              <a:t>M		10.0 – 11.19</a:t>
            </a:r>
          </a:p>
          <a:p>
            <a:pPr eaLnBrk="1" hangingPunct="1"/>
            <a:r>
              <a:rPr lang="en-US" sz="2000">
                <a:latin typeface="Arial" charset="0"/>
              </a:rPr>
              <a:t>N		11.2 – 12.49</a:t>
            </a:r>
          </a:p>
          <a:p>
            <a:pPr eaLnBrk="1" hangingPunct="1"/>
            <a:r>
              <a:rPr lang="en-US" sz="2000">
                <a:latin typeface="Arial" charset="0"/>
              </a:rPr>
              <a:t>P		12.5 – 13.9</a:t>
            </a:r>
          </a:p>
          <a:p>
            <a:pPr eaLnBrk="1" hangingPunct="1"/>
            <a:r>
              <a:rPr lang="en-US" sz="2000">
                <a:latin typeface="Arial" charset="0"/>
              </a:rPr>
              <a:t>R		14.0 – 15.9</a:t>
            </a:r>
          </a:p>
        </p:txBody>
      </p:sp>
      <p:sp>
        <p:nvSpPr>
          <p:cNvPr id="74759" name="Text Box 2056"/>
          <p:cNvSpPr txBox="1">
            <a:spLocks noChangeArrowheads="1"/>
          </p:cNvSpPr>
          <p:nvPr/>
        </p:nvSpPr>
        <p:spPr bwMode="auto">
          <a:xfrm>
            <a:off x="774700" y="2332038"/>
            <a:ext cx="3841750" cy="2530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r>
              <a:rPr lang="en-US" sz="2000">
                <a:latin typeface="Arial" charset="0"/>
              </a:rPr>
              <a:t>A		0.00 - 3.14</a:t>
            </a:r>
          </a:p>
          <a:p>
            <a:pPr eaLnBrk="1" hangingPunct="1"/>
            <a:r>
              <a:rPr lang="en-US" sz="2000">
                <a:latin typeface="Arial" charset="0"/>
              </a:rPr>
              <a:t>B		3.15 - 3.54	</a:t>
            </a:r>
          </a:p>
          <a:p>
            <a:pPr eaLnBrk="1" hangingPunct="1"/>
            <a:r>
              <a:rPr lang="en-US" sz="2000">
                <a:latin typeface="Arial" charset="0"/>
              </a:rPr>
              <a:t>C		3.55 - 3.99</a:t>
            </a:r>
          </a:p>
          <a:p>
            <a:pPr eaLnBrk="1" hangingPunct="1"/>
            <a:r>
              <a:rPr lang="en-US" sz="2000">
                <a:latin typeface="Arial" charset="0"/>
              </a:rPr>
              <a:t>D		4.00 – 4.49</a:t>
            </a:r>
          </a:p>
          <a:p>
            <a:pPr eaLnBrk="1" hangingPunct="1"/>
            <a:r>
              <a:rPr lang="en-US" sz="2000">
                <a:latin typeface="Arial" charset="0"/>
              </a:rPr>
              <a:t>E		4.50 – 4.99</a:t>
            </a:r>
          </a:p>
          <a:p>
            <a:pPr eaLnBrk="1" hangingPunct="1"/>
            <a:r>
              <a:rPr lang="en-US" sz="2000">
                <a:latin typeface="Arial" charset="0"/>
              </a:rPr>
              <a:t>F		5.00 – 5.59</a:t>
            </a:r>
          </a:p>
          <a:p>
            <a:pPr eaLnBrk="1" hangingPunct="1"/>
            <a:r>
              <a:rPr lang="en-US" sz="2000">
                <a:latin typeface="Arial" charset="0"/>
              </a:rPr>
              <a:t>G		5.60 – 6.29</a:t>
            </a:r>
          </a:p>
          <a:p>
            <a:pPr eaLnBrk="1" hangingPunct="1"/>
            <a:r>
              <a:rPr lang="en-US" sz="2000">
                <a:latin typeface="Arial" charset="0"/>
              </a:rPr>
              <a:t>H		6.30 – 7.09</a:t>
            </a:r>
          </a:p>
        </p:txBody>
      </p:sp>
      <p:sp>
        <p:nvSpPr>
          <p:cNvPr id="74760" name="Text Box 2057"/>
          <p:cNvSpPr txBox="1">
            <a:spLocks noChangeArrowheads="1"/>
          </p:cNvSpPr>
          <p:nvPr/>
        </p:nvSpPr>
        <p:spPr bwMode="auto">
          <a:xfrm>
            <a:off x="423863" y="5334000"/>
            <a:ext cx="678656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r>
              <a:rPr lang="en-US" sz="2000">
                <a:latin typeface="Arial" charset="0"/>
              </a:rPr>
              <a:t>Inrush Amperes = Code Letter x HP x 1,000 / rated voltage</a:t>
            </a:r>
          </a:p>
        </p:txBody>
      </p:sp>
      <p:sp>
        <p:nvSpPr>
          <p:cNvPr id="74761" name="Text Box 2058"/>
          <p:cNvSpPr txBox="1">
            <a:spLocks noChangeArrowheads="1"/>
          </p:cNvSpPr>
          <p:nvPr/>
        </p:nvSpPr>
        <p:spPr bwMode="auto">
          <a:xfrm>
            <a:off x="390525" y="5057775"/>
            <a:ext cx="17684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r>
              <a:rPr lang="en-US" sz="2000">
                <a:latin typeface="Arial" charset="0"/>
              </a:rPr>
              <a:t>Single Phase</a:t>
            </a:r>
          </a:p>
        </p:txBody>
      </p:sp>
      <p:sp>
        <p:nvSpPr>
          <p:cNvPr id="74762" name="Rectangle 2059"/>
          <p:cNvSpPr>
            <a:spLocks noChangeArrowheads="1"/>
          </p:cNvSpPr>
          <p:nvPr/>
        </p:nvSpPr>
        <p:spPr bwMode="auto">
          <a:xfrm>
            <a:off x="385763" y="5838825"/>
            <a:ext cx="18288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2000">
                <a:latin typeface="Arial" charset="0"/>
              </a:rPr>
              <a:t>Three Phase</a:t>
            </a:r>
          </a:p>
        </p:txBody>
      </p:sp>
      <p:sp>
        <p:nvSpPr>
          <p:cNvPr id="74763" name="Rectangle 2060"/>
          <p:cNvSpPr>
            <a:spLocks noChangeArrowheads="1"/>
          </p:cNvSpPr>
          <p:nvPr/>
        </p:nvSpPr>
        <p:spPr bwMode="auto">
          <a:xfrm>
            <a:off x="414338" y="6094413"/>
            <a:ext cx="65754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000">
                <a:latin typeface="Arial" charset="0"/>
              </a:rPr>
              <a:t>Inrush Amperes = Code Letter x HP x 577 / rated voltage</a:t>
            </a:r>
          </a:p>
        </p:txBody>
      </p:sp>
      <p:sp>
        <p:nvSpPr>
          <p:cNvPr id="74764" name="Line 2061"/>
          <p:cNvSpPr>
            <a:spLocks noChangeShapeType="1"/>
          </p:cNvSpPr>
          <p:nvPr/>
        </p:nvSpPr>
        <p:spPr bwMode="auto">
          <a:xfrm>
            <a:off x="325438" y="2176463"/>
            <a:ext cx="82296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4765" name="Line 2062"/>
          <p:cNvSpPr>
            <a:spLocks noChangeShapeType="1"/>
          </p:cNvSpPr>
          <p:nvPr/>
        </p:nvSpPr>
        <p:spPr bwMode="auto">
          <a:xfrm>
            <a:off x="4572000" y="2286000"/>
            <a:ext cx="0" cy="25908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4766" name="Text Box 2063"/>
          <p:cNvSpPr txBox="1">
            <a:spLocks noChangeArrowheads="1"/>
          </p:cNvSpPr>
          <p:nvPr/>
        </p:nvSpPr>
        <p:spPr bwMode="auto">
          <a:xfrm>
            <a:off x="304800" y="373559"/>
            <a:ext cx="6234399"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r>
              <a:rPr lang="en-US" sz="4400" b="1" dirty="0">
                <a:latin typeface="Arial" charset="0"/>
              </a:rPr>
              <a:t>Motor Starting Current</a:t>
            </a:r>
          </a:p>
        </p:txBody>
      </p:sp>
      <p:sp>
        <p:nvSpPr>
          <p:cNvPr id="17" name="Text Box 5"/>
          <p:cNvSpPr txBox="1">
            <a:spLocks noChangeArrowheads="1"/>
          </p:cNvSpPr>
          <p:nvPr/>
        </p:nvSpPr>
        <p:spPr bwMode="auto">
          <a:xfrm>
            <a:off x="7350125" y="4827588"/>
            <a:ext cx="1527175" cy="460375"/>
          </a:xfrm>
          <a:prstGeom prst="rect">
            <a:avLst/>
          </a:prstGeom>
          <a:noFill/>
          <a:ln w="9525">
            <a:noFill/>
            <a:miter lim="800000"/>
            <a:headEnd/>
            <a:tailEnd/>
          </a:ln>
        </p:spPr>
        <p:txBody>
          <a:bodyPr wrap="none" lIns="91429" tIns="45714" rIns="91429" bIns="45714">
            <a:spAutoFit/>
          </a:bodyPr>
          <a:lstStyle/>
          <a:p>
            <a:pPr defTabSz="914608">
              <a:defRPr/>
            </a:pPr>
            <a:r>
              <a:rPr lang="en-US" b="1" dirty="0">
                <a:cs typeface="+mn-cs"/>
              </a:rPr>
              <a:t>NEC 2005</a:t>
            </a:r>
          </a:p>
        </p:txBody>
      </p:sp>
    </p:spTree>
    <p:extLst>
      <p:ext uri="{BB962C8B-B14F-4D97-AF65-F5344CB8AC3E}">
        <p14:creationId xmlns:p14="http://schemas.microsoft.com/office/powerpoint/2010/main" val="3536808808"/>
      </p:ext>
    </p:extLst>
  </p:cSld>
  <p:clrMapOvr>
    <a:masterClrMapping/>
  </p:clrMapOvr>
  <p:transition>
    <p:wipe dir="r"/>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3"/>
          <p:cNvSpPr>
            <a:spLocks noGrp="1" noChangeArrowheads="1"/>
          </p:cNvSpPr>
          <p:nvPr>
            <p:ph type="title"/>
          </p:nvPr>
        </p:nvSpPr>
        <p:spPr>
          <a:xfrm>
            <a:off x="381000" y="381000"/>
            <a:ext cx="4343400" cy="762000"/>
          </a:xfrm>
        </p:spPr>
        <p:txBody>
          <a:bodyPr lIns="82058" tIns="41029" rIns="82058" bIns="41029" anchor="t"/>
          <a:lstStyle/>
          <a:p>
            <a:pPr eaLnBrk="1" hangingPunct="1"/>
            <a:r>
              <a:rPr lang="en-US" sz="4400" dirty="0" smtClean="0">
                <a:solidFill>
                  <a:srgbClr val="002060"/>
                </a:solidFill>
              </a:rPr>
              <a:t>Voltage Drop</a:t>
            </a:r>
            <a:endParaRPr lang="en-US" sz="4400" dirty="0" smtClean="0">
              <a:solidFill>
                <a:schemeClr val="tx1"/>
              </a:solidFill>
              <a:latin typeface="Times New Roman" pitchFamily="18" charset="0"/>
            </a:endParaRPr>
          </a:p>
        </p:txBody>
      </p:sp>
      <p:sp>
        <p:nvSpPr>
          <p:cNvPr id="75779" name="Text Box 4"/>
          <p:cNvSpPr txBox="1">
            <a:spLocks noChangeArrowheads="1"/>
          </p:cNvSpPr>
          <p:nvPr/>
        </p:nvSpPr>
        <p:spPr bwMode="auto">
          <a:xfrm>
            <a:off x="304800" y="1568450"/>
            <a:ext cx="8763000" cy="4832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9" tIns="45714" rIns="91429" bIns="45714">
            <a:spAutoFit/>
          </a:bodyP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r>
              <a:rPr lang="en-US" sz="2200" dirty="0">
                <a:latin typeface="Arial" charset="0"/>
              </a:rPr>
              <a:t>Feeders – 215.2 (A) (3)</a:t>
            </a:r>
          </a:p>
          <a:p>
            <a:pPr marL="339725" eaLnBrk="1" hangingPunct="1">
              <a:buFont typeface="Arial" pitchFamily="34" charset="0"/>
              <a:buChar char="•"/>
            </a:pPr>
            <a:r>
              <a:rPr lang="en-US" sz="2200" dirty="0" smtClean="0">
                <a:latin typeface="Arial" charset="0"/>
              </a:rPr>
              <a:t> Recommended “reasonable </a:t>
            </a:r>
            <a:r>
              <a:rPr lang="en-US" sz="2200" dirty="0">
                <a:latin typeface="Arial" charset="0"/>
              </a:rPr>
              <a:t>e</a:t>
            </a:r>
            <a:r>
              <a:rPr lang="en-US" sz="2200" dirty="0" smtClean="0">
                <a:latin typeface="Arial" charset="0"/>
              </a:rPr>
              <a:t>fficiency</a:t>
            </a:r>
            <a:r>
              <a:rPr lang="en-US" sz="2200" dirty="0">
                <a:latin typeface="Arial" charset="0"/>
              </a:rPr>
              <a:t>”</a:t>
            </a:r>
          </a:p>
          <a:p>
            <a:pPr marL="339725" eaLnBrk="1" hangingPunct="1">
              <a:buFont typeface="Arial" pitchFamily="34" charset="0"/>
              <a:buChar char="•"/>
            </a:pPr>
            <a:r>
              <a:rPr lang="en-US" sz="2200" dirty="0" smtClean="0">
                <a:latin typeface="Arial" charset="0"/>
              </a:rPr>
              <a:t> Limit </a:t>
            </a:r>
            <a:r>
              <a:rPr lang="en-US" sz="2200" dirty="0">
                <a:latin typeface="Arial" charset="0"/>
              </a:rPr>
              <a:t>v</a:t>
            </a:r>
            <a:r>
              <a:rPr lang="en-US" sz="2200" dirty="0" smtClean="0">
                <a:latin typeface="Arial" charset="0"/>
              </a:rPr>
              <a:t>oltage </a:t>
            </a:r>
            <a:r>
              <a:rPr lang="en-US" sz="2200" dirty="0">
                <a:latin typeface="Arial" charset="0"/>
              </a:rPr>
              <a:t>drop to 3%</a:t>
            </a:r>
          </a:p>
          <a:p>
            <a:pPr marL="339725" eaLnBrk="1" hangingPunct="1">
              <a:buFont typeface="Arial" pitchFamily="34" charset="0"/>
              <a:buChar char="•"/>
            </a:pPr>
            <a:r>
              <a:rPr lang="en-US" sz="2200" dirty="0" smtClean="0">
                <a:latin typeface="Arial" charset="0"/>
              </a:rPr>
              <a:t> Maximum </a:t>
            </a:r>
            <a:r>
              <a:rPr lang="en-US" sz="2200" dirty="0">
                <a:latin typeface="Arial" charset="0"/>
              </a:rPr>
              <a:t>of both feeder and branch 5%</a:t>
            </a:r>
          </a:p>
          <a:p>
            <a:pPr eaLnBrk="1" hangingPunct="1"/>
            <a:endParaRPr lang="en-US" sz="2200" dirty="0">
              <a:latin typeface="Arial" charset="0"/>
            </a:endParaRPr>
          </a:p>
          <a:p>
            <a:pPr eaLnBrk="1" hangingPunct="1"/>
            <a:r>
              <a:rPr lang="en-US" sz="2200" dirty="0">
                <a:latin typeface="Arial" charset="0"/>
              </a:rPr>
              <a:t>Conductors – 310.15 (A) (1)</a:t>
            </a:r>
          </a:p>
          <a:p>
            <a:pPr marL="339725" eaLnBrk="1" hangingPunct="1">
              <a:buFont typeface="Arial" pitchFamily="34" charset="0"/>
              <a:buChar char="•"/>
            </a:pPr>
            <a:r>
              <a:rPr lang="en-US" sz="2200" dirty="0" smtClean="0">
                <a:latin typeface="Arial" charset="0"/>
              </a:rPr>
              <a:t> Tabulated </a:t>
            </a:r>
            <a:r>
              <a:rPr lang="en-US" sz="2200" dirty="0" err="1">
                <a:latin typeface="Arial" charset="0"/>
              </a:rPr>
              <a:t>a</a:t>
            </a:r>
            <a:r>
              <a:rPr lang="en-US" sz="2200" dirty="0" err="1" smtClean="0">
                <a:latin typeface="Arial" charset="0"/>
              </a:rPr>
              <a:t>mpacities</a:t>
            </a:r>
            <a:r>
              <a:rPr lang="en-US" sz="2200" dirty="0" smtClean="0">
                <a:latin typeface="Arial" charset="0"/>
              </a:rPr>
              <a:t> </a:t>
            </a:r>
            <a:r>
              <a:rPr lang="en-US" sz="2200" dirty="0">
                <a:latin typeface="Arial" charset="0"/>
              </a:rPr>
              <a:t>based on current</a:t>
            </a:r>
          </a:p>
          <a:p>
            <a:pPr eaLnBrk="1" hangingPunct="1"/>
            <a:endParaRPr lang="en-US" sz="2200" dirty="0">
              <a:latin typeface="Arial" charset="0"/>
            </a:endParaRPr>
          </a:p>
          <a:p>
            <a:pPr eaLnBrk="1" hangingPunct="1"/>
            <a:r>
              <a:rPr lang="en-US" sz="2200" dirty="0">
                <a:latin typeface="Arial" charset="0"/>
              </a:rPr>
              <a:t>Branch Circuits – 210.19 (A) (1)</a:t>
            </a:r>
          </a:p>
          <a:p>
            <a:pPr marL="339725" eaLnBrk="1" hangingPunct="1">
              <a:buFont typeface="Arial" pitchFamily="34" charset="0"/>
              <a:buChar char="•"/>
            </a:pPr>
            <a:r>
              <a:rPr lang="en-US" sz="2200" dirty="0" smtClean="0">
                <a:latin typeface="Arial" charset="0"/>
              </a:rPr>
              <a:t> Recommended</a:t>
            </a:r>
            <a:r>
              <a:rPr lang="en-US" sz="2200" dirty="0">
                <a:latin typeface="Arial" charset="0"/>
              </a:rPr>
              <a:t>, </a:t>
            </a:r>
            <a:r>
              <a:rPr lang="en-US" sz="2200" dirty="0" smtClean="0">
                <a:latin typeface="Arial" charset="0"/>
              </a:rPr>
              <a:t>limit </a:t>
            </a:r>
            <a:r>
              <a:rPr lang="en-US" sz="2200" dirty="0">
                <a:latin typeface="Arial" charset="0"/>
              </a:rPr>
              <a:t>v</a:t>
            </a:r>
            <a:r>
              <a:rPr lang="en-US" sz="2200" dirty="0" smtClean="0">
                <a:latin typeface="Arial" charset="0"/>
              </a:rPr>
              <a:t>oltage </a:t>
            </a:r>
            <a:r>
              <a:rPr lang="en-US" sz="2200" dirty="0">
                <a:latin typeface="Arial" charset="0"/>
              </a:rPr>
              <a:t>drop to 3%</a:t>
            </a:r>
          </a:p>
          <a:p>
            <a:pPr marL="339725" eaLnBrk="1" hangingPunct="1">
              <a:buFont typeface="Arial" pitchFamily="34" charset="0"/>
              <a:buChar char="•"/>
            </a:pPr>
            <a:r>
              <a:rPr lang="en-US" sz="2200" dirty="0" smtClean="0">
                <a:latin typeface="Arial" charset="0"/>
              </a:rPr>
              <a:t> Maximum </a:t>
            </a:r>
            <a:r>
              <a:rPr lang="en-US" sz="2200" dirty="0">
                <a:latin typeface="Arial" charset="0"/>
              </a:rPr>
              <a:t>of both feeder and branch 5%</a:t>
            </a:r>
          </a:p>
          <a:p>
            <a:pPr eaLnBrk="1" hangingPunct="1"/>
            <a:endParaRPr lang="en-US" sz="2200" dirty="0">
              <a:latin typeface="Arial" charset="0"/>
            </a:endParaRPr>
          </a:p>
          <a:p>
            <a:pPr eaLnBrk="1" hangingPunct="1"/>
            <a:r>
              <a:rPr lang="en-US" sz="2200" dirty="0">
                <a:latin typeface="Arial" charset="0"/>
              </a:rPr>
              <a:t>Sensitive Electronic Equipment – 647.4 (D)</a:t>
            </a:r>
          </a:p>
          <a:p>
            <a:pPr marL="457200" indent="-117475" eaLnBrk="1" hangingPunct="1">
              <a:buFont typeface="Arial" pitchFamily="34" charset="0"/>
              <a:buChar char="•"/>
            </a:pPr>
            <a:r>
              <a:rPr lang="en-US" sz="2200" dirty="0">
                <a:latin typeface="Arial" charset="0"/>
              </a:rPr>
              <a:t>Mandatory: 2.5% Maximum with only 1.5% of that in the branch</a:t>
            </a:r>
          </a:p>
        </p:txBody>
      </p:sp>
      <p:sp>
        <p:nvSpPr>
          <p:cNvPr id="52229" name="Text Box 5"/>
          <p:cNvSpPr txBox="1">
            <a:spLocks noChangeArrowheads="1"/>
          </p:cNvSpPr>
          <p:nvPr/>
        </p:nvSpPr>
        <p:spPr bwMode="auto">
          <a:xfrm>
            <a:off x="7086600" y="1976438"/>
            <a:ext cx="1527175" cy="461962"/>
          </a:xfrm>
          <a:prstGeom prst="rect">
            <a:avLst/>
          </a:prstGeom>
          <a:noFill/>
          <a:ln w="9525">
            <a:noFill/>
            <a:miter lim="800000"/>
            <a:headEnd/>
            <a:tailEnd/>
          </a:ln>
        </p:spPr>
        <p:txBody>
          <a:bodyPr wrap="none" lIns="91429" tIns="45714" rIns="91429" bIns="45714">
            <a:spAutoFit/>
          </a:bodyPr>
          <a:lstStyle/>
          <a:p>
            <a:pPr defTabSz="914608">
              <a:defRPr/>
            </a:pPr>
            <a:r>
              <a:rPr lang="en-US" b="1" dirty="0">
                <a:cs typeface="+mn-cs"/>
              </a:rPr>
              <a:t>NEC 2005</a:t>
            </a:r>
          </a:p>
        </p:txBody>
      </p:sp>
    </p:spTree>
    <p:extLst>
      <p:ext uri="{BB962C8B-B14F-4D97-AF65-F5344CB8AC3E}">
        <p14:creationId xmlns:p14="http://schemas.microsoft.com/office/powerpoint/2010/main" val="3321408012"/>
      </p:ext>
    </p:extLst>
  </p:cSld>
  <p:clrMapOvr>
    <a:masterClrMapping/>
  </p:clrMapOvr>
  <p:transition>
    <p:wipe dir="r"/>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3"/>
          <p:cNvSpPr>
            <a:spLocks noGrp="1" noChangeArrowheads="1"/>
          </p:cNvSpPr>
          <p:nvPr>
            <p:ph type="title"/>
          </p:nvPr>
        </p:nvSpPr>
        <p:spPr>
          <a:xfrm>
            <a:off x="304800" y="381000"/>
            <a:ext cx="6681788" cy="762000"/>
          </a:xfrm>
        </p:spPr>
        <p:txBody>
          <a:bodyPr lIns="82058" tIns="41029" rIns="82058" bIns="41029" anchor="t"/>
          <a:lstStyle/>
          <a:p>
            <a:pPr eaLnBrk="1" hangingPunct="1"/>
            <a:r>
              <a:rPr lang="en-US" sz="4400" dirty="0" smtClean="0">
                <a:solidFill>
                  <a:schemeClr val="tx1"/>
                </a:solidFill>
              </a:rPr>
              <a:t>Added Voltage Drop</a:t>
            </a:r>
          </a:p>
        </p:txBody>
      </p:sp>
      <p:sp>
        <p:nvSpPr>
          <p:cNvPr id="76803" name="Text Box 17"/>
          <p:cNvSpPr txBox="1">
            <a:spLocks noChangeArrowheads="1"/>
          </p:cNvSpPr>
          <p:nvPr/>
        </p:nvSpPr>
        <p:spPr bwMode="auto">
          <a:xfrm>
            <a:off x="381000" y="1828800"/>
            <a:ext cx="80772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9" tIns="45714" rIns="91429" bIns="45714">
            <a:spAutoFit/>
          </a:bodyP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r>
              <a:rPr lang="en-US" dirty="0">
                <a:latin typeface="Arial" charset="0"/>
              </a:rPr>
              <a:t>Voltage variation at the source is covered </a:t>
            </a:r>
            <a:r>
              <a:rPr lang="en-US" dirty="0" smtClean="0">
                <a:latin typeface="Arial" charset="0"/>
              </a:rPr>
              <a:t>by ANSI </a:t>
            </a:r>
            <a:r>
              <a:rPr lang="en-US" dirty="0">
                <a:latin typeface="Arial" charset="0"/>
              </a:rPr>
              <a:t>C84.1 This table allows a drop of 4.6</a:t>
            </a:r>
            <a:r>
              <a:rPr lang="en-US" dirty="0" smtClean="0">
                <a:latin typeface="Arial" charset="0"/>
              </a:rPr>
              <a:t>%.</a:t>
            </a:r>
            <a:endParaRPr lang="en-US" dirty="0">
              <a:latin typeface="Arial" charset="0"/>
            </a:endParaRPr>
          </a:p>
        </p:txBody>
      </p:sp>
      <p:sp>
        <p:nvSpPr>
          <p:cNvPr id="76804" name="Text Box 18"/>
          <p:cNvSpPr txBox="1">
            <a:spLocks noChangeArrowheads="1"/>
          </p:cNvSpPr>
          <p:nvPr/>
        </p:nvSpPr>
        <p:spPr bwMode="auto">
          <a:xfrm>
            <a:off x="381000" y="2827338"/>
            <a:ext cx="623093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9" tIns="45714" rIns="91429" bIns="45714">
            <a:spAutoFit/>
          </a:bodyP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r>
              <a:rPr lang="en-US" dirty="0">
                <a:latin typeface="Arial" charset="0"/>
              </a:rPr>
              <a:t>Add to that the NEC figure of 5</a:t>
            </a:r>
            <a:r>
              <a:rPr lang="en-US" dirty="0" smtClean="0">
                <a:latin typeface="Arial" charset="0"/>
              </a:rPr>
              <a:t>%.</a:t>
            </a:r>
            <a:endParaRPr lang="en-US" dirty="0">
              <a:latin typeface="Arial" charset="0"/>
            </a:endParaRPr>
          </a:p>
        </p:txBody>
      </p:sp>
      <p:sp>
        <p:nvSpPr>
          <p:cNvPr id="76805" name="Text Box 19"/>
          <p:cNvSpPr txBox="1">
            <a:spLocks noChangeArrowheads="1"/>
          </p:cNvSpPr>
          <p:nvPr/>
        </p:nvSpPr>
        <p:spPr bwMode="auto">
          <a:xfrm>
            <a:off x="381000" y="3436938"/>
            <a:ext cx="675798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9" tIns="45714" rIns="91429" bIns="45714">
            <a:spAutoFit/>
          </a:bodyP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r>
              <a:rPr lang="en-US" dirty="0">
                <a:latin typeface="Arial" charset="0"/>
              </a:rPr>
              <a:t>This gives us 9.6% – within NEMA 10</a:t>
            </a:r>
            <a:r>
              <a:rPr lang="en-US" dirty="0" smtClean="0">
                <a:latin typeface="Arial" charset="0"/>
              </a:rPr>
              <a:t>%.</a:t>
            </a:r>
            <a:endParaRPr lang="en-US" dirty="0">
              <a:latin typeface="Arial" charset="0"/>
            </a:endParaRPr>
          </a:p>
        </p:txBody>
      </p:sp>
      <p:sp>
        <p:nvSpPr>
          <p:cNvPr id="76806" name="Text Box 20"/>
          <p:cNvSpPr txBox="1">
            <a:spLocks noChangeArrowheads="1"/>
          </p:cNvSpPr>
          <p:nvPr/>
        </p:nvSpPr>
        <p:spPr bwMode="auto">
          <a:xfrm>
            <a:off x="457200" y="4198938"/>
            <a:ext cx="6683375" cy="12003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9" tIns="45714" rIns="91429" bIns="45714">
            <a:spAutoFit/>
          </a:bodyP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r>
              <a:rPr lang="en-US" dirty="0">
                <a:latin typeface="Arial" charset="0"/>
              </a:rPr>
              <a:t>ANSI C84.1 allows a drop from 480 to </a:t>
            </a:r>
            <a:r>
              <a:rPr lang="en-US" dirty="0" smtClean="0">
                <a:latin typeface="Arial" charset="0"/>
              </a:rPr>
              <a:t>440 </a:t>
            </a:r>
            <a:r>
              <a:rPr lang="en-US" dirty="0">
                <a:latin typeface="Arial" charset="0"/>
              </a:rPr>
              <a:t>volts if limited in extent, frequency, </a:t>
            </a:r>
            <a:r>
              <a:rPr lang="en-US" dirty="0" smtClean="0">
                <a:latin typeface="Arial" charset="0"/>
              </a:rPr>
              <a:t>and duration.</a:t>
            </a:r>
            <a:endParaRPr lang="en-US" dirty="0">
              <a:latin typeface="Arial" charset="0"/>
            </a:endParaRPr>
          </a:p>
          <a:p>
            <a:pPr eaLnBrk="1" hangingPunct="1"/>
            <a:endParaRPr lang="en-US" dirty="0">
              <a:latin typeface="Arial" charset="0"/>
            </a:endParaRPr>
          </a:p>
        </p:txBody>
      </p:sp>
      <p:sp>
        <p:nvSpPr>
          <p:cNvPr id="76807" name="Text Box 21"/>
          <p:cNvSpPr txBox="1">
            <a:spLocks noChangeArrowheads="1"/>
          </p:cNvSpPr>
          <p:nvPr/>
        </p:nvSpPr>
        <p:spPr bwMode="auto">
          <a:xfrm>
            <a:off x="533400" y="5486400"/>
            <a:ext cx="86106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9" tIns="45714" rIns="91429" bIns="45714">
            <a:spAutoFit/>
          </a:bodyP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r>
              <a:rPr lang="en-US" dirty="0">
                <a:latin typeface="Arial" charset="0"/>
              </a:rPr>
              <a:t>Add 4.3 to the NEC figure and we’re at 13.9</a:t>
            </a:r>
            <a:r>
              <a:rPr lang="en-US" dirty="0" smtClean="0">
                <a:latin typeface="Arial" charset="0"/>
              </a:rPr>
              <a:t>%, well </a:t>
            </a:r>
            <a:r>
              <a:rPr lang="en-US" dirty="0">
                <a:latin typeface="Arial" charset="0"/>
              </a:rPr>
              <a:t>outside the allowable 10</a:t>
            </a:r>
            <a:r>
              <a:rPr lang="en-US" dirty="0" smtClean="0">
                <a:latin typeface="Arial" charset="0"/>
              </a:rPr>
              <a:t>%.</a:t>
            </a:r>
            <a:endParaRPr lang="en-US" dirty="0">
              <a:latin typeface="Arial" charset="0"/>
            </a:endParaRPr>
          </a:p>
        </p:txBody>
      </p:sp>
    </p:spTree>
    <p:extLst>
      <p:ext uri="{BB962C8B-B14F-4D97-AF65-F5344CB8AC3E}">
        <p14:creationId xmlns:p14="http://schemas.microsoft.com/office/powerpoint/2010/main" val="2117858871"/>
      </p:ext>
    </p:extLst>
  </p:cSld>
  <p:clrMapOvr>
    <a:masterClrMapping/>
  </p:clrMapOvr>
  <p:transition>
    <p:wipe dir="r"/>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3"/>
          <p:cNvSpPr>
            <a:spLocks noGrp="1" noChangeArrowheads="1"/>
          </p:cNvSpPr>
          <p:nvPr>
            <p:ph type="title"/>
          </p:nvPr>
        </p:nvSpPr>
        <p:spPr>
          <a:xfrm>
            <a:off x="304800" y="-19050"/>
            <a:ext cx="5410200" cy="552450"/>
          </a:xfrm>
        </p:spPr>
        <p:txBody>
          <a:bodyPr lIns="82058" tIns="41029" rIns="82058" bIns="41029" anchor="t"/>
          <a:lstStyle/>
          <a:p>
            <a:pPr eaLnBrk="1" hangingPunct="1"/>
            <a:r>
              <a:rPr lang="en-US" sz="4200" dirty="0" smtClean="0">
                <a:solidFill>
                  <a:schemeClr val="tx1"/>
                </a:solidFill>
              </a:rPr>
              <a:t>Reduced Voltage Impacts</a:t>
            </a:r>
          </a:p>
        </p:txBody>
      </p:sp>
      <p:sp>
        <p:nvSpPr>
          <p:cNvPr id="77827" name="Text Box 10"/>
          <p:cNvSpPr txBox="1">
            <a:spLocks noChangeArrowheads="1"/>
          </p:cNvSpPr>
          <p:nvPr/>
        </p:nvSpPr>
        <p:spPr bwMode="auto">
          <a:xfrm>
            <a:off x="381000" y="1905000"/>
            <a:ext cx="6990033" cy="2923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9" tIns="45714" rIns="91429" bIns="45714">
            <a:spAutoFit/>
          </a:bodyP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r>
              <a:rPr lang="en-US" sz="2800" dirty="0">
                <a:latin typeface="Arial" charset="0"/>
              </a:rPr>
              <a:t>A typical </a:t>
            </a:r>
            <a:r>
              <a:rPr lang="en-US" sz="2800" dirty="0" smtClean="0">
                <a:latin typeface="Arial" charset="0"/>
              </a:rPr>
              <a:t>10 HP</a:t>
            </a:r>
            <a:r>
              <a:rPr lang="en-US" sz="2800" dirty="0">
                <a:latin typeface="Arial" charset="0"/>
              </a:rPr>
              <a:t>, 1800 RPM, 460 </a:t>
            </a:r>
            <a:r>
              <a:rPr lang="en-US" sz="2800" dirty="0" smtClean="0">
                <a:latin typeface="Arial" charset="0"/>
              </a:rPr>
              <a:t>volt </a:t>
            </a:r>
            <a:r>
              <a:rPr lang="en-US" sz="2800" dirty="0">
                <a:latin typeface="Arial" charset="0"/>
              </a:rPr>
              <a:t>motor</a:t>
            </a:r>
          </a:p>
          <a:p>
            <a:pPr eaLnBrk="1" hangingPunct="1"/>
            <a:endParaRPr lang="en-US" dirty="0">
              <a:latin typeface="Arial" charset="0"/>
            </a:endParaRPr>
          </a:p>
          <a:p>
            <a:pPr eaLnBrk="1" hangingPunct="1"/>
            <a:r>
              <a:rPr lang="en-US" sz="2800" dirty="0">
                <a:latin typeface="Arial" charset="0"/>
              </a:rPr>
              <a:t>13% voltage drop</a:t>
            </a:r>
          </a:p>
          <a:p>
            <a:pPr eaLnBrk="1" hangingPunct="1"/>
            <a:endParaRPr lang="en-US" dirty="0">
              <a:latin typeface="Arial" charset="0"/>
            </a:endParaRPr>
          </a:p>
          <a:p>
            <a:pPr eaLnBrk="1" hangingPunct="1"/>
            <a:r>
              <a:rPr lang="en-US" sz="2800" dirty="0">
                <a:latin typeface="Arial" charset="0"/>
              </a:rPr>
              <a:t>Increase winding temperature by 20%</a:t>
            </a:r>
          </a:p>
          <a:p>
            <a:pPr eaLnBrk="1" hangingPunct="1"/>
            <a:endParaRPr lang="en-US" dirty="0">
              <a:latin typeface="Arial" charset="0"/>
            </a:endParaRPr>
          </a:p>
          <a:p>
            <a:pPr eaLnBrk="1" hangingPunct="1"/>
            <a:r>
              <a:rPr lang="en-US" sz="2800" dirty="0">
                <a:latin typeface="Arial" charset="0"/>
              </a:rPr>
              <a:t>Efficiency will be reduced by about 2</a:t>
            </a:r>
            <a:r>
              <a:rPr lang="en-US" sz="2800" dirty="0" smtClean="0">
                <a:latin typeface="Arial" charset="0"/>
              </a:rPr>
              <a:t>%.</a:t>
            </a:r>
            <a:endParaRPr lang="en-US" sz="2800" dirty="0">
              <a:latin typeface="Arial" charset="0"/>
            </a:endParaRPr>
          </a:p>
        </p:txBody>
      </p:sp>
      <p:sp>
        <p:nvSpPr>
          <p:cNvPr id="5" name="Rectangle 5"/>
          <p:cNvSpPr txBox="1">
            <a:spLocks noChangeArrowheads="1"/>
          </p:cNvSpPr>
          <p:nvPr/>
        </p:nvSpPr>
        <p:spPr bwMode="auto">
          <a:xfrm>
            <a:off x="6629400" y="6427634"/>
            <a:ext cx="22098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058" tIns="41029" rIns="82058" bIns="41029"/>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r>
              <a:rPr lang="en-US" sz="1000" dirty="0" smtClean="0">
                <a:latin typeface="Arial" charset="0"/>
              </a:rPr>
              <a:t>Courtesy : Green </a:t>
            </a:r>
            <a:r>
              <a:rPr lang="en-US" sz="1000" dirty="0">
                <a:latin typeface="Arial" charset="0"/>
              </a:rPr>
              <a:t>Motors </a:t>
            </a:r>
            <a:r>
              <a:rPr lang="en-US" sz="1000" dirty="0" smtClean="0">
                <a:latin typeface="Arial" charset="0"/>
              </a:rPr>
              <a:t>Practices</a:t>
            </a:r>
            <a:endParaRPr lang="en-US" sz="1000" dirty="0">
              <a:latin typeface="Arial" charset="0"/>
            </a:endParaRPr>
          </a:p>
        </p:txBody>
      </p:sp>
    </p:spTree>
    <p:extLst>
      <p:ext uri="{BB962C8B-B14F-4D97-AF65-F5344CB8AC3E}">
        <p14:creationId xmlns:p14="http://schemas.microsoft.com/office/powerpoint/2010/main" val="598121390"/>
      </p:ext>
    </p:extLst>
  </p:cSld>
  <p:clrMapOvr>
    <a:masterClrMapping/>
  </p:clrMapOvr>
  <p:transition>
    <p:wipe dir="r"/>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3"/>
          <p:cNvSpPr>
            <a:spLocks noGrp="1" noChangeArrowheads="1"/>
          </p:cNvSpPr>
          <p:nvPr>
            <p:ph type="title"/>
          </p:nvPr>
        </p:nvSpPr>
        <p:spPr>
          <a:xfrm>
            <a:off x="304800" y="23812"/>
            <a:ext cx="6858000" cy="814388"/>
          </a:xfrm>
        </p:spPr>
        <p:txBody>
          <a:bodyPr lIns="82058" tIns="41029" rIns="82058" bIns="41029" anchor="t"/>
          <a:lstStyle/>
          <a:p>
            <a:pPr eaLnBrk="1" hangingPunct="1"/>
            <a:r>
              <a:rPr lang="en-US" sz="4200" dirty="0" smtClean="0">
                <a:solidFill>
                  <a:schemeClr val="tx1"/>
                </a:solidFill>
              </a:rPr>
              <a:t>Unbalanced Voltage Formula</a:t>
            </a:r>
            <a:endParaRPr lang="en-US" sz="4200" dirty="0" smtClean="0">
              <a:solidFill>
                <a:schemeClr val="tx1"/>
              </a:solidFill>
              <a:latin typeface="Times New Roman" pitchFamily="18" charset="0"/>
            </a:endParaRPr>
          </a:p>
        </p:txBody>
      </p:sp>
      <p:sp>
        <p:nvSpPr>
          <p:cNvPr id="78851" name="Text Box 4"/>
          <p:cNvSpPr txBox="1">
            <a:spLocks noChangeArrowheads="1"/>
          </p:cNvSpPr>
          <p:nvPr/>
        </p:nvSpPr>
        <p:spPr bwMode="auto">
          <a:xfrm>
            <a:off x="381000" y="1563688"/>
            <a:ext cx="8229600" cy="53245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9" tIns="45714" rIns="91429" bIns="45714">
            <a:spAutoFit/>
          </a:bodyP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endParaRPr lang="en-US" b="1" dirty="0">
              <a:latin typeface="Arial" charset="0"/>
            </a:endParaRPr>
          </a:p>
          <a:p>
            <a:pPr eaLnBrk="1" hangingPunct="1"/>
            <a:r>
              <a:rPr lang="en-US" b="1" dirty="0">
                <a:latin typeface="Arial" charset="0"/>
              </a:rPr>
              <a:t>      </a:t>
            </a:r>
            <a:r>
              <a:rPr lang="en-US" b="1" dirty="0" smtClean="0">
                <a:latin typeface="Arial" charset="0"/>
              </a:rPr>
              <a:t>		</a:t>
            </a:r>
            <a:r>
              <a:rPr lang="en-US" sz="2800" b="1" dirty="0" smtClean="0">
                <a:latin typeface="Arial" charset="0"/>
              </a:rPr>
              <a:t>Unbalance </a:t>
            </a:r>
            <a:r>
              <a:rPr lang="en-US" sz="2800" b="1" dirty="0">
                <a:latin typeface="Arial" charset="0"/>
              </a:rPr>
              <a:t>=</a:t>
            </a:r>
            <a:r>
              <a:rPr lang="en-US" b="1" dirty="0">
                <a:latin typeface="Arial" charset="0"/>
              </a:rPr>
              <a:t> </a:t>
            </a:r>
          </a:p>
          <a:p>
            <a:pPr eaLnBrk="1" hangingPunct="1"/>
            <a:r>
              <a:rPr lang="en-US" b="1" u="sng" dirty="0">
                <a:latin typeface="Arial" charset="0"/>
              </a:rPr>
              <a:t>(largest voltage difference less average voltage)</a:t>
            </a:r>
            <a:endParaRPr lang="en-US" b="1" dirty="0">
              <a:latin typeface="Arial" charset="0"/>
            </a:endParaRPr>
          </a:p>
          <a:p>
            <a:pPr eaLnBrk="1" hangingPunct="1"/>
            <a:r>
              <a:rPr lang="en-US" b="1" dirty="0">
                <a:latin typeface="Arial" charset="0"/>
              </a:rPr>
              <a:t>       </a:t>
            </a:r>
            <a:r>
              <a:rPr lang="en-US" b="1" dirty="0" smtClean="0">
                <a:latin typeface="Arial" charset="0"/>
              </a:rPr>
              <a:t>	         (</a:t>
            </a:r>
            <a:r>
              <a:rPr lang="en-US" b="1" dirty="0">
                <a:latin typeface="Arial" charset="0"/>
              </a:rPr>
              <a:t>average voltage)</a:t>
            </a:r>
          </a:p>
          <a:p>
            <a:pPr eaLnBrk="1" hangingPunct="1"/>
            <a:r>
              <a:rPr lang="en-US" b="1" dirty="0">
                <a:latin typeface="Arial" charset="0"/>
              </a:rPr>
              <a:t> </a:t>
            </a:r>
          </a:p>
          <a:p>
            <a:pPr eaLnBrk="1" hangingPunct="1"/>
            <a:r>
              <a:rPr lang="en-US" b="1" dirty="0">
                <a:latin typeface="Arial" charset="0"/>
              </a:rPr>
              <a:t>Example: </a:t>
            </a:r>
            <a:r>
              <a:rPr lang="en-US" b="1" dirty="0" smtClean="0">
                <a:latin typeface="Arial" charset="0"/>
              </a:rPr>
              <a:t>For 445v</a:t>
            </a:r>
            <a:r>
              <a:rPr lang="en-US" b="1" dirty="0">
                <a:latin typeface="Arial" charset="0"/>
              </a:rPr>
              <a:t>, 455v</a:t>
            </a:r>
            <a:r>
              <a:rPr lang="en-US" b="1" dirty="0" smtClean="0">
                <a:latin typeface="Arial" charset="0"/>
              </a:rPr>
              <a:t>, 460v, the </a:t>
            </a:r>
            <a:r>
              <a:rPr lang="en-US" b="1" dirty="0">
                <a:latin typeface="Arial" charset="0"/>
              </a:rPr>
              <a:t>average = 453 </a:t>
            </a:r>
            <a:r>
              <a:rPr lang="en-US" b="1" dirty="0" smtClean="0">
                <a:latin typeface="Arial" charset="0"/>
              </a:rPr>
              <a:t>volts.</a:t>
            </a:r>
            <a:r>
              <a:rPr lang="en-US" b="1" dirty="0">
                <a:latin typeface="Arial" charset="0"/>
              </a:rPr>
              <a:t> </a:t>
            </a:r>
          </a:p>
          <a:p>
            <a:pPr eaLnBrk="1" hangingPunct="1"/>
            <a:r>
              <a:rPr lang="en-US" b="1" dirty="0">
                <a:latin typeface="Arial" charset="0"/>
              </a:rPr>
              <a:t>U</a:t>
            </a:r>
            <a:r>
              <a:rPr lang="en-US" b="1" dirty="0" smtClean="0">
                <a:latin typeface="Arial" charset="0"/>
              </a:rPr>
              <a:t>nbalance </a:t>
            </a:r>
            <a:r>
              <a:rPr lang="en-US" b="1" dirty="0">
                <a:latin typeface="Arial" charset="0"/>
              </a:rPr>
              <a:t>= (453-445) / 453 = 1.8%</a:t>
            </a:r>
          </a:p>
          <a:p>
            <a:pPr eaLnBrk="1" hangingPunct="1"/>
            <a:endParaRPr lang="en-US" b="1" dirty="0">
              <a:latin typeface="Arial" charset="0"/>
            </a:endParaRPr>
          </a:p>
          <a:p>
            <a:pPr eaLnBrk="1" hangingPunct="1"/>
            <a:endParaRPr lang="en-US" b="1" dirty="0">
              <a:latin typeface="Arial" charset="0"/>
            </a:endParaRPr>
          </a:p>
          <a:p>
            <a:pPr eaLnBrk="1" hangingPunct="1"/>
            <a:r>
              <a:rPr lang="en-US" b="1" dirty="0">
                <a:latin typeface="Arial" charset="0"/>
              </a:rPr>
              <a:t>2% imbalance = 10% increase in motor losses</a:t>
            </a:r>
          </a:p>
          <a:p>
            <a:pPr eaLnBrk="1" hangingPunct="1"/>
            <a:r>
              <a:rPr lang="en-US" b="1" dirty="0">
                <a:latin typeface="Arial" charset="0"/>
              </a:rPr>
              <a:t> </a:t>
            </a:r>
          </a:p>
          <a:p>
            <a:pPr eaLnBrk="1" hangingPunct="1"/>
            <a:r>
              <a:rPr lang="en-US" b="1" dirty="0">
                <a:latin typeface="Arial" charset="0"/>
              </a:rPr>
              <a:t>5% imbalance = 30% increase in motor losses</a:t>
            </a:r>
          </a:p>
          <a:p>
            <a:pPr eaLnBrk="1" hangingPunct="1"/>
            <a:endParaRPr lang="en-US" b="1" dirty="0">
              <a:latin typeface="Arial" charset="0"/>
            </a:endParaRPr>
          </a:p>
          <a:p>
            <a:pPr eaLnBrk="1" hangingPunct="1"/>
            <a:r>
              <a:rPr lang="en-US" b="1" dirty="0">
                <a:latin typeface="Arial" charset="0"/>
              </a:rPr>
              <a:t> </a:t>
            </a:r>
          </a:p>
        </p:txBody>
      </p:sp>
      <p:sp>
        <p:nvSpPr>
          <p:cNvPr id="6" name="Rectangle 5"/>
          <p:cNvSpPr txBox="1">
            <a:spLocks noChangeArrowheads="1"/>
          </p:cNvSpPr>
          <p:nvPr/>
        </p:nvSpPr>
        <p:spPr bwMode="auto">
          <a:xfrm>
            <a:off x="6629400" y="6427634"/>
            <a:ext cx="22098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058" tIns="41029" rIns="82058" bIns="41029"/>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r>
              <a:rPr lang="en-US" sz="1000" dirty="0" smtClean="0">
                <a:latin typeface="Arial" charset="0"/>
              </a:rPr>
              <a:t>Courtesy : Green </a:t>
            </a:r>
            <a:r>
              <a:rPr lang="en-US" sz="1000" dirty="0">
                <a:latin typeface="Arial" charset="0"/>
              </a:rPr>
              <a:t>Motors </a:t>
            </a:r>
            <a:r>
              <a:rPr lang="en-US" sz="1000" dirty="0" smtClean="0">
                <a:latin typeface="Arial" charset="0"/>
              </a:rPr>
              <a:t>Practices</a:t>
            </a:r>
            <a:endParaRPr lang="en-US" sz="1000" dirty="0">
              <a:latin typeface="Arial" charset="0"/>
            </a:endParaRPr>
          </a:p>
        </p:txBody>
      </p:sp>
    </p:spTree>
    <p:extLst>
      <p:ext uri="{BB962C8B-B14F-4D97-AF65-F5344CB8AC3E}">
        <p14:creationId xmlns:p14="http://schemas.microsoft.com/office/powerpoint/2010/main" val="3774434948"/>
      </p:ext>
    </p:extLst>
  </p:cSld>
  <p:clrMapOvr>
    <a:masterClrMapping/>
  </p:clrMapOvr>
  <p:transition>
    <p:wipe dir="r"/>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Title 1"/>
          <p:cNvSpPr>
            <a:spLocks noGrp="1"/>
          </p:cNvSpPr>
          <p:nvPr>
            <p:ph type="title"/>
          </p:nvPr>
        </p:nvSpPr>
        <p:spPr>
          <a:xfrm>
            <a:off x="304800" y="228600"/>
            <a:ext cx="6629400" cy="990600"/>
          </a:xfrm>
        </p:spPr>
        <p:txBody>
          <a:bodyPr/>
          <a:lstStyle/>
          <a:p>
            <a:r>
              <a:rPr lang="en-US" sz="4400" dirty="0" smtClean="0"/>
              <a:t>Core Loss Testing</a:t>
            </a:r>
          </a:p>
        </p:txBody>
      </p:sp>
      <p:pic>
        <p:nvPicPr>
          <p:cNvPr id="79875" name="Picture 2" descr="C:\Users\Dennis Bowns\Pictures\Core Hotspot.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62138" y="1873250"/>
            <a:ext cx="5419725" cy="406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3413451"/>
      </p:ext>
    </p:extLst>
  </p:cSld>
  <p:clrMapOvr>
    <a:masterClrMapping/>
  </p:clrMapOvr>
  <p:transition>
    <p:wipe dir="r"/>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noChangeArrowheads="1"/>
          </p:cNvSpPr>
          <p:nvPr>
            <p:ph type="title"/>
          </p:nvPr>
        </p:nvSpPr>
        <p:spPr>
          <a:xfrm>
            <a:off x="304800" y="0"/>
            <a:ext cx="6140450" cy="1357312"/>
          </a:xfrm>
        </p:spPr>
        <p:txBody>
          <a:bodyPr lIns="82058" tIns="41029" rIns="82058" bIns="41029" anchor="t"/>
          <a:lstStyle/>
          <a:p>
            <a:pPr eaLnBrk="1" hangingPunct="1"/>
            <a:r>
              <a:rPr lang="en-US" sz="4200" dirty="0" smtClean="0">
                <a:solidFill>
                  <a:schemeClr val="tx1"/>
                </a:solidFill>
              </a:rPr>
              <a:t>Efficiency Losses </a:t>
            </a:r>
            <a:br>
              <a:rPr lang="en-US" sz="4200" dirty="0" smtClean="0">
                <a:solidFill>
                  <a:schemeClr val="tx1"/>
                </a:solidFill>
              </a:rPr>
            </a:br>
            <a:r>
              <a:rPr lang="en-US" sz="4200" dirty="0" smtClean="0">
                <a:solidFill>
                  <a:schemeClr val="tx1"/>
                </a:solidFill>
              </a:rPr>
              <a:t>Motor and VFD</a:t>
            </a:r>
          </a:p>
        </p:txBody>
      </p:sp>
      <p:sp>
        <p:nvSpPr>
          <p:cNvPr id="80899" name="Text Box 3"/>
          <p:cNvSpPr txBox="1">
            <a:spLocks noChangeArrowheads="1"/>
          </p:cNvSpPr>
          <p:nvPr/>
        </p:nvSpPr>
        <p:spPr bwMode="auto">
          <a:xfrm>
            <a:off x="7605713" y="6959600"/>
            <a:ext cx="22383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18" tIns="45709" rIns="91418" bIns="45709">
            <a:spAutoFit/>
          </a:bodyP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r>
              <a:rPr lang="en-US" sz="1200">
                <a:solidFill>
                  <a:srgbClr val="003399"/>
                </a:solidFill>
              </a:rPr>
              <a:t>.</a:t>
            </a:r>
          </a:p>
        </p:txBody>
      </p:sp>
      <p:sp>
        <p:nvSpPr>
          <p:cNvPr id="80900" name="Rectangle 4"/>
          <p:cNvSpPr>
            <a:spLocks noChangeArrowheads="1"/>
          </p:cNvSpPr>
          <p:nvPr/>
        </p:nvSpPr>
        <p:spPr bwMode="auto">
          <a:xfrm>
            <a:off x="3109913" y="2286000"/>
            <a:ext cx="9144000"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058" tIns="41029" rIns="82058" bIns="41029">
            <a:spAutoFit/>
          </a:bodyPr>
          <a:lstStyle/>
          <a:p>
            <a:endParaRPr lang="en-US"/>
          </a:p>
        </p:txBody>
      </p:sp>
      <p:sp>
        <p:nvSpPr>
          <p:cNvPr id="80901" name="Rectangle 5"/>
          <p:cNvSpPr>
            <a:spLocks noChangeArrowheads="1"/>
          </p:cNvSpPr>
          <p:nvPr/>
        </p:nvSpPr>
        <p:spPr bwMode="auto">
          <a:xfrm>
            <a:off x="3109913" y="2286000"/>
            <a:ext cx="9144000"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058" tIns="41029" rIns="82058" bIns="41029">
            <a:spAutoFit/>
          </a:bodyPr>
          <a:lstStyle/>
          <a:p>
            <a:endParaRPr lang="en-US"/>
          </a:p>
        </p:txBody>
      </p:sp>
      <p:sp>
        <p:nvSpPr>
          <p:cNvPr id="80902" name="Rectangle 6"/>
          <p:cNvSpPr>
            <a:spLocks noChangeArrowheads="1"/>
          </p:cNvSpPr>
          <p:nvPr/>
        </p:nvSpPr>
        <p:spPr bwMode="auto">
          <a:xfrm>
            <a:off x="1219200" y="1517650"/>
            <a:ext cx="88900"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2800">
                <a:solidFill>
                  <a:srgbClr val="000000"/>
                </a:solidFill>
              </a:rPr>
              <a:t> </a:t>
            </a:r>
            <a:endParaRPr lang="en-US"/>
          </a:p>
        </p:txBody>
      </p:sp>
      <p:grpSp>
        <p:nvGrpSpPr>
          <p:cNvPr id="80903" name="Group 7"/>
          <p:cNvGrpSpPr>
            <a:grpSpLocks/>
          </p:cNvGrpSpPr>
          <p:nvPr/>
        </p:nvGrpSpPr>
        <p:grpSpPr bwMode="auto">
          <a:xfrm>
            <a:off x="2392363" y="1841500"/>
            <a:ext cx="20637" cy="3863975"/>
            <a:chOff x="1843" y="776"/>
            <a:chExt cx="13" cy="2434"/>
          </a:xfrm>
        </p:grpSpPr>
        <p:sp>
          <p:nvSpPr>
            <p:cNvPr id="80992" name="Rectangle 8"/>
            <p:cNvSpPr>
              <a:spLocks noChangeArrowheads="1"/>
            </p:cNvSpPr>
            <p:nvPr/>
          </p:nvSpPr>
          <p:spPr bwMode="auto">
            <a:xfrm>
              <a:off x="1843" y="776"/>
              <a:ext cx="13" cy="243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80993" name="Rectangle 9"/>
            <p:cNvSpPr>
              <a:spLocks noChangeArrowheads="1"/>
            </p:cNvSpPr>
            <p:nvPr/>
          </p:nvSpPr>
          <p:spPr bwMode="auto">
            <a:xfrm>
              <a:off x="1843" y="776"/>
              <a:ext cx="13" cy="2434"/>
            </a:xfrm>
            <a:prstGeom prst="rect">
              <a:avLst/>
            </a:prstGeom>
            <a:noFill/>
            <a:ln w="22225" cap="rnd">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sp>
        <p:nvSpPr>
          <p:cNvPr id="80904" name="Line 10"/>
          <p:cNvSpPr>
            <a:spLocks noChangeShapeType="1"/>
          </p:cNvSpPr>
          <p:nvPr/>
        </p:nvSpPr>
        <p:spPr bwMode="auto">
          <a:xfrm>
            <a:off x="2392363" y="1841500"/>
            <a:ext cx="4889500" cy="1588"/>
          </a:xfrm>
          <a:prstGeom prst="line">
            <a:avLst/>
          </a:prstGeom>
          <a:noFill/>
          <a:ln w="3175" cap="rnd">
            <a:solidFill>
              <a:srgbClr val="888888"/>
            </a:solidFill>
            <a:round/>
            <a:headEnd/>
            <a:tailEnd/>
          </a:ln>
          <a:extLst>
            <a:ext uri="{909E8E84-426E-40DD-AFC4-6F175D3DCCD1}">
              <a14:hiddenFill xmlns:a14="http://schemas.microsoft.com/office/drawing/2010/main">
                <a:noFill/>
              </a14:hiddenFill>
            </a:ext>
          </a:extLst>
        </p:spPr>
        <p:txBody>
          <a:bodyPr lIns="82058" tIns="41029" rIns="82058" bIns="41029"/>
          <a:lstStyle/>
          <a:p>
            <a:endParaRPr lang="en-US"/>
          </a:p>
        </p:txBody>
      </p:sp>
      <p:sp>
        <p:nvSpPr>
          <p:cNvPr id="80905" name="Rectangle 11"/>
          <p:cNvSpPr>
            <a:spLocks noChangeArrowheads="1"/>
          </p:cNvSpPr>
          <p:nvPr/>
        </p:nvSpPr>
        <p:spPr bwMode="auto">
          <a:xfrm>
            <a:off x="2217738" y="1841500"/>
            <a:ext cx="195262" cy="2063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82058" tIns="41029" rIns="82058" bIns="41029"/>
          <a:lstStyle/>
          <a:p>
            <a:endParaRPr lang="en-US"/>
          </a:p>
        </p:txBody>
      </p:sp>
      <p:sp>
        <p:nvSpPr>
          <p:cNvPr id="80906" name="Rectangle 12"/>
          <p:cNvSpPr>
            <a:spLocks noChangeArrowheads="1"/>
          </p:cNvSpPr>
          <p:nvPr/>
        </p:nvSpPr>
        <p:spPr bwMode="auto">
          <a:xfrm>
            <a:off x="1700213" y="1714500"/>
            <a:ext cx="442912" cy="35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2300">
                <a:solidFill>
                  <a:srgbClr val="000000"/>
                </a:solidFill>
              </a:rPr>
              <a:t>100</a:t>
            </a:r>
            <a:endParaRPr lang="en-US"/>
          </a:p>
        </p:txBody>
      </p:sp>
      <p:sp>
        <p:nvSpPr>
          <p:cNvPr id="80907" name="Rectangle 13"/>
          <p:cNvSpPr>
            <a:spLocks noChangeArrowheads="1"/>
          </p:cNvSpPr>
          <p:nvPr/>
        </p:nvSpPr>
        <p:spPr bwMode="auto">
          <a:xfrm>
            <a:off x="2139950" y="1714500"/>
            <a:ext cx="73025" cy="35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2300">
                <a:solidFill>
                  <a:srgbClr val="000000"/>
                </a:solidFill>
              </a:rPr>
              <a:t> </a:t>
            </a:r>
            <a:endParaRPr lang="en-US"/>
          </a:p>
        </p:txBody>
      </p:sp>
      <p:sp>
        <p:nvSpPr>
          <p:cNvPr id="80908" name="Line 14"/>
          <p:cNvSpPr>
            <a:spLocks noChangeShapeType="1"/>
          </p:cNvSpPr>
          <p:nvPr/>
        </p:nvSpPr>
        <p:spPr bwMode="auto">
          <a:xfrm>
            <a:off x="2392363" y="2627313"/>
            <a:ext cx="4889500" cy="1587"/>
          </a:xfrm>
          <a:prstGeom prst="line">
            <a:avLst/>
          </a:prstGeom>
          <a:noFill/>
          <a:ln w="3175" cap="rnd">
            <a:solidFill>
              <a:srgbClr val="888888"/>
            </a:solidFill>
            <a:round/>
            <a:headEnd/>
            <a:tailEnd/>
          </a:ln>
          <a:extLst>
            <a:ext uri="{909E8E84-426E-40DD-AFC4-6F175D3DCCD1}">
              <a14:hiddenFill xmlns:a14="http://schemas.microsoft.com/office/drawing/2010/main">
                <a:noFill/>
              </a14:hiddenFill>
            </a:ext>
          </a:extLst>
        </p:spPr>
        <p:txBody>
          <a:bodyPr lIns="82058" tIns="41029" rIns="82058" bIns="41029"/>
          <a:lstStyle/>
          <a:p>
            <a:endParaRPr lang="en-US"/>
          </a:p>
        </p:txBody>
      </p:sp>
      <p:sp>
        <p:nvSpPr>
          <p:cNvPr id="80909" name="Rectangle 15"/>
          <p:cNvSpPr>
            <a:spLocks noChangeArrowheads="1"/>
          </p:cNvSpPr>
          <p:nvPr/>
        </p:nvSpPr>
        <p:spPr bwMode="auto">
          <a:xfrm>
            <a:off x="2217738" y="2605088"/>
            <a:ext cx="195262" cy="2222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82058" tIns="41029" rIns="82058" bIns="41029"/>
          <a:lstStyle/>
          <a:p>
            <a:endParaRPr lang="en-US"/>
          </a:p>
        </p:txBody>
      </p:sp>
      <p:sp>
        <p:nvSpPr>
          <p:cNvPr id="80910" name="Rectangle 16"/>
          <p:cNvSpPr>
            <a:spLocks noChangeArrowheads="1"/>
          </p:cNvSpPr>
          <p:nvPr/>
        </p:nvSpPr>
        <p:spPr bwMode="auto">
          <a:xfrm>
            <a:off x="1828800" y="2501900"/>
            <a:ext cx="295275" cy="35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2300">
                <a:solidFill>
                  <a:srgbClr val="000000"/>
                </a:solidFill>
              </a:rPr>
              <a:t>95</a:t>
            </a:r>
            <a:endParaRPr lang="en-US"/>
          </a:p>
        </p:txBody>
      </p:sp>
      <p:sp>
        <p:nvSpPr>
          <p:cNvPr id="80911" name="Rectangle 17"/>
          <p:cNvSpPr>
            <a:spLocks noChangeArrowheads="1"/>
          </p:cNvSpPr>
          <p:nvPr/>
        </p:nvSpPr>
        <p:spPr bwMode="auto">
          <a:xfrm>
            <a:off x="2122488" y="2501900"/>
            <a:ext cx="73025" cy="35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2300">
                <a:solidFill>
                  <a:srgbClr val="000000"/>
                </a:solidFill>
              </a:rPr>
              <a:t> </a:t>
            </a:r>
            <a:endParaRPr lang="en-US"/>
          </a:p>
        </p:txBody>
      </p:sp>
      <p:sp>
        <p:nvSpPr>
          <p:cNvPr id="80912" name="Line 18"/>
          <p:cNvSpPr>
            <a:spLocks noChangeShapeType="1"/>
          </p:cNvSpPr>
          <p:nvPr/>
        </p:nvSpPr>
        <p:spPr bwMode="auto">
          <a:xfrm>
            <a:off x="2392363" y="3390900"/>
            <a:ext cx="4889500" cy="1588"/>
          </a:xfrm>
          <a:prstGeom prst="line">
            <a:avLst/>
          </a:prstGeom>
          <a:noFill/>
          <a:ln w="3175" cap="rnd">
            <a:solidFill>
              <a:srgbClr val="888888"/>
            </a:solidFill>
            <a:round/>
            <a:headEnd/>
            <a:tailEnd/>
          </a:ln>
          <a:extLst>
            <a:ext uri="{909E8E84-426E-40DD-AFC4-6F175D3DCCD1}">
              <a14:hiddenFill xmlns:a14="http://schemas.microsoft.com/office/drawing/2010/main">
                <a:noFill/>
              </a14:hiddenFill>
            </a:ext>
          </a:extLst>
        </p:spPr>
        <p:txBody>
          <a:bodyPr lIns="82058" tIns="41029" rIns="82058" bIns="41029"/>
          <a:lstStyle/>
          <a:p>
            <a:endParaRPr lang="en-US"/>
          </a:p>
        </p:txBody>
      </p:sp>
      <p:sp>
        <p:nvSpPr>
          <p:cNvPr id="80913" name="Rectangle 19"/>
          <p:cNvSpPr>
            <a:spLocks noChangeArrowheads="1"/>
          </p:cNvSpPr>
          <p:nvPr/>
        </p:nvSpPr>
        <p:spPr bwMode="auto">
          <a:xfrm>
            <a:off x="2217738" y="3368675"/>
            <a:ext cx="195262" cy="2222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82058" tIns="41029" rIns="82058" bIns="41029"/>
          <a:lstStyle/>
          <a:p>
            <a:endParaRPr lang="en-US"/>
          </a:p>
        </p:txBody>
      </p:sp>
      <p:sp>
        <p:nvSpPr>
          <p:cNvPr id="80914" name="Rectangle 20"/>
          <p:cNvSpPr>
            <a:spLocks noChangeArrowheads="1"/>
          </p:cNvSpPr>
          <p:nvPr/>
        </p:nvSpPr>
        <p:spPr bwMode="auto">
          <a:xfrm>
            <a:off x="1828800" y="3200400"/>
            <a:ext cx="295275" cy="35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2300">
                <a:solidFill>
                  <a:srgbClr val="000000"/>
                </a:solidFill>
              </a:rPr>
              <a:t>90</a:t>
            </a:r>
            <a:endParaRPr lang="en-US"/>
          </a:p>
        </p:txBody>
      </p:sp>
      <p:sp>
        <p:nvSpPr>
          <p:cNvPr id="80915" name="Rectangle 21"/>
          <p:cNvSpPr>
            <a:spLocks noChangeArrowheads="1"/>
          </p:cNvSpPr>
          <p:nvPr/>
        </p:nvSpPr>
        <p:spPr bwMode="auto">
          <a:xfrm>
            <a:off x="2122488" y="3263900"/>
            <a:ext cx="73025" cy="35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2300">
                <a:solidFill>
                  <a:srgbClr val="000000"/>
                </a:solidFill>
              </a:rPr>
              <a:t> </a:t>
            </a:r>
            <a:endParaRPr lang="en-US"/>
          </a:p>
        </p:txBody>
      </p:sp>
      <p:sp>
        <p:nvSpPr>
          <p:cNvPr id="80916" name="Line 22"/>
          <p:cNvSpPr>
            <a:spLocks noChangeShapeType="1"/>
          </p:cNvSpPr>
          <p:nvPr/>
        </p:nvSpPr>
        <p:spPr bwMode="auto">
          <a:xfrm>
            <a:off x="2392363" y="4154488"/>
            <a:ext cx="4889500" cy="1587"/>
          </a:xfrm>
          <a:prstGeom prst="line">
            <a:avLst/>
          </a:prstGeom>
          <a:noFill/>
          <a:ln w="3175" cap="rnd">
            <a:solidFill>
              <a:srgbClr val="888888"/>
            </a:solidFill>
            <a:round/>
            <a:headEnd/>
            <a:tailEnd/>
          </a:ln>
          <a:extLst>
            <a:ext uri="{909E8E84-426E-40DD-AFC4-6F175D3DCCD1}">
              <a14:hiddenFill xmlns:a14="http://schemas.microsoft.com/office/drawing/2010/main">
                <a:noFill/>
              </a14:hiddenFill>
            </a:ext>
          </a:extLst>
        </p:spPr>
        <p:txBody>
          <a:bodyPr lIns="82058" tIns="41029" rIns="82058" bIns="41029"/>
          <a:lstStyle/>
          <a:p>
            <a:endParaRPr lang="en-US"/>
          </a:p>
        </p:txBody>
      </p:sp>
      <p:sp>
        <p:nvSpPr>
          <p:cNvPr id="80917" name="Rectangle 23"/>
          <p:cNvSpPr>
            <a:spLocks noChangeArrowheads="1"/>
          </p:cNvSpPr>
          <p:nvPr/>
        </p:nvSpPr>
        <p:spPr bwMode="auto">
          <a:xfrm>
            <a:off x="2217738" y="4154488"/>
            <a:ext cx="195262" cy="2222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82058" tIns="41029" rIns="82058" bIns="41029"/>
          <a:lstStyle/>
          <a:p>
            <a:endParaRPr lang="en-US"/>
          </a:p>
        </p:txBody>
      </p:sp>
      <p:sp>
        <p:nvSpPr>
          <p:cNvPr id="80918" name="Rectangle 24"/>
          <p:cNvSpPr>
            <a:spLocks noChangeArrowheads="1"/>
          </p:cNvSpPr>
          <p:nvPr/>
        </p:nvSpPr>
        <p:spPr bwMode="auto">
          <a:xfrm>
            <a:off x="1828800" y="3962400"/>
            <a:ext cx="295275" cy="35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2300" dirty="0">
                <a:solidFill>
                  <a:srgbClr val="000000"/>
                </a:solidFill>
              </a:rPr>
              <a:t>85</a:t>
            </a:r>
            <a:endParaRPr lang="en-US" dirty="0"/>
          </a:p>
        </p:txBody>
      </p:sp>
      <p:sp>
        <p:nvSpPr>
          <p:cNvPr id="80919" name="Rectangle 25"/>
          <p:cNvSpPr>
            <a:spLocks noChangeArrowheads="1"/>
          </p:cNvSpPr>
          <p:nvPr/>
        </p:nvSpPr>
        <p:spPr bwMode="auto">
          <a:xfrm>
            <a:off x="2122488" y="4027488"/>
            <a:ext cx="73025" cy="354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2300">
                <a:solidFill>
                  <a:srgbClr val="000000"/>
                </a:solidFill>
              </a:rPr>
              <a:t> </a:t>
            </a:r>
            <a:endParaRPr lang="en-US"/>
          </a:p>
        </p:txBody>
      </p:sp>
      <p:sp>
        <p:nvSpPr>
          <p:cNvPr id="80920" name="Line 26"/>
          <p:cNvSpPr>
            <a:spLocks noChangeShapeType="1"/>
          </p:cNvSpPr>
          <p:nvPr/>
        </p:nvSpPr>
        <p:spPr bwMode="auto">
          <a:xfrm>
            <a:off x="2392363" y="4919663"/>
            <a:ext cx="4889500" cy="1587"/>
          </a:xfrm>
          <a:prstGeom prst="line">
            <a:avLst/>
          </a:prstGeom>
          <a:noFill/>
          <a:ln w="3175" cap="rnd">
            <a:solidFill>
              <a:srgbClr val="888888"/>
            </a:solidFill>
            <a:round/>
            <a:headEnd/>
            <a:tailEnd/>
          </a:ln>
          <a:extLst>
            <a:ext uri="{909E8E84-426E-40DD-AFC4-6F175D3DCCD1}">
              <a14:hiddenFill xmlns:a14="http://schemas.microsoft.com/office/drawing/2010/main">
                <a:noFill/>
              </a14:hiddenFill>
            </a:ext>
          </a:extLst>
        </p:spPr>
        <p:txBody>
          <a:bodyPr lIns="82058" tIns="41029" rIns="82058" bIns="41029"/>
          <a:lstStyle/>
          <a:p>
            <a:endParaRPr lang="en-US"/>
          </a:p>
        </p:txBody>
      </p:sp>
      <p:sp>
        <p:nvSpPr>
          <p:cNvPr id="80921" name="Rectangle 27"/>
          <p:cNvSpPr>
            <a:spLocks noChangeArrowheads="1"/>
          </p:cNvSpPr>
          <p:nvPr/>
        </p:nvSpPr>
        <p:spPr bwMode="auto">
          <a:xfrm>
            <a:off x="2217738" y="4919663"/>
            <a:ext cx="195262" cy="2222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82058" tIns="41029" rIns="82058" bIns="41029"/>
          <a:lstStyle/>
          <a:p>
            <a:endParaRPr lang="en-US"/>
          </a:p>
        </p:txBody>
      </p:sp>
      <p:sp>
        <p:nvSpPr>
          <p:cNvPr id="80922" name="Rectangle 28"/>
          <p:cNvSpPr>
            <a:spLocks noChangeArrowheads="1"/>
          </p:cNvSpPr>
          <p:nvPr/>
        </p:nvSpPr>
        <p:spPr bwMode="auto">
          <a:xfrm>
            <a:off x="1828800" y="4724400"/>
            <a:ext cx="295275" cy="35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2300">
                <a:solidFill>
                  <a:srgbClr val="000000"/>
                </a:solidFill>
              </a:rPr>
              <a:t>80</a:t>
            </a:r>
            <a:endParaRPr lang="en-US"/>
          </a:p>
        </p:txBody>
      </p:sp>
      <p:sp>
        <p:nvSpPr>
          <p:cNvPr id="80923" name="Rectangle 29"/>
          <p:cNvSpPr>
            <a:spLocks noChangeArrowheads="1"/>
          </p:cNvSpPr>
          <p:nvPr/>
        </p:nvSpPr>
        <p:spPr bwMode="auto">
          <a:xfrm>
            <a:off x="2122488" y="4813300"/>
            <a:ext cx="73025" cy="35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2300">
                <a:solidFill>
                  <a:srgbClr val="000000"/>
                </a:solidFill>
              </a:rPr>
              <a:t> </a:t>
            </a:r>
            <a:endParaRPr lang="en-US"/>
          </a:p>
        </p:txBody>
      </p:sp>
      <p:sp>
        <p:nvSpPr>
          <p:cNvPr id="80924" name="Rectangle 30"/>
          <p:cNvSpPr>
            <a:spLocks noChangeArrowheads="1"/>
          </p:cNvSpPr>
          <p:nvPr/>
        </p:nvSpPr>
        <p:spPr bwMode="auto">
          <a:xfrm>
            <a:off x="2217738" y="5683250"/>
            <a:ext cx="195262" cy="2222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82058" tIns="41029" rIns="82058" bIns="41029"/>
          <a:lstStyle/>
          <a:p>
            <a:endParaRPr lang="en-US"/>
          </a:p>
        </p:txBody>
      </p:sp>
      <p:sp>
        <p:nvSpPr>
          <p:cNvPr id="80925" name="Rectangle 31"/>
          <p:cNvSpPr>
            <a:spLocks noChangeArrowheads="1"/>
          </p:cNvSpPr>
          <p:nvPr/>
        </p:nvSpPr>
        <p:spPr bwMode="auto">
          <a:xfrm>
            <a:off x="1828800" y="5486400"/>
            <a:ext cx="295275" cy="35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2300">
                <a:solidFill>
                  <a:srgbClr val="000000"/>
                </a:solidFill>
              </a:rPr>
              <a:t>75</a:t>
            </a:r>
            <a:endParaRPr lang="en-US"/>
          </a:p>
        </p:txBody>
      </p:sp>
      <p:sp>
        <p:nvSpPr>
          <p:cNvPr id="80926" name="Rectangle 32"/>
          <p:cNvSpPr>
            <a:spLocks noChangeArrowheads="1"/>
          </p:cNvSpPr>
          <p:nvPr/>
        </p:nvSpPr>
        <p:spPr bwMode="auto">
          <a:xfrm>
            <a:off x="2122488" y="5580063"/>
            <a:ext cx="73025" cy="354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2300">
                <a:solidFill>
                  <a:srgbClr val="000000"/>
                </a:solidFill>
              </a:rPr>
              <a:t> </a:t>
            </a:r>
            <a:endParaRPr lang="en-US"/>
          </a:p>
        </p:txBody>
      </p:sp>
      <p:sp>
        <p:nvSpPr>
          <p:cNvPr id="80927" name="Rectangle 33"/>
          <p:cNvSpPr>
            <a:spLocks noChangeArrowheads="1"/>
          </p:cNvSpPr>
          <p:nvPr/>
        </p:nvSpPr>
        <p:spPr bwMode="auto">
          <a:xfrm rot="-5400000">
            <a:off x="595312" y="3575051"/>
            <a:ext cx="1668463" cy="36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2300" dirty="0">
                <a:solidFill>
                  <a:srgbClr val="000000"/>
                </a:solidFill>
                <a:latin typeface="+mj-lt"/>
              </a:rPr>
              <a:t>Efficiency, %</a:t>
            </a:r>
            <a:endParaRPr lang="en-US" dirty="0">
              <a:latin typeface="+mj-lt"/>
            </a:endParaRPr>
          </a:p>
        </p:txBody>
      </p:sp>
      <p:sp>
        <p:nvSpPr>
          <p:cNvPr id="80928" name="Rectangle 34"/>
          <p:cNvSpPr>
            <a:spLocks noChangeArrowheads="1"/>
          </p:cNvSpPr>
          <p:nvPr/>
        </p:nvSpPr>
        <p:spPr bwMode="auto">
          <a:xfrm rot="-5400000">
            <a:off x="1388269" y="2704307"/>
            <a:ext cx="82550" cy="36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2300">
                <a:solidFill>
                  <a:srgbClr val="000000"/>
                </a:solidFill>
              </a:rPr>
              <a:t> </a:t>
            </a:r>
            <a:endParaRPr lang="en-US"/>
          </a:p>
        </p:txBody>
      </p:sp>
      <p:grpSp>
        <p:nvGrpSpPr>
          <p:cNvPr id="80929" name="Group 35"/>
          <p:cNvGrpSpPr>
            <a:grpSpLocks/>
          </p:cNvGrpSpPr>
          <p:nvPr/>
        </p:nvGrpSpPr>
        <p:grpSpPr bwMode="auto">
          <a:xfrm>
            <a:off x="2413000" y="5683250"/>
            <a:ext cx="4868863" cy="22225"/>
            <a:chOff x="1856" y="3196"/>
            <a:chExt cx="3066" cy="14"/>
          </a:xfrm>
        </p:grpSpPr>
        <p:sp>
          <p:nvSpPr>
            <p:cNvPr id="80990" name="Rectangle 36"/>
            <p:cNvSpPr>
              <a:spLocks noChangeArrowheads="1"/>
            </p:cNvSpPr>
            <p:nvPr/>
          </p:nvSpPr>
          <p:spPr bwMode="auto">
            <a:xfrm>
              <a:off x="1856" y="3196"/>
              <a:ext cx="3066" cy="1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80991" name="Rectangle 37"/>
            <p:cNvSpPr>
              <a:spLocks noChangeArrowheads="1"/>
            </p:cNvSpPr>
            <p:nvPr/>
          </p:nvSpPr>
          <p:spPr bwMode="auto">
            <a:xfrm>
              <a:off x="1856" y="3196"/>
              <a:ext cx="3066" cy="14"/>
            </a:xfrm>
            <a:prstGeom prst="rect">
              <a:avLst/>
            </a:prstGeom>
            <a:noFill/>
            <a:ln w="22225" cap="rnd">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sp>
        <p:nvSpPr>
          <p:cNvPr id="80930" name="Line 38"/>
          <p:cNvSpPr>
            <a:spLocks noChangeShapeType="1"/>
          </p:cNvSpPr>
          <p:nvPr/>
        </p:nvSpPr>
        <p:spPr bwMode="auto">
          <a:xfrm>
            <a:off x="7281863" y="1841500"/>
            <a:ext cx="0" cy="3841750"/>
          </a:xfrm>
          <a:prstGeom prst="line">
            <a:avLst/>
          </a:prstGeom>
          <a:noFill/>
          <a:ln w="3175" cap="rnd">
            <a:solidFill>
              <a:srgbClr val="888888"/>
            </a:solidFill>
            <a:round/>
            <a:headEnd/>
            <a:tailEnd/>
          </a:ln>
          <a:extLst>
            <a:ext uri="{909E8E84-426E-40DD-AFC4-6F175D3DCCD1}">
              <a14:hiddenFill xmlns:a14="http://schemas.microsoft.com/office/drawing/2010/main">
                <a:noFill/>
              </a14:hiddenFill>
            </a:ext>
          </a:extLst>
        </p:spPr>
        <p:txBody>
          <a:bodyPr lIns="82058" tIns="41029" rIns="82058" bIns="41029"/>
          <a:lstStyle/>
          <a:p>
            <a:endParaRPr lang="en-US"/>
          </a:p>
        </p:txBody>
      </p:sp>
      <p:sp>
        <p:nvSpPr>
          <p:cNvPr id="80931" name="Rectangle 39"/>
          <p:cNvSpPr>
            <a:spLocks noChangeArrowheads="1"/>
          </p:cNvSpPr>
          <p:nvPr/>
        </p:nvSpPr>
        <p:spPr bwMode="auto">
          <a:xfrm>
            <a:off x="7258050" y="5683250"/>
            <a:ext cx="42863" cy="21907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82058" tIns="41029" rIns="82058" bIns="41029"/>
          <a:lstStyle/>
          <a:p>
            <a:endParaRPr lang="en-US"/>
          </a:p>
        </p:txBody>
      </p:sp>
      <p:sp>
        <p:nvSpPr>
          <p:cNvPr id="80932" name="Rectangle 40"/>
          <p:cNvSpPr>
            <a:spLocks noChangeArrowheads="1"/>
          </p:cNvSpPr>
          <p:nvPr/>
        </p:nvSpPr>
        <p:spPr bwMode="auto">
          <a:xfrm>
            <a:off x="7067550" y="6035675"/>
            <a:ext cx="442913" cy="35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2300">
                <a:solidFill>
                  <a:srgbClr val="000000"/>
                </a:solidFill>
              </a:rPr>
              <a:t>100</a:t>
            </a:r>
            <a:endParaRPr lang="en-US"/>
          </a:p>
        </p:txBody>
      </p:sp>
      <p:sp>
        <p:nvSpPr>
          <p:cNvPr id="80933" name="Rectangle 41"/>
          <p:cNvSpPr>
            <a:spLocks noChangeArrowheads="1"/>
          </p:cNvSpPr>
          <p:nvPr/>
        </p:nvSpPr>
        <p:spPr bwMode="auto">
          <a:xfrm>
            <a:off x="7507288" y="6035675"/>
            <a:ext cx="74612" cy="35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2300">
                <a:solidFill>
                  <a:srgbClr val="000000"/>
                </a:solidFill>
              </a:rPr>
              <a:t> </a:t>
            </a:r>
            <a:endParaRPr lang="en-US"/>
          </a:p>
        </p:txBody>
      </p:sp>
      <p:sp>
        <p:nvSpPr>
          <p:cNvPr id="80934" name="Line 42"/>
          <p:cNvSpPr>
            <a:spLocks noChangeShapeType="1"/>
          </p:cNvSpPr>
          <p:nvPr/>
        </p:nvSpPr>
        <p:spPr bwMode="auto">
          <a:xfrm>
            <a:off x="6064250" y="1841500"/>
            <a:ext cx="1588" cy="3841750"/>
          </a:xfrm>
          <a:prstGeom prst="line">
            <a:avLst/>
          </a:prstGeom>
          <a:noFill/>
          <a:ln w="3175" cap="rnd">
            <a:solidFill>
              <a:srgbClr val="888888"/>
            </a:solidFill>
            <a:round/>
            <a:headEnd/>
            <a:tailEnd/>
          </a:ln>
          <a:extLst>
            <a:ext uri="{909E8E84-426E-40DD-AFC4-6F175D3DCCD1}">
              <a14:hiddenFill xmlns:a14="http://schemas.microsoft.com/office/drawing/2010/main">
                <a:noFill/>
              </a14:hiddenFill>
            </a:ext>
          </a:extLst>
        </p:spPr>
        <p:txBody>
          <a:bodyPr lIns="82058" tIns="41029" rIns="82058" bIns="41029"/>
          <a:lstStyle/>
          <a:p>
            <a:endParaRPr lang="en-US"/>
          </a:p>
        </p:txBody>
      </p:sp>
      <p:sp>
        <p:nvSpPr>
          <p:cNvPr id="80935" name="Rectangle 43"/>
          <p:cNvSpPr>
            <a:spLocks noChangeArrowheads="1"/>
          </p:cNvSpPr>
          <p:nvPr/>
        </p:nvSpPr>
        <p:spPr bwMode="auto">
          <a:xfrm>
            <a:off x="6043613" y="5683250"/>
            <a:ext cx="41275" cy="21907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82058" tIns="41029" rIns="82058" bIns="41029"/>
          <a:lstStyle/>
          <a:p>
            <a:endParaRPr lang="en-US"/>
          </a:p>
        </p:txBody>
      </p:sp>
      <p:sp>
        <p:nvSpPr>
          <p:cNvPr id="80936" name="Rectangle 44"/>
          <p:cNvSpPr>
            <a:spLocks noChangeArrowheads="1"/>
          </p:cNvSpPr>
          <p:nvPr/>
        </p:nvSpPr>
        <p:spPr bwMode="auto">
          <a:xfrm>
            <a:off x="5913438" y="6035675"/>
            <a:ext cx="295275" cy="35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2300">
                <a:solidFill>
                  <a:srgbClr val="000000"/>
                </a:solidFill>
              </a:rPr>
              <a:t>80</a:t>
            </a:r>
            <a:endParaRPr lang="en-US"/>
          </a:p>
        </p:txBody>
      </p:sp>
      <p:sp>
        <p:nvSpPr>
          <p:cNvPr id="80937" name="Rectangle 45"/>
          <p:cNvSpPr>
            <a:spLocks noChangeArrowheads="1"/>
          </p:cNvSpPr>
          <p:nvPr/>
        </p:nvSpPr>
        <p:spPr bwMode="auto">
          <a:xfrm>
            <a:off x="6205538" y="6035675"/>
            <a:ext cx="74612" cy="35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2300">
                <a:solidFill>
                  <a:srgbClr val="000000"/>
                </a:solidFill>
              </a:rPr>
              <a:t> </a:t>
            </a:r>
            <a:endParaRPr lang="en-US"/>
          </a:p>
        </p:txBody>
      </p:sp>
      <p:sp>
        <p:nvSpPr>
          <p:cNvPr id="80938" name="Line 46"/>
          <p:cNvSpPr>
            <a:spLocks noChangeShapeType="1"/>
          </p:cNvSpPr>
          <p:nvPr/>
        </p:nvSpPr>
        <p:spPr bwMode="auto">
          <a:xfrm>
            <a:off x="4845050" y="1841500"/>
            <a:ext cx="1588" cy="3841750"/>
          </a:xfrm>
          <a:prstGeom prst="line">
            <a:avLst/>
          </a:prstGeom>
          <a:noFill/>
          <a:ln w="3175" cap="rnd">
            <a:solidFill>
              <a:srgbClr val="888888"/>
            </a:solidFill>
            <a:round/>
            <a:headEnd/>
            <a:tailEnd/>
          </a:ln>
          <a:extLst>
            <a:ext uri="{909E8E84-426E-40DD-AFC4-6F175D3DCCD1}">
              <a14:hiddenFill xmlns:a14="http://schemas.microsoft.com/office/drawing/2010/main">
                <a:noFill/>
              </a14:hiddenFill>
            </a:ext>
          </a:extLst>
        </p:spPr>
        <p:txBody>
          <a:bodyPr lIns="82058" tIns="41029" rIns="82058" bIns="41029"/>
          <a:lstStyle/>
          <a:p>
            <a:endParaRPr lang="en-US"/>
          </a:p>
        </p:txBody>
      </p:sp>
      <p:sp>
        <p:nvSpPr>
          <p:cNvPr id="80939" name="Rectangle 47"/>
          <p:cNvSpPr>
            <a:spLocks noChangeArrowheads="1"/>
          </p:cNvSpPr>
          <p:nvPr/>
        </p:nvSpPr>
        <p:spPr bwMode="auto">
          <a:xfrm>
            <a:off x="4824413" y="5683250"/>
            <a:ext cx="20637" cy="21907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82058" tIns="41029" rIns="82058" bIns="41029"/>
          <a:lstStyle/>
          <a:p>
            <a:endParaRPr lang="en-US"/>
          </a:p>
        </p:txBody>
      </p:sp>
      <p:sp>
        <p:nvSpPr>
          <p:cNvPr id="80940" name="Rectangle 48"/>
          <p:cNvSpPr>
            <a:spLocks noChangeArrowheads="1"/>
          </p:cNvSpPr>
          <p:nvPr/>
        </p:nvSpPr>
        <p:spPr bwMode="auto">
          <a:xfrm>
            <a:off x="4697413" y="6035675"/>
            <a:ext cx="293687" cy="35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2300">
                <a:solidFill>
                  <a:srgbClr val="000000"/>
                </a:solidFill>
              </a:rPr>
              <a:t>60</a:t>
            </a:r>
            <a:endParaRPr lang="en-US"/>
          </a:p>
        </p:txBody>
      </p:sp>
      <p:sp>
        <p:nvSpPr>
          <p:cNvPr id="80941" name="Rectangle 49"/>
          <p:cNvSpPr>
            <a:spLocks noChangeArrowheads="1"/>
          </p:cNvSpPr>
          <p:nvPr/>
        </p:nvSpPr>
        <p:spPr bwMode="auto">
          <a:xfrm>
            <a:off x="4989513" y="6035675"/>
            <a:ext cx="74612" cy="35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2300">
                <a:solidFill>
                  <a:srgbClr val="000000"/>
                </a:solidFill>
              </a:rPr>
              <a:t> </a:t>
            </a:r>
            <a:endParaRPr lang="en-US"/>
          </a:p>
        </p:txBody>
      </p:sp>
      <p:sp>
        <p:nvSpPr>
          <p:cNvPr id="80942" name="Line 50"/>
          <p:cNvSpPr>
            <a:spLocks noChangeShapeType="1"/>
          </p:cNvSpPr>
          <p:nvPr/>
        </p:nvSpPr>
        <p:spPr bwMode="auto">
          <a:xfrm>
            <a:off x="3630613" y="1841500"/>
            <a:ext cx="0" cy="3841750"/>
          </a:xfrm>
          <a:prstGeom prst="line">
            <a:avLst/>
          </a:prstGeom>
          <a:noFill/>
          <a:ln w="3175" cap="rnd">
            <a:solidFill>
              <a:srgbClr val="888888"/>
            </a:solidFill>
            <a:round/>
            <a:headEnd/>
            <a:tailEnd/>
          </a:ln>
          <a:extLst>
            <a:ext uri="{909E8E84-426E-40DD-AFC4-6F175D3DCCD1}">
              <a14:hiddenFill xmlns:a14="http://schemas.microsoft.com/office/drawing/2010/main">
                <a:noFill/>
              </a14:hiddenFill>
            </a:ext>
          </a:extLst>
        </p:spPr>
        <p:txBody>
          <a:bodyPr lIns="82058" tIns="41029" rIns="82058" bIns="41029"/>
          <a:lstStyle/>
          <a:p>
            <a:endParaRPr lang="en-US"/>
          </a:p>
        </p:txBody>
      </p:sp>
      <p:sp>
        <p:nvSpPr>
          <p:cNvPr id="80943" name="Rectangle 51"/>
          <p:cNvSpPr>
            <a:spLocks noChangeArrowheads="1"/>
          </p:cNvSpPr>
          <p:nvPr/>
        </p:nvSpPr>
        <p:spPr bwMode="auto">
          <a:xfrm>
            <a:off x="3608388" y="5683250"/>
            <a:ext cx="22225" cy="21907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82058" tIns="41029" rIns="82058" bIns="41029"/>
          <a:lstStyle/>
          <a:p>
            <a:endParaRPr lang="en-US"/>
          </a:p>
        </p:txBody>
      </p:sp>
      <p:sp>
        <p:nvSpPr>
          <p:cNvPr id="80944" name="Rectangle 52"/>
          <p:cNvSpPr>
            <a:spLocks noChangeArrowheads="1"/>
          </p:cNvSpPr>
          <p:nvPr/>
        </p:nvSpPr>
        <p:spPr bwMode="auto">
          <a:xfrm>
            <a:off x="3478213" y="6035675"/>
            <a:ext cx="295275" cy="35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2300">
                <a:solidFill>
                  <a:srgbClr val="000000"/>
                </a:solidFill>
              </a:rPr>
              <a:t>40</a:t>
            </a:r>
            <a:endParaRPr lang="en-US"/>
          </a:p>
        </p:txBody>
      </p:sp>
      <p:sp>
        <p:nvSpPr>
          <p:cNvPr id="80945" name="Rectangle 53"/>
          <p:cNvSpPr>
            <a:spLocks noChangeArrowheads="1"/>
          </p:cNvSpPr>
          <p:nvPr/>
        </p:nvSpPr>
        <p:spPr bwMode="auto">
          <a:xfrm>
            <a:off x="3771900" y="6035675"/>
            <a:ext cx="73025" cy="35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2300">
                <a:solidFill>
                  <a:srgbClr val="000000"/>
                </a:solidFill>
              </a:rPr>
              <a:t> </a:t>
            </a:r>
            <a:endParaRPr lang="en-US"/>
          </a:p>
        </p:txBody>
      </p:sp>
      <p:sp>
        <p:nvSpPr>
          <p:cNvPr id="80946" name="Rectangle 54"/>
          <p:cNvSpPr>
            <a:spLocks noChangeArrowheads="1"/>
          </p:cNvSpPr>
          <p:nvPr/>
        </p:nvSpPr>
        <p:spPr bwMode="auto">
          <a:xfrm>
            <a:off x="2392363" y="5683250"/>
            <a:ext cx="20637" cy="21907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82058" tIns="41029" rIns="82058" bIns="41029"/>
          <a:lstStyle/>
          <a:p>
            <a:endParaRPr lang="en-US"/>
          </a:p>
        </p:txBody>
      </p:sp>
      <p:sp>
        <p:nvSpPr>
          <p:cNvPr id="80947" name="Rectangle 55"/>
          <p:cNvSpPr>
            <a:spLocks noChangeArrowheads="1"/>
          </p:cNvSpPr>
          <p:nvPr/>
        </p:nvSpPr>
        <p:spPr bwMode="auto">
          <a:xfrm>
            <a:off x="2265363" y="6035675"/>
            <a:ext cx="295275" cy="35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2300">
                <a:solidFill>
                  <a:srgbClr val="000000"/>
                </a:solidFill>
              </a:rPr>
              <a:t>20</a:t>
            </a:r>
            <a:endParaRPr lang="en-US"/>
          </a:p>
        </p:txBody>
      </p:sp>
      <p:sp>
        <p:nvSpPr>
          <p:cNvPr id="80948" name="Rectangle 56"/>
          <p:cNvSpPr>
            <a:spLocks noChangeArrowheads="1"/>
          </p:cNvSpPr>
          <p:nvPr/>
        </p:nvSpPr>
        <p:spPr bwMode="auto">
          <a:xfrm>
            <a:off x="2559050" y="6035675"/>
            <a:ext cx="74613" cy="35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2300">
                <a:solidFill>
                  <a:srgbClr val="000000"/>
                </a:solidFill>
              </a:rPr>
              <a:t> </a:t>
            </a:r>
            <a:endParaRPr lang="en-US"/>
          </a:p>
        </p:txBody>
      </p:sp>
      <p:sp>
        <p:nvSpPr>
          <p:cNvPr id="80949" name="Rectangle 57"/>
          <p:cNvSpPr>
            <a:spLocks noChangeArrowheads="1"/>
          </p:cNvSpPr>
          <p:nvPr/>
        </p:nvSpPr>
        <p:spPr bwMode="auto">
          <a:xfrm>
            <a:off x="3837883" y="6321623"/>
            <a:ext cx="187711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2000" dirty="0">
                <a:solidFill>
                  <a:srgbClr val="000000"/>
                </a:solidFill>
                <a:latin typeface="+mj-lt"/>
              </a:rPr>
              <a:t>Load, % of rated</a:t>
            </a:r>
            <a:endParaRPr lang="en-US" sz="2000" dirty="0">
              <a:latin typeface="+mj-lt"/>
            </a:endParaRPr>
          </a:p>
        </p:txBody>
      </p:sp>
      <p:sp>
        <p:nvSpPr>
          <p:cNvPr id="80950" name="Rectangle 58"/>
          <p:cNvSpPr>
            <a:spLocks noChangeArrowheads="1"/>
          </p:cNvSpPr>
          <p:nvPr/>
        </p:nvSpPr>
        <p:spPr bwMode="auto">
          <a:xfrm>
            <a:off x="6000750" y="6475413"/>
            <a:ext cx="82550" cy="354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2300">
                <a:solidFill>
                  <a:srgbClr val="000000"/>
                </a:solidFill>
              </a:rPr>
              <a:t> </a:t>
            </a:r>
            <a:endParaRPr lang="en-US"/>
          </a:p>
        </p:txBody>
      </p:sp>
      <p:sp>
        <p:nvSpPr>
          <p:cNvPr id="80951" name="Freeform 59"/>
          <p:cNvSpPr>
            <a:spLocks/>
          </p:cNvSpPr>
          <p:nvPr/>
        </p:nvSpPr>
        <p:spPr bwMode="auto">
          <a:xfrm>
            <a:off x="2413000" y="3368675"/>
            <a:ext cx="4868863" cy="1025525"/>
          </a:xfrm>
          <a:custGeom>
            <a:avLst/>
            <a:gdLst>
              <a:gd name="T0" fmla="*/ 0 w 3066"/>
              <a:gd name="T1" fmla="*/ 2147483647 h 646"/>
              <a:gd name="T2" fmla="*/ 2147483647 w 3066"/>
              <a:gd name="T3" fmla="*/ 2147483647 h 646"/>
              <a:gd name="T4" fmla="*/ 2147483647 w 3066"/>
              <a:gd name="T5" fmla="*/ 2147483647 h 646"/>
              <a:gd name="T6" fmla="*/ 2147483647 w 3066"/>
              <a:gd name="T7" fmla="*/ 2147483647 h 646"/>
              <a:gd name="T8" fmla="*/ 2147483647 w 3066"/>
              <a:gd name="T9" fmla="*/ 2147483647 h 646"/>
              <a:gd name="T10" fmla="*/ 2147483647 w 3066"/>
              <a:gd name="T11" fmla="*/ 2147483647 h 646"/>
              <a:gd name="T12" fmla="*/ 2147483647 w 3066"/>
              <a:gd name="T13" fmla="*/ 2147483647 h 646"/>
              <a:gd name="T14" fmla="*/ 2147483647 w 3066"/>
              <a:gd name="T15" fmla="*/ 2147483647 h 646"/>
              <a:gd name="T16" fmla="*/ 2147483647 w 3066"/>
              <a:gd name="T17" fmla="*/ 2147483647 h 646"/>
              <a:gd name="T18" fmla="*/ 2147483647 w 3066"/>
              <a:gd name="T19" fmla="*/ 2147483647 h 646"/>
              <a:gd name="T20" fmla="*/ 2147483647 w 3066"/>
              <a:gd name="T21" fmla="*/ 2147483647 h 646"/>
              <a:gd name="T22" fmla="*/ 2147483647 w 3066"/>
              <a:gd name="T23" fmla="*/ 2147483647 h 646"/>
              <a:gd name="T24" fmla="*/ 2147483647 w 3066"/>
              <a:gd name="T25" fmla="*/ 2147483647 h 646"/>
              <a:gd name="T26" fmla="*/ 2147483647 w 3066"/>
              <a:gd name="T27" fmla="*/ 2147483647 h 646"/>
              <a:gd name="T28" fmla="*/ 2147483647 w 3066"/>
              <a:gd name="T29" fmla="*/ 2147483647 h 646"/>
              <a:gd name="T30" fmla="*/ 2147483647 w 3066"/>
              <a:gd name="T31" fmla="*/ 2147483647 h 646"/>
              <a:gd name="T32" fmla="*/ 2147483647 w 3066"/>
              <a:gd name="T33" fmla="*/ 2147483647 h 646"/>
              <a:gd name="T34" fmla="*/ 2147483647 w 3066"/>
              <a:gd name="T35" fmla="*/ 2147483647 h 646"/>
              <a:gd name="T36" fmla="*/ 2147483647 w 3066"/>
              <a:gd name="T37" fmla="*/ 2147483647 h 646"/>
              <a:gd name="T38" fmla="*/ 2147483647 w 3066"/>
              <a:gd name="T39" fmla="*/ 2147483647 h 646"/>
              <a:gd name="T40" fmla="*/ 2147483647 w 3066"/>
              <a:gd name="T41" fmla="*/ 2147483647 h 646"/>
              <a:gd name="T42" fmla="*/ 2147483647 w 3066"/>
              <a:gd name="T43" fmla="*/ 2147483647 h 646"/>
              <a:gd name="T44" fmla="*/ 2147483647 w 3066"/>
              <a:gd name="T45" fmla="*/ 2147483647 h 646"/>
              <a:gd name="T46" fmla="*/ 2147483647 w 3066"/>
              <a:gd name="T47" fmla="*/ 2147483647 h 646"/>
              <a:gd name="T48" fmla="*/ 2147483647 w 3066"/>
              <a:gd name="T49" fmla="*/ 2147483647 h 646"/>
              <a:gd name="T50" fmla="*/ 2147483647 w 3066"/>
              <a:gd name="T51" fmla="*/ 2147483647 h 646"/>
              <a:gd name="T52" fmla="*/ 2147483647 w 3066"/>
              <a:gd name="T53" fmla="*/ 2147483647 h 646"/>
              <a:gd name="T54" fmla="*/ 2147483647 w 3066"/>
              <a:gd name="T55" fmla="*/ 2147483647 h 646"/>
              <a:gd name="T56" fmla="*/ 2147483647 w 3066"/>
              <a:gd name="T57" fmla="*/ 2147483647 h 646"/>
              <a:gd name="T58" fmla="*/ 2147483647 w 3066"/>
              <a:gd name="T59" fmla="*/ 2147483647 h 646"/>
              <a:gd name="T60" fmla="*/ 2147483647 w 3066"/>
              <a:gd name="T61" fmla="*/ 0 h 646"/>
              <a:gd name="T62" fmla="*/ 2147483647 w 3066"/>
              <a:gd name="T63" fmla="*/ 0 h 646"/>
              <a:gd name="T64" fmla="*/ 2147483647 w 3066"/>
              <a:gd name="T65" fmla="*/ 2147483647 h 646"/>
              <a:gd name="T66" fmla="*/ 2147483647 w 3066"/>
              <a:gd name="T67" fmla="*/ 2147483647 h 646"/>
              <a:gd name="T68" fmla="*/ 2147483647 w 3066"/>
              <a:gd name="T69" fmla="*/ 2147483647 h 646"/>
              <a:gd name="T70" fmla="*/ 2147483647 w 3066"/>
              <a:gd name="T71" fmla="*/ 2147483647 h 646"/>
              <a:gd name="T72" fmla="*/ 2147483647 w 3066"/>
              <a:gd name="T73" fmla="*/ 2147483647 h 646"/>
              <a:gd name="T74" fmla="*/ 2147483647 w 3066"/>
              <a:gd name="T75" fmla="*/ 2147483647 h 646"/>
              <a:gd name="T76" fmla="*/ 2147483647 w 3066"/>
              <a:gd name="T77" fmla="*/ 2147483647 h 646"/>
              <a:gd name="T78" fmla="*/ 2147483647 w 3066"/>
              <a:gd name="T79" fmla="*/ 2147483647 h 646"/>
              <a:gd name="T80" fmla="*/ 2147483647 w 3066"/>
              <a:gd name="T81" fmla="*/ 2147483647 h 646"/>
              <a:gd name="T82" fmla="*/ 2147483647 w 3066"/>
              <a:gd name="T83" fmla="*/ 2147483647 h 646"/>
              <a:gd name="T84" fmla="*/ 2147483647 w 3066"/>
              <a:gd name="T85" fmla="*/ 2147483647 h 646"/>
              <a:gd name="T86" fmla="*/ 2147483647 w 3066"/>
              <a:gd name="T87" fmla="*/ 2147483647 h 646"/>
              <a:gd name="T88" fmla="*/ 2147483647 w 3066"/>
              <a:gd name="T89" fmla="*/ 2147483647 h 646"/>
              <a:gd name="T90" fmla="*/ 2147483647 w 3066"/>
              <a:gd name="T91" fmla="*/ 2147483647 h 64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3066"/>
              <a:gd name="T139" fmla="*/ 0 h 646"/>
              <a:gd name="T140" fmla="*/ 3066 w 3066"/>
              <a:gd name="T141" fmla="*/ 646 h 64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3066" h="646">
                <a:moveTo>
                  <a:pt x="0" y="646"/>
                </a:moveTo>
                <a:lnTo>
                  <a:pt x="14" y="619"/>
                </a:lnTo>
                <a:lnTo>
                  <a:pt x="69" y="550"/>
                </a:lnTo>
                <a:lnTo>
                  <a:pt x="164" y="468"/>
                </a:lnTo>
                <a:lnTo>
                  <a:pt x="233" y="413"/>
                </a:lnTo>
                <a:lnTo>
                  <a:pt x="301" y="358"/>
                </a:lnTo>
                <a:lnTo>
                  <a:pt x="370" y="316"/>
                </a:lnTo>
                <a:lnTo>
                  <a:pt x="424" y="289"/>
                </a:lnTo>
                <a:lnTo>
                  <a:pt x="493" y="261"/>
                </a:lnTo>
                <a:lnTo>
                  <a:pt x="561" y="220"/>
                </a:lnTo>
                <a:lnTo>
                  <a:pt x="630" y="206"/>
                </a:lnTo>
                <a:lnTo>
                  <a:pt x="685" y="179"/>
                </a:lnTo>
                <a:lnTo>
                  <a:pt x="739" y="165"/>
                </a:lnTo>
                <a:lnTo>
                  <a:pt x="808" y="138"/>
                </a:lnTo>
                <a:lnTo>
                  <a:pt x="890" y="124"/>
                </a:lnTo>
                <a:lnTo>
                  <a:pt x="945" y="110"/>
                </a:lnTo>
                <a:lnTo>
                  <a:pt x="1013" y="96"/>
                </a:lnTo>
                <a:lnTo>
                  <a:pt x="1081" y="82"/>
                </a:lnTo>
                <a:lnTo>
                  <a:pt x="1109" y="82"/>
                </a:lnTo>
                <a:lnTo>
                  <a:pt x="1163" y="69"/>
                </a:lnTo>
                <a:lnTo>
                  <a:pt x="1259" y="55"/>
                </a:lnTo>
                <a:lnTo>
                  <a:pt x="1355" y="55"/>
                </a:lnTo>
                <a:lnTo>
                  <a:pt x="1423" y="41"/>
                </a:lnTo>
                <a:lnTo>
                  <a:pt x="1478" y="41"/>
                </a:lnTo>
                <a:lnTo>
                  <a:pt x="1588" y="28"/>
                </a:lnTo>
                <a:lnTo>
                  <a:pt x="1684" y="28"/>
                </a:lnTo>
                <a:lnTo>
                  <a:pt x="1793" y="14"/>
                </a:lnTo>
                <a:lnTo>
                  <a:pt x="1889" y="14"/>
                </a:lnTo>
                <a:lnTo>
                  <a:pt x="1971" y="14"/>
                </a:lnTo>
                <a:lnTo>
                  <a:pt x="2080" y="14"/>
                </a:lnTo>
                <a:lnTo>
                  <a:pt x="2203" y="0"/>
                </a:lnTo>
                <a:lnTo>
                  <a:pt x="2299" y="0"/>
                </a:lnTo>
                <a:lnTo>
                  <a:pt x="2395" y="14"/>
                </a:lnTo>
                <a:lnTo>
                  <a:pt x="2491" y="14"/>
                </a:lnTo>
                <a:lnTo>
                  <a:pt x="2587" y="14"/>
                </a:lnTo>
                <a:lnTo>
                  <a:pt x="2655" y="14"/>
                </a:lnTo>
                <a:lnTo>
                  <a:pt x="2710" y="14"/>
                </a:lnTo>
                <a:lnTo>
                  <a:pt x="2765" y="14"/>
                </a:lnTo>
                <a:lnTo>
                  <a:pt x="2819" y="14"/>
                </a:lnTo>
                <a:lnTo>
                  <a:pt x="2847" y="14"/>
                </a:lnTo>
                <a:lnTo>
                  <a:pt x="2888" y="28"/>
                </a:lnTo>
                <a:lnTo>
                  <a:pt x="2943" y="28"/>
                </a:lnTo>
                <a:lnTo>
                  <a:pt x="2997" y="28"/>
                </a:lnTo>
                <a:lnTo>
                  <a:pt x="3025" y="28"/>
                </a:lnTo>
                <a:lnTo>
                  <a:pt x="3052" y="28"/>
                </a:lnTo>
                <a:lnTo>
                  <a:pt x="3066" y="28"/>
                </a:lnTo>
              </a:path>
            </a:pathLst>
          </a:custGeom>
          <a:noFill/>
          <a:ln w="36513">
            <a:solidFill>
              <a:srgbClr val="000000"/>
            </a:solidFill>
            <a:round/>
            <a:headEnd/>
            <a:tailEnd/>
          </a:ln>
          <a:extLst>
            <a:ext uri="{909E8E84-426E-40DD-AFC4-6F175D3DCCD1}">
              <a14:hiddenFill xmlns:a14="http://schemas.microsoft.com/office/drawing/2010/main">
                <a:solidFill>
                  <a:srgbClr val="FFFFFF"/>
                </a:solidFill>
              </a14:hiddenFill>
            </a:ext>
          </a:extLst>
        </p:spPr>
        <p:txBody>
          <a:bodyPr lIns="82058" tIns="41029" rIns="82058" bIns="41029"/>
          <a:lstStyle/>
          <a:p>
            <a:endParaRPr lang="en-US"/>
          </a:p>
        </p:txBody>
      </p:sp>
      <p:sp>
        <p:nvSpPr>
          <p:cNvPr id="80952" name="Freeform 60"/>
          <p:cNvSpPr>
            <a:spLocks/>
          </p:cNvSpPr>
          <p:nvPr/>
        </p:nvSpPr>
        <p:spPr bwMode="auto">
          <a:xfrm>
            <a:off x="2413000" y="2211388"/>
            <a:ext cx="4868863" cy="196850"/>
          </a:xfrm>
          <a:custGeom>
            <a:avLst/>
            <a:gdLst>
              <a:gd name="T0" fmla="*/ 0 w 3066"/>
              <a:gd name="T1" fmla="*/ 2147483647 h 124"/>
              <a:gd name="T2" fmla="*/ 2147483647 w 3066"/>
              <a:gd name="T3" fmla="*/ 2147483647 h 124"/>
              <a:gd name="T4" fmla="*/ 2147483647 w 3066"/>
              <a:gd name="T5" fmla="*/ 2147483647 h 124"/>
              <a:gd name="T6" fmla="*/ 2147483647 w 3066"/>
              <a:gd name="T7" fmla="*/ 2147483647 h 124"/>
              <a:gd name="T8" fmla="*/ 2147483647 w 3066"/>
              <a:gd name="T9" fmla="*/ 2147483647 h 124"/>
              <a:gd name="T10" fmla="*/ 2147483647 w 3066"/>
              <a:gd name="T11" fmla="*/ 2147483647 h 124"/>
              <a:gd name="T12" fmla="*/ 2147483647 w 3066"/>
              <a:gd name="T13" fmla="*/ 2147483647 h 124"/>
              <a:gd name="T14" fmla="*/ 2147483647 w 3066"/>
              <a:gd name="T15" fmla="*/ 2147483647 h 124"/>
              <a:gd name="T16" fmla="*/ 2147483647 w 3066"/>
              <a:gd name="T17" fmla="*/ 2147483647 h 124"/>
              <a:gd name="T18" fmla="*/ 2147483647 w 3066"/>
              <a:gd name="T19" fmla="*/ 2147483647 h 124"/>
              <a:gd name="T20" fmla="*/ 2147483647 w 3066"/>
              <a:gd name="T21" fmla="*/ 2147483647 h 124"/>
              <a:gd name="T22" fmla="*/ 2147483647 w 3066"/>
              <a:gd name="T23" fmla="*/ 2147483647 h 124"/>
              <a:gd name="T24" fmla="*/ 2147483647 w 3066"/>
              <a:gd name="T25" fmla="*/ 2147483647 h 124"/>
              <a:gd name="T26" fmla="*/ 2147483647 w 3066"/>
              <a:gd name="T27" fmla="*/ 2147483647 h 124"/>
              <a:gd name="T28" fmla="*/ 2147483647 w 3066"/>
              <a:gd name="T29" fmla="*/ 2147483647 h 124"/>
              <a:gd name="T30" fmla="*/ 2147483647 w 3066"/>
              <a:gd name="T31" fmla="*/ 2147483647 h 124"/>
              <a:gd name="T32" fmla="*/ 2147483647 w 3066"/>
              <a:gd name="T33" fmla="*/ 2147483647 h 124"/>
              <a:gd name="T34" fmla="*/ 2147483647 w 3066"/>
              <a:gd name="T35" fmla="*/ 2147483647 h 124"/>
              <a:gd name="T36" fmla="*/ 2147483647 w 3066"/>
              <a:gd name="T37" fmla="*/ 2147483647 h 124"/>
              <a:gd name="T38" fmla="*/ 2147483647 w 3066"/>
              <a:gd name="T39" fmla="*/ 2147483647 h 124"/>
              <a:gd name="T40" fmla="*/ 2147483647 w 3066"/>
              <a:gd name="T41" fmla="*/ 2147483647 h 124"/>
              <a:gd name="T42" fmla="*/ 2147483647 w 3066"/>
              <a:gd name="T43" fmla="*/ 2147483647 h 124"/>
              <a:gd name="T44" fmla="*/ 2147483647 w 3066"/>
              <a:gd name="T45" fmla="*/ 2147483647 h 124"/>
              <a:gd name="T46" fmla="*/ 2147483647 w 3066"/>
              <a:gd name="T47" fmla="*/ 2147483647 h 124"/>
              <a:gd name="T48" fmla="*/ 2147483647 w 3066"/>
              <a:gd name="T49" fmla="*/ 2147483647 h 124"/>
              <a:gd name="T50" fmla="*/ 2147483647 w 3066"/>
              <a:gd name="T51" fmla="*/ 2147483647 h 124"/>
              <a:gd name="T52" fmla="*/ 2147483647 w 3066"/>
              <a:gd name="T53" fmla="*/ 2147483647 h 124"/>
              <a:gd name="T54" fmla="*/ 2147483647 w 3066"/>
              <a:gd name="T55" fmla="*/ 2147483647 h 124"/>
              <a:gd name="T56" fmla="*/ 2147483647 w 3066"/>
              <a:gd name="T57" fmla="*/ 2147483647 h 124"/>
              <a:gd name="T58" fmla="*/ 2147483647 w 3066"/>
              <a:gd name="T59" fmla="*/ 0 h 124"/>
              <a:gd name="T60" fmla="*/ 2147483647 w 3066"/>
              <a:gd name="T61" fmla="*/ 0 h 124"/>
              <a:gd name="T62" fmla="*/ 2147483647 w 3066"/>
              <a:gd name="T63" fmla="*/ 0 h 124"/>
              <a:gd name="T64" fmla="*/ 2147483647 w 3066"/>
              <a:gd name="T65" fmla="*/ 0 h 12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066"/>
              <a:gd name="T100" fmla="*/ 0 h 124"/>
              <a:gd name="T101" fmla="*/ 3066 w 3066"/>
              <a:gd name="T102" fmla="*/ 124 h 12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066" h="124">
                <a:moveTo>
                  <a:pt x="0" y="124"/>
                </a:moveTo>
                <a:lnTo>
                  <a:pt x="14" y="124"/>
                </a:lnTo>
                <a:lnTo>
                  <a:pt x="82" y="110"/>
                </a:lnTo>
                <a:lnTo>
                  <a:pt x="164" y="110"/>
                </a:lnTo>
                <a:lnTo>
                  <a:pt x="247" y="96"/>
                </a:lnTo>
                <a:lnTo>
                  <a:pt x="301" y="96"/>
                </a:lnTo>
                <a:lnTo>
                  <a:pt x="397" y="83"/>
                </a:lnTo>
                <a:lnTo>
                  <a:pt x="479" y="69"/>
                </a:lnTo>
                <a:lnTo>
                  <a:pt x="575" y="69"/>
                </a:lnTo>
                <a:lnTo>
                  <a:pt x="685" y="55"/>
                </a:lnTo>
                <a:lnTo>
                  <a:pt x="794" y="55"/>
                </a:lnTo>
                <a:lnTo>
                  <a:pt x="890" y="41"/>
                </a:lnTo>
                <a:lnTo>
                  <a:pt x="986" y="41"/>
                </a:lnTo>
                <a:lnTo>
                  <a:pt x="1068" y="27"/>
                </a:lnTo>
                <a:lnTo>
                  <a:pt x="1163" y="27"/>
                </a:lnTo>
                <a:lnTo>
                  <a:pt x="1273" y="27"/>
                </a:lnTo>
                <a:lnTo>
                  <a:pt x="1369" y="27"/>
                </a:lnTo>
                <a:lnTo>
                  <a:pt x="1478" y="27"/>
                </a:lnTo>
                <a:lnTo>
                  <a:pt x="1601" y="27"/>
                </a:lnTo>
                <a:lnTo>
                  <a:pt x="1711" y="27"/>
                </a:lnTo>
                <a:lnTo>
                  <a:pt x="1793" y="27"/>
                </a:lnTo>
                <a:lnTo>
                  <a:pt x="1889" y="27"/>
                </a:lnTo>
                <a:lnTo>
                  <a:pt x="2012" y="14"/>
                </a:lnTo>
                <a:lnTo>
                  <a:pt x="2094" y="14"/>
                </a:lnTo>
                <a:lnTo>
                  <a:pt x="2190" y="14"/>
                </a:lnTo>
                <a:lnTo>
                  <a:pt x="2299" y="14"/>
                </a:lnTo>
                <a:lnTo>
                  <a:pt x="2409" y="14"/>
                </a:lnTo>
                <a:lnTo>
                  <a:pt x="2505" y="14"/>
                </a:lnTo>
                <a:lnTo>
                  <a:pt x="2682" y="14"/>
                </a:lnTo>
                <a:lnTo>
                  <a:pt x="2806" y="0"/>
                </a:lnTo>
                <a:lnTo>
                  <a:pt x="2943" y="0"/>
                </a:lnTo>
                <a:lnTo>
                  <a:pt x="3025" y="0"/>
                </a:lnTo>
                <a:lnTo>
                  <a:pt x="3066" y="0"/>
                </a:lnTo>
              </a:path>
            </a:pathLst>
          </a:custGeom>
          <a:noFill/>
          <a:ln w="36513">
            <a:solidFill>
              <a:srgbClr val="FF0000"/>
            </a:solidFill>
            <a:round/>
            <a:headEnd/>
            <a:tailEnd/>
          </a:ln>
          <a:extLst>
            <a:ext uri="{909E8E84-426E-40DD-AFC4-6F175D3DCCD1}">
              <a14:hiddenFill xmlns:a14="http://schemas.microsoft.com/office/drawing/2010/main">
                <a:solidFill>
                  <a:srgbClr val="FFFFFF"/>
                </a:solidFill>
              </a14:hiddenFill>
            </a:ext>
          </a:extLst>
        </p:spPr>
        <p:txBody>
          <a:bodyPr lIns="82058" tIns="41029" rIns="82058" bIns="41029"/>
          <a:lstStyle/>
          <a:p>
            <a:endParaRPr lang="en-US"/>
          </a:p>
        </p:txBody>
      </p:sp>
      <p:sp>
        <p:nvSpPr>
          <p:cNvPr id="80953" name="Freeform 61"/>
          <p:cNvSpPr>
            <a:spLocks/>
          </p:cNvSpPr>
          <p:nvPr/>
        </p:nvSpPr>
        <p:spPr bwMode="auto">
          <a:xfrm>
            <a:off x="2413000" y="3565525"/>
            <a:ext cx="4868863" cy="1550988"/>
          </a:xfrm>
          <a:custGeom>
            <a:avLst/>
            <a:gdLst>
              <a:gd name="T0" fmla="*/ 0 w 3066"/>
              <a:gd name="T1" fmla="*/ 2147483647 h 977"/>
              <a:gd name="T2" fmla="*/ 2147483647 w 3066"/>
              <a:gd name="T3" fmla="*/ 2147483647 h 977"/>
              <a:gd name="T4" fmla="*/ 2147483647 w 3066"/>
              <a:gd name="T5" fmla="*/ 2147483647 h 977"/>
              <a:gd name="T6" fmla="*/ 2147483647 w 3066"/>
              <a:gd name="T7" fmla="*/ 2147483647 h 977"/>
              <a:gd name="T8" fmla="*/ 2147483647 w 3066"/>
              <a:gd name="T9" fmla="*/ 2147483647 h 977"/>
              <a:gd name="T10" fmla="*/ 2147483647 w 3066"/>
              <a:gd name="T11" fmla="*/ 2147483647 h 977"/>
              <a:gd name="T12" fmla="*/ 2147483647 w 3066"/>
              <a:gd name="T13" fmla="*/ 2147483647 h 977"/>
              <a:gd name="T14" fmla="*/ 2147483647 w 3066"/>
              <a:gd name="T15" fmla="*/ 2147483647 h 977"/>
              <a:gd name="T16" fmla="*/ 2147483647 w 3066"/>
              <a:gd name="T17" fmla="*/ 2147483647 h 977"/>
              <a:gd name="T18" fmla="*/ 2147483647 w 3066"/>
              <a:gd name="T19" fmla="*/ 2147483647 h 977"/>
              <a:gd name="T20" fmla="*/ 2147483647 w 3066"/>
              <a:gd name="T21" fmla="*/ 2147483647 h 977"/>
              <a:gd name="T22" fmla="*/ 2147483647 w 3066"/>
              <a:gd name="T23" fmla="*/ 2147483647 h 977"/>
              <a:gd name="T24" fmla="*/ 2147483647 w 3066"/>
              <a:gd name="T25" fmla="*/ 2147483647 h 977"/>
              <a:gd name="T26" fmla="*/ 2147483647 w 3066"/>
              <a:gd name="T27" fmla="*/ 2147483647 h 977"/>
              <a:gd name="T28" fmla="*/ 2147483647 w 3066"/>
              <a:gd name="T29" fmla="*/ 2147483647 h 977"/>
              <a:gd name="T30" fmla="*/ 2147483647 w 3066"/>
              <a:gd name="T31" fmla="*/ 2147483647 h 977"/>
              <a:gd name="T32" fmla="*/ 2147483647 w 3066"/>
              <a:gd name="T33" fmla="*/ 2147483647 h 977"/>
              <a:gd name="T34" fmla="*/ 2147483647 w 3066"/>
              <a:gd name="T35" fmla="*/ 2147483647 h 977"/>
              <a:gd name="T36" fmla="*/ 2147483647 w 3066"/>
              <a:gd name="T37" fmla="*/ 2147483647 h 977"/>
              <a:gd name="T38" fmla="*/ 2147483647 w 3066"/>
              <a:gd name="T39" fmla="*/ 2147483647 h 977"/>
              <a:gd name="T40" fmla="*/ 2147483647 w 3066"/>
              <a:gd name="T41" fmla="*/ 2147483647 h 977"/>
              <a:gd name="T42" fmla="*/ 2147483647 w 3066"/>
              <a:gd name="T43" fmla="*/ 2147483647 h 977"/>
              <a:gd name="T44" fmla="*/ 2147483647 w 3066"/>
              <a:gd name="T45" fmla="*/ 2147483647 h 977"/>
              <a:gd name="T46" fmla="*/ 2147483647 w 3066"/>
              <a:gd name="T47" fmla="*/ 2147483647 h 977"/>
              <a:gd name="T48" fmla="*/ 2147483647 w 3066"/>
              <a:gd name="T49" fmla="*/ 0 h 977"/>
              <a:gd name="T50" fmla="*/ 2147483647 w 3066"/>
              <a:gd name="T51" fmla="*/ 0 h 977"/>
              <a:gd name="T52" fmla="*/ 2147483647 w 3066"/>
              <a:gd name="T53" fmla="*/ 0 h 977"/>
              <a:gd name="T54" fmla="*/ 2147483647 w 3066"/>
              <a:gd name="T55" fmla="*/ 0 h 977"/>
              <a:gd name="T56" fmla="*/ 2147483647 w 3066"/>
              <a:gd name="T57" fmla="*/ 0 h 977"/>
              <a:gd name="T58" fmla="*/ 2147483647 w 3066"/>
              <a:gd name="T59" fmla="*/ 0 h 977"/>
              <a:gd name="T60" fmla="*/ 2147483647 w 3066"/>
              <a:gd name="T61" fmla="*/ 0 h 977"/>
              <a:gd name="T62" fmla="*/ 2147483647 w 3066"/>
              <a:gd name="T63" fmla="*/ 0 h 977"/>
              <a:gd name="T64" fmla="*/ 2147483647 w 3066"/>
              <a:gd name="T65" fmla="*/ 2147483647 h 97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066"/>
              <a:gd name="T100" fmla="*/ 0 h 977"/>
              <a:gd name="T101" fmla="*/ 3066 w 3066"/>
              <a:gd name="T102" fmla="*/ 977 h 97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066" h="977">
                <a:moveTo>
                  <a:pt x="0" y="977"/>
                </a:moveTo>
                <a:lnTo>
                  <a:pt x="14" y="950"/>
                </a:lnTo>
                <a:lnTo>
                  <a:pt x="82" y="839"/>
                </a:lnTo>
                <a:lnTo>
                  <a:pt x="164" y="729"/>
                </a:lnTo>
                <a:lnTo>
                  <a:pt x="247" y="647"/>
                </a:lnTo>
                <a:lnTo>
                  <a:pt x="301" y="564"/>
                </a:lnTo>
                <a:lnTo>
                  <a:pt x="397" y="495"/>
                </a:lnTo>
                <a:lnTo>
                  <a:pt x="479" y="427"/>
                </a:lnTo>
                <a:lnTo>
                  <a:pt x="575" y="358"/>
                </a:lnTo>
                <a:lnTo>
                  <a:pt x="685" y="303"/>
                </a:lnTo>
                <a:lnTo>
                  <a:pt x="794" y="261"/>
                </a:lnTo>
                <a:lnTo>
                  <a:pt x="890" y="220"/>
                </a:lnTo>
                <a:lnTo>
                  <a:pt x="986" y="193"/>
                </a:lnTo>
                <a:lnTo>
                  <a:pt x="1068" y="165"/>
                </a:lnTo>
                <a:lnTo>
                  <a:pt x="1163" y="138"/>
                </a:lnTo>
                <a:lnTo>
                  <a:pt x="1273" y="110"/>
                </a:lnTo>
                <a:lnTo>
                  <a:pt x="1369" y="96"/>
                </a:lnTo>
                <a:lnTo>
                  <a:pt x="1478" y="69"/>
                </a:lnTo>
                <a:lnTo>
                  <a:pt x="1601" y="55"/>
                </a:lnTo>
                <a:lnTo>
                  <a:pt x="1711" y="41"/>
                </a:lnTo>
                <a:lnTo>
                  <a:pt x="1793" y="27"/>
                </a:lnTo>
                <a:lnTo>
                  <a:pt x="1889" y="27"/>
                </a:lnTo>
                <a:lnTo>
                  <a:pt x="2012" y="14"/>
                </a:lnTo>
                <a:lnTo>
                  <a:pt x="2094" y="14"/>
                </a:lnTo>
                <a:lnTo>
                  <a:pt x="2190" y="0"/>
                </a:lnTo>
                <a:lnTo>
                  <a:pt x="2299" y="0"/>
                </a:lnTo>
                <a:lnTo>
                  <a:pt x="2409" y="0"/>
                </a:lnTo>
                <a:lnTo>
                  <a:pt x="2505" y="0"/>
                </a:lnTo>
                <a:lnTo>
                  <a:pt x="2682" y="0"/>
                </a:lnTo>
                <a:lnTo>
                  <a:pt x="2806" y="0"/>
                </a:lnTo>
                <a:lnTo>
                  <a:pt x="2943" y="0"/>
                </a:lnTo>
                <a:lnTo>
                  <a:pt x="3025" y="0"/>
                </a:lnTo>
                <a:lnTo>
                  <a:pt x="3066" y="14"/>
                </a:lnTo>
              </a:path>
            </a:pathLst>
          </a:custGeom>
          <a:noFill/>
          <a:ln w="36513">
            <a:solidFill>
              <a:srgbClr val="0000FF"/>
            </a:solidFill>
            <a:round/>
            <a:headEnd/>
            <a:tailEnd/>
          </a:ln>
          <a:extLst>
            <a:ext uri="{909E8E84-426E-40DD-AFC4-6F175D3DCCD1}">
              <a14:hiddenFill xmlns:a14="http://schemas.microsoft.com/office/drawing/2010/main">
                <a:solidFill>
                  <a:srgbClr val="FFFFFF"/>
                </a:solidFill>
              </a14:hiddenFill>
            </a:ext>
          </a:extLst>
        </p:spPr>
        <p:txBody>
          <a:bodyPr lIns="82058" tIns="41029" rIns="82058" bIns="41029"/>
          <a:lstStyle/>
          <a:p>
            <a:endParaRPr lang="en-US"/>
          </a:p>
        </p:txBody>
      </p:sp>
      <p:sp>
        <p:nvSpPr>
          <p:cNvPr id="80954" name="Freeform 62"/>
          <p:cNvSpPr>
            <a:spLocks/>
          </p:cNvSpPr>
          <p:nvPr/>
        </p:nvSpPr>
        <p:spPr bwMode="auto">
          <a:xfrm>
            <a:off x="2413000" y="3894138"/>
            <a:ext cx="4868863" cy="1658937"/>
          </a:xfrm>
          <a:custGeom>
            <a:avLst/>
            <a:gdLst>
              <a:gd name="T0" fmla="*/ 0 w 3066"/>
              <a:gd name="T1" fmla="*/ 2147483647 h 1045"/>
              <a:gd name="T2" fmla="*/ 2147483647 w 3066"/>
              <a:gd name="T3" fmla="*/ 2147483647 h 1045"/>
              <a:gd name="T4" fmla="*/ 2147483647 w 3066"/>
              <a:gd name="T5" fmla="*/ 2147483647 h 1045"/>
              <a:gd name="T6" fmla="*/ 2147483647 w 3066"/>
              <a:gd name="T7" fmla="*/ 2147483647 h 1045"/>
              <a:gd name="T8" fmla="*/ 2147483647 w 3066"/>
              <a:gd name="T9" fmla="*/ 2147483647 h 1045"/>
              <a:gd name="T10" fmla="*/ 2147483647 w 3066"/>
              <a:gd name="T11" fmla="*/ 2147483647 h 1045"/>
              <a:gd name="T12" fmla="*/ 2147483647 w 3066"/>
              <a:gd name="T13" fmla="*/ 2147483647 h 1045"/>
              <a:gd name="T14" fmla="*/ 2147483647 w 3066"/>
              <a:gd name="T15" fmla="*/ 2147483647 h 1045"/>
              <a:gd name="T16" fmla="*/ 2147483647 w 3066"/>
              <a:gd name="T17" fmla="*/ 2147483647 h 1045"/>
              <a:gd name="T18" fmla="*/ 2147483647 w 3066"/>
              <a:gd name="T19" fmla="*/ 2147483647 h 1045"/>
              <a:gd name="T20" fmla="*/ 2147483647 w 3066"/>
              <a:gd name="T21" fmla="*/ 2147483647 h 1045"/>
              <a:gd name="T22" fmla="*/ 2147483647 w 3066"/>
              <a:gd name="T23" fmla="*/ 2147483647 h 1045"/>
              <a:gd name="T24" fmla="*/ 2147483647 w 3066"/>
              <a:gd name="T25" fmla="*/ 2147483647 h 1045"/>
              <a:gd name="T26" fmla="*/ 2147483647 w 3066"/>
              <a:gd name="T27" fmla="*/ 2147483647 h 1045"/>
              <a:gd name="T28" fmla="*/ 2147483647 w 3066"/>
              <a:gd name="T29" fmla="*/ 2147483647 h 1045"/>
              <a:gd name="T30" fmla="*/ 2147483647 w 3066"/>
              <a:gd name="T31" fmla="*/ 2147483647 h 1045"/>
              <a:gd name="T32" fmla="*/ 2147483647 w 3066"/>
              <a:gd name="T33" fmla="*/ 2147483647 h 1045"/>
              <a:gd name="T34" fmla="*/ 2147483647 w 3066"/>
              <a:gd name="T35" fmla="*/ 2147483647 h 1045"/>
              <a:gd name="T36" fmla="*/ 2147483647 w 3066"/>
              <a:gd name="T37" fmla="*/ 2147483647 h 1045"/>
              <a:gd name="T38" fmla="*/ 2147483647 w 3066"/>
              <a:gd name="T39" fmla="*/ 2147483647 h 1045"/>
              <a:gd name="T40" fmla="*/ 2147483647 w 3066"/>
              <a:gd name="T41" fmla="*/ 2147483647 h 1045"/>
              <a:gd name="T42" fmla="*/ 2147483647 w 3066"/>
              <a:gd name="T43" fmla="*/ 2147483647 h 1045"/>
              <a:gd name="T44" fmla="*/ 2147483647 w 3066"/>
              <a:gd name="T45" fmla="*/ 2147483647 h 1045"/>
              <a:gd name="T46" fmla="*/ 2147483647 w 3066"/>
              <a:gd name="T47" fmla="*/ 2147483647 h 1045"/>
              <a:gd name="T48" fmla="*/ 2147483647 w 3066"/>
              <a:gd name="T49" fmla="*/ 2147483647 h 1045"/>
              <a:gd name="T50" fmla="*/ 2147483647 w 3066"/>
              <a:gd name="T51" fmla="*/ 2147483647 h 1045"/>
              <a:gd name="T52" fmla="*/ 2147483647 w 3066"/>
              <a:gd name="T53" fmla="*/ 2147483647 h 1045"/>
              <a:gd name="T54" fmla="*/ 2147483647 w 3066"/>
              <a:gd name="T55" fmla="*/ 2147483647 h 1045"/>
              <a:gd name="T56" fmla="*/ 2147483647 w 3066"/>
              <a:gd name="T57" fmla="*/ 0 h 1045"/>
              <a:gd name="T58" fmla="*/ 2147483647 w 3066"/>
              <a:gd name="T59" fmla="*/ 0 h 1045"/>
              <a:gd name="T60" fmla="*/ 2147483647 w 3066"/>
              <a:gd name="T61" fmla="*/ 0 h 1045"/>
              <a:gd name="T62" fmla="*/ 2147483647 w 3066"/>
              <a:gd name="T63" fmla="*/ 2147483647 h 1045"/>
              <a:gd name="T64" fmla="*/ 2147483647 w 3066"/>
              <a:gd name="T65" fmla="*/ 2147483647 h 104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066"/>
              <a:gd name="T100" fmla="*/ 0 h 1045"/>
              <a:gd name="T101" fmla="*/ 3066 w 3066"/>
              <a:gd name="T102" fmla="*/ 1045 h 104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066" h="1045">
                <a:moveTo>
                  <a:pt x="0" y="1045"/>
                </a:moveTo>
                <a:lnTo>
                  <a:pt x="14" y="1017"/>
                </a:lnTo>
                <a:lnTo>
                  <a:pt x="82" y="907"/>
                </a:lnTo>
                <a:lnTo>
                  <a:pt x="164" y="797"/>
                </a:lnTo>
                <a:lnTo>
                  <a:pt x="247" y="701"/>
                </a:lnTo>
                <a:lnTo>
                  <a:pt x="301" y="618"/>
                </a:lnTo>
                <a:lnTo>
                  <a:pt x="397" y="550"/>
                </a:lnTo>
                <a:lnTo>
                  <a:pt x="479" y="481"/>
                </a:lnTo>
                <a:lnTo>
                  <a:pt x="575" y="412"/>
                </a:lnTo>
                <a:lnTo>
                  <a:pt x="685" y="343"/>
                </a:lnTo>
                <a:lnTo>
                  <a:pt x="794" y="288"/>
                </a:lnTo>
                <a:lnTo>
                  <a:pt x="890" y="247"/>
                </a:lnTo>
                <a:lnTo>
                  <a:pt x="986" y="220"/>
                </a:lnTo>
                <a:lnTo>
                  <a:pt x="1068" y="178"/>
                </a:lnTo>
                <a:lnTo>
                  <a:pt x="1163" y="165"/>
                </a:lnTo>
                <a:lnTo>
                  <a:pt x="1273" y="137"/>
                </a:lnTo>
                <a:lnTo>
                  <a:pt x="1369" y="110"/>
                </a:lnTo>
                <a:lnTo>
                  <a:pt x="1478" y="96"/>
                </a:lnTo>
                <a:lnTo>
                  <a:pt x="1601" y="68"/>
                </a:lnTo>
                <a:lnTo>
                  <a:pt x="1711" y="55"/>
                </a:lnTo>
                <a:lnTo>
                  <a:pt x="1793" y="55"/>
                </a:lnTo>
                <a:lnTo>
                  <a:pt x="1889" y="41"/>
                </a:lnTo>
                <a:lnTo>
                  <a:pt x="2012" y="27"/>
                </a:lnTo>
                <a:lnTo>
                  <a:pt x="2094" y="27"/>
                </a:lnTo>
                <a:lnTo>
                  <a:pt x="2190" y="13"/>
                </a:lnTo>
                <a:lnTo>
                  <a:pt x="2299" y="13"/>
                </a:lnTo>
                <a:lnTo>
                  <a:pt x="2409" y="13"/>
                </a:lnTo>
                <a:lnTo>
                  <a:pt x="2505" y="13"/>
                </a:lnTo>
                <a:lnTo>
                  <a:pt x="2682" y="0"/>
                </a:lnTo>
                <a:lnTo>
                  <a:pt x="2806" y="0"/>
                </a:lnTo>
                <a:lnTo>
                  <a:pt x="2943" y="0"/>
                </a:lnTo>
                <a:lnTo>
                  <a:pt x="3025" y="13"/>
                </a:lnTo>
                <a:lnTo>
                  <a:pt x="3066" y="13"/>
                </a:lnTo>
              </a:path>
            </a:pathLst>
          </a:custGeom>
          <a:noFill/>
          <a:ln w="36513">
            <a:solidFill>
              <a:srgbClr val="339966"/>
            </a:solidFill>
            <a:round/>
            <a:headEnd/>
            <a:tailEnd/>
          </a:ln>
          <a:extLst>
            <a:ext uri="{909E8E84-426E-40DD-AFC4-6F175D3DCCD1}">
              <a14:hiddenFill xmlns:a14="http://schemas.microsoft.com/office/drawing/2010/main">
                <a:solidFill>
                  <a:srgbClr val="FFFFFF"/>
                </a:solidFill>
              </a14:hiddenFill>
            </a:ext>
          </a:extLst>
        </p:spPr>
        <p:txBody>
          <a:bodyPr lIns="82058" tIns="41029" rIns="82058" bIns="41029"/>
          <a:lstStyle/>
          <a:p>
            <a:endParaRPr lang="en-US"/>
          </a:p>
        </p:txBody>
      </p:sp>
      <p:sp>
        <p:nvSpPr>
          <p:cNvPr id="80955" name="Line 63"/>
          <p:cNvSpPr>
            <a:spLocks noChangeShapeType="1"/>
          </p:cNvSpPr>
          <p:nvPr/>
        </p:nvSpPr>
        <p:spPr bwMode="auto">
          <a:xfrm flipH="1" flipV="1">
            <a:off x="5976938" y="2343150"/>
            <a:ext cx="346075" cy="436563"/>
          </a:xfrm>
          <a:prstGeom prst="line">
            <a:avLst/>
          </a:prstGeom>
          <a:noFill/>
          <a:ln w="22225" cap="rnd">
            <a:solidFill>
              <a:srgbClr val="000000"/>
            </a:solidFill>
            <a:round/>
            <a:headEnd/>
            <a:tailEnd/>
          </a:ln>
          <a:extLst>
            <a:ext uri="{909E8E84-426E-40DD-AFC4-6F175D3DCCD1}">
              <a14:hiddenFill xmlns:a14="http://schemas.microsoft.com/office/drawing/2010/main">
                <a:noFill/>
              </a14:hiddenFill>
            </a:ext>
          </a:extLst>
        </p:spPr>
        <p:txBody>
          <a:bodyPr lIns="82058" tIns="41029" rIns="82058" bIns="41029"/>
          <a:lstStyle/>
          <a:p>
            <a:endParaRPr lang="en-US"/>
          </a:p>
        </p:txBody>
      </p:sp>
      <p:sp>
        <p:nvSpPr>
          <p:cNvPr id="80956" name="Freeform 64"/>
          <p:cNvSpPr>
            <a:spLocks/>
          </p:cNvSpPr>
          <p:nvPr/>
        </p:nvSpPr>
        <p:spPr bwMode="auto">
          <a:xfrm>
            <a:off x="5910263" y="2254250"/>
            <a:ext cx="88900" cy="109538"/>
          </a:xfrm>
          <a:custGeom>
            <a:avLst/>
            <a:gdLst>
              <a:gd name="T0" fmla="*/ 0 w 55"/>
              <a:gd name="T1" fmla="*/ 0 h 69"/>
              <a:gd name="T2" fmla="*/ 2147483647 w 55"/>
              <a:gd name="T3" fmla="*/ 2147483647 h 69"/>
              <a:gd name="T4" fmla="*/ 2147483647 w 55"/>
              <a:gd name="T5" fmla="*/ 2147483647 h 69"/>
              <a:gd name="T6" fmla="*/ 0 w 55"/>
              <a:gd name="T7" fmla="*/ 0 h 69"/>
              <a:gd name="T8" fmla="*/ 0 60000 65536"/>
              <a:gd name="T9" fmla="*/ 0 60000 65536"/>
              <a:gd name="T10" fmla="*/ 0 60000 65536"/>
              <a:gd name="T11" fmla="*/ 0 60000 65536"/>
              <a:gd name="T12" fmla="*/ 0 w 55"/>
              <a:gd name="T13" fmla="*/ 0 h 69"/>
              <a:gd name="T14" fmla="*/ 55 w 55"/>
              <a:gd name="T15" fmla="*/ 69 h 69"/>
            </a:gdLst>
            <a:ahLst/>
            <a:cxnLst>
              <a:cxn ang="T8">
                <a:pos x="T0" y="T1"/>
              </a:cxn>
              <a:cxn ang="T9">
                <a:pos x="T2" y="T3"/>
              </a:cxn>
              <a:cxn ang="T10">
                <a:pos x="T4" y="T5"/>
              </a:cxn>
              <a:cxn ang="T11">
                <a:pos x="T6" y="T7"/>
              </a:cxn>
            </a:cxnLst>
            <a:rect l="T12" t="T13" r="T14" b="T15"/>
            <a:pathLst>
              <a:path w="55" h="69">
                <a:moveTo>
                  <a:pt x="0" y="0"/>
                </a:moveTo>
                <a:lnTo>
                  <a:pt x="55" y="42"/>
                </a:lnTo>
                <a:lnTo>
                  <a:pt x="28" y="69"/>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82058" tIns="41029" rIns="82058" bIns="41029"/>
          <a:lstStyle/>
          <a:p>
            <a:endParaRPr lang="en-US"/>
          </a:p>
        </p:txBody>
      </p:sp>
      <p:sp>
        <p:nvSpPr>
          <p:cNvPr id="80957" name="Freeform 65"/>
          <p:cNvSpPr>
            <a:spLocks/>
          </p:cNvSpPr>
          <p:nvPr/>
        </p:nvSpPr>
        <p:spPr bwMode="auto">
          <a:xfrm>
            <a:off x="5910263" y="2254250"/>
            <a:ext cx="88900" cy="109538"/>
          </a:xfrm>
          <a:custGeom>
            <a:avLst/>
            <a:gdLst>
              <a:gd name="T0" fmla="*/ 0 w 55"/>
              <a:gd name="T1" fmla="*/ 0 h 69"/>
              <a:gd name="T2" fmla="*/ 2147483647 w 55"/>
              <a:gd name="T3" fmla="*/ 2147483647 h 69"/>
              <a:gd name="T4" fmla="*/ 2147483647 w 55"/>
              <a:gd name="T5" fmla="*/ 2147483647 h 69"/>
              <a:gd name="T6" fmla="*/ 0 w 55"/>
              <a:gd name="T7" fmla="*/ 0 h 69"/>
              <a:gd name="T8" fmla="*/ 0 60000 65536"/>
              <a:gd name="T9" fmla="*/ 0 60000 65536"/>
              <a:gd name="T10" fmla="*/ 0 60000 65536"/>
              <a:gd name="T11" fmla="*/ 0 60000 65536"/>
              <a:gd name="T12" fmla="*/ 0 w 55"/>
              <a:gd name="T13" fmla="*/ 0 h 69"/>
              <a:gd name="T14" fmla="*/ 55 w 55"/>
              <a:gd name="T15" fmla="*/ 69 h 69"/>
            </a:gdLst>
            <a:ahLst/>
            <a:cxnLst>
              <a:cxn ang="T8">
                <a:pos x="T0" y="T1"/>
              </a:cxn>
              <a:cxn ang="T9">
                <a:pos x="T2" y="T3"/>
              </a:cxn>
              <a:cxn ang="T10">
                <a:pos x="T4" y="T5"/>
              </a:cxn>
              <a:cxn ang="T11">
                <a:pos x="T6" y="T7"/>
              </a:cxn>
            </a:cxnLst>
            <a:rect l="T12" t="T13" r="T14" b="T15"/>
            <a:pathLst>
              <a:path w="55" h="69">
                <a:moveTo>
                  <a:pt x="0" y="0"/>
                </a:moveTo>
                <a:lnTo>
                  <a:pt x="55" y="42"/>
                </a:lnTo>
                <a:lnTo>
                  <a:pt x="28" y="69"/>
                </a:lnTo>
                <a:lnTo>
                  <a:pt x="0" y="0"/>
                </a:lnTo>
                <a:close/>
              </a:path>
            </a:pathLst>
          </a:custGeom>
          <a:noFill/>
          <a:ln w="3175"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lIns="82058" tIns="41029" rIns="82058" bIns="41029"/>
          <a:lstStyle/>
          <a:p>
            <a:endParaRPr lang="en-US"/>
          </a:p>
        </p:txBody>
      </p:sp>
      <p:sp>
        <p:nvSpPr>
          <p:cNvPr id="80958" name="Rectangle 66"/>
          <p:cNvSpPr>
            <a:spLocks noChangeArrowheads="1"/>
          </p:cNvSpPr>
          <p:nvPr/>
        </p:nvSpPr>
        <p:spPr bwMode="auto">
          <a:xfrm>
            <a:off x="5888038" y="2538413"/>
            <a:ext cx="869950" cy="4826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82058" tIns="41029" rIns="82058" bIns="41029"/>
          <a:lstStyle/>
          <a:p>
            <a:endParaRPr lang="en-US"/>
          </a:p>
        </p:txBody>
      </p:sp>
      <p:sp>
        <p:nvSpPr>
          <p:cNvPr id="80959" name="Rectangle 67"/>
          <p:cNvSpPr>
            <a:spLocks noChangeArrowheads="1"/>
          </p:cNvSpPr>
          <p:nvPr/>
        </p:nvSpPr>
        <p:spPr bwMode="auto">
          <a:xfrm>
            <a:off x="5932488" y="2582863"/>
            <a:ext cx="781050" cy="393700"/>
          </a:xfrm>
          <a:prstGeom prst="rect">
            <a:avLst/>
          </a:prstGeom>
          <a:noFill/>
          <a:ln w="22225" cap="rnd">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lIns="82058" tIns="41029" rIns="82058" bIns="41029"/>
          <a:lstStyle/>
          <a:p>
            <a:endParaRPr lang="en-US"/>
          </a:p>
        </p:txBody>
      </p:sp>
      <p:sp>
        <p:nvSpPr>
          <p:cNvPr id="80960" name="Rectangle 68"/>
          <p:cNvSpPr>
            <a:spLocks noChangeArrowheads="1"/>
          </p:cNvSpPr>
          <p:nvPr/>
        </p:nvSpPr>
        <p:spPr bwMode="auto">
          <a:xfrm>
            <a:off x="6000750" y="2679700"/>
            <a:ext cx="676275"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900" dirty="0">
                <a:solidFill>
                  <a:srgbClr val="000000"/>
                </a:solidFill>
              </a:rPr>
              <a:t> Drive </a:t>
            </a:r>
            <a:endParaRPr lang="en-US" dirty="0"/>
          </a:p>
        </p:txBody>
      </p:sp>
      <p:sp>
        <p:nvSpPr>
          <p:cNvPr id="80961" name="Rectangle 69"/>
          <p:cNvSpPr>
            <a:spLocks noChangeArrowheads="1"/>
          </p:cNvSpPr>
          <p:nvPr/>
        </p:nvSpPr>
        <p:spPr bwMode="auto">
          <a:xfrm>
            <a:off x="6646863" y="2578100"/>
            <a:ext cx="88900"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2800">
                <a:solidFill>
                  <a:srgbClr val="000000"/>
                </a:solidFill>
              </a:rPr>
              <a:t> </a:t>
            </a:r>
            <a:endParaRPr lang="en-US"/>
          </a:p>
        </p:txBody>
      </p:sp>
      <p:sp>
        <p:nvSpPr>
          <p:cNvPr id="80962" name="Line 70"/>
          <p:cNvSpPr>
            <a:spLocks noChangeShapeType="1"/>
          </p:cNvSpPr>
          <p:nvPr/>
        </p:nvSpPr>
        <p:spPr bwMode="auto">
          <a:xfrm flipH="1">
            <a:off x="3954463" y="2824163"/>
            <a:ext cx="109537" cy="588962"/>
          </a:xfrm>
          <a:prstGeom prst="line">
            <a:avLst/>
          </a:prstGeom>
          <a:noFill/>
          <a:ln w="22225" cap="rnd">
            <a:solidFill>
              <a:srgbClr val="000000"/>
            </a:solidFill>
            <a:round/>
            <a:headEnd/>
            <a:tailEnd/>
          </a:ln>
          <a:extLst>
            <a:ext uri="{909E8E84-426E-40DD-AFC4-6F175D3DCCD1}">
              <a14:hiddenFill xmlns:a14="http://schemas.microsoft.com/office/drawing/2010/main">
                <a:noFill/>
              </a14:hiddenFill>
            </a:ext>
          </a:extLst>
        </p:spPr>
        <p:txBody>
          <a:bodyPr lIns="82058" tIns="41029" rIns="82058" bIns="41029"/>
          <a:lstStyle/>
          <a:p>
            <a:endParaRPr lang="en-US"/>
          </a:p>
        </p:txBody>
      </p:sp>
      <p:sp>
        <p:nvSpPr>
          <p:cNvPr id="80963" name="Freeform 71"/>
          <p:cNvSpPr>
            <a:spLocks/>
          </p:cNvSpPr>
          <p:nvPr/>
        </p:nvSpPr>
        <p:spPr bwMode="auto">
          <a:xfrm>
            <a:off x="3935413" y="3413125"/>
            <a:ext cx="41275" cy="87313"/>
          </a:xfrm>
          <a:custGeom>
            <a:avLst/>
            <a:gdLst>
              <a:gd name="T0" fmla="*/ 0 w 27"/>
              <a:gd name="T1" fmla="*/ 2147483647 h 55"/>
              <a:gd name="T2" fmla="*/ 0 w 27"/>
              <a:gd name="T3" fmla="*/ 0 h 55"/>
              <a:gd name="T4" fmla="*/ 2147483647 w 27"/>
              <a:gd name="T5" fmla="*/ 0 h 55"/>
              <a:gd name="T6" fmla="*/ 0 w 27"/>
              <a:gd name="T7" fmla="*/ 2147483647 h 55"/>
              <a:gd name="T8" fmla="*/ 0 60000 65536"/>
              <a:gd name="T9" fmla="*/ 0 60000 65536"/>
              <a:gd name="T10" fmla="*/ 0 60000 65536"/>
              <a:gd name="T11" fmla="*/ 0 60000 65536"/>
              <a:gd name="T12" fmla="*/ 0 w 27"/>
              <a:gd name="T13" fmla="*/ 0 h 55"/>
              <a:gd name="T14" fmla="*/ 27 w 27"/>
              <a:gd name="T15" fmla="*/ 55 h 55"/>
            </a:gdLst>
            <a:ahLst/>
            <a:cxnLst>
              <a:cxn ang="T8">
                <a:pos x="T0" y="T1"/>
              </a:cxn>
              <a:cxn ang="T9">
                <a:pos x="T2" y="T3"/>
              </a:cxn>
              <a:cxn ang="T10">
                <a:pos x="T4" y="T5"/>
              </a:cxn>
              <a:cxn ang="T11">
                <a:pos x="T6" y="T7"/>
              </a:cxn>
            </a:cxnLst>
            <a:rect l="T12" t="T13" r="T14" b="T15"/>
            <a:pathLst>
              <a:path w="27" h="55">
                <a:moveTo>
                  <a:pt x="0" y="55"/>
                </a:moveTo>
                <a:lnTo>
                  <a:pt x="0" y="0"/>
                </a:lnTo>
                <a:lnTo>
                  <a:pt x="27" y="0"/>
                </a:lnTo>
                <a:lnTo>
                  <a:pt x="0" y="5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82058" tIns="41029" rIns="82058" bIns="41029"/>
          <a:lstStyle/>
          <a:p>
            <a:endParaRPr lang="en-US"/>
          </a:p>
        </p:txBody>
      </p:sp>
      <p:sp>
        <p:nvSpPr>
          <p:cNvPr id="80964" name="Freeform 72"/>
          <p:cNvSpPr>
            <a:spLocks/>
          </p:cNvSpPr>
          <p:nvPr/>
        </p:nvSpPr>
        <p:spPr bwMode="auto">
          <a:xfrm>
            <a:off x="3935413" y="3413125"/>
            <a:ext cx="41275" cy="87313"/>
          </a:xfrm>
          <a:custGeom>
            <a:avLst/>
            <a:gdLst>
              <a:gd name="T0" fmla="*/ 0 w 27"/>
              <a:gd name="T1" fmla="*/ 2147483647 h 55"/>
              <a:gd name="T2" fmla="*/ 0 w 27"/>
              <a:gd name="T3" fmla="*/ 0 h 55"/>
              <a:gd name="T4" fmla="*/ 2147483647 w 27"/>
              <a:gd name="T5" fmla="*/ 0 h 55"/>
              <a:gd name="T6" fmla="*/ 0 w 27"/>
              <a:gd name="T7" fmla="*/ 2147483647 h 55"/>
              <a:gd name="T8" fmla="*/ 0 60000 65536"/>
              <a:gd name="T9" fmla="*/ 0 60000 65536"/>
              <a:gd name="T10" fmla="*/ 0 60000 65536"/>
              <a:gd name="T11" fmla="*/ 0 60000 65536"/>
              <a:gd name="T12" fmla="*/ 0 w 27"/>
              <a:gd name="T13" fmla="*/ 0 h 55"/>
              <a:gd name="T14" fmla="*/ 27 w 27"/>
              <a:gd name="T15" fmla="*/ 55 h 55"/>
            </a:gdLst>
            <a:ahLst/>
            <a:cxnLst>
              <a:cxn ang="T8">
                <a:pos x="T0" y="T1"/>
              </a:cxn>
              <a:cxn ang="T9">
                <a:pos x="T2" y="T3"/>
              </a:cxn>
              <a:cxn ang="T10">
                <a:pos x="T4" y="T5"/>
              </a:cxn>
              <a:cxn ang="T11">
                <a:pos x="T6" y="T7"/>
              </a:cxn>
            </a:cxnLst>
            <a:rect l="T12" t="T13" r="T14" b="T15"/>
            <a:pathLst>
              <a:path w="27" h="55">
                <a:moveTo>
                  <a:pt x="0" y="55"/>
                </a:moveTo>
                <a:lnTo>
                  <a:pt x="0" y="0"/>
                </a:lnTo>
                <a:lnTo>
                  <a:pt x="27" y="0"/>
                </a:lnTo>
                <a:lnTo>
                  <a:pt x="0" y="55"/>
                </a:lnTo>
                <a:close/>
              </a:path>
            </a:pathLst>
          </a:custGeom>
          <a:noFill/>
          <a:ln w="3175"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lIns="82058" tIns="41029" rIns="82058" bIns="41029"/>
          <a:lstStyle/>
          <a:p>
            <a:endParaRPr lang="en-US"/>
          </a:p>
        </p:txBody>
      </p:sp>
      <p:sp>
        <p:nvSpPr>
          <p:cNvPr id="80965" name="Rectangle 73"/>
          <p:cNvSpPr>
            <a:spLocks noChangeArrowheads="1"/>
          </p:cNvSpPr>
          <p:nvPr/>
        </p:nvSpPr>
        <p:spPr bwMode="auto">
          <a:xfrm>
            <a:off x="3303588" y="2430463"/>
            <a:ext cx="1541462" cy="76358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82058" tIns="41029" rIns="82058" bIns="41029"/>
          <a:lstStyle/>
          <a:p>
            <a:endParaRPr lang="en-US"/>
          </a:p>
        </p:txBody>
      </p:sp>
      <p:sp>
        <p:nvSpPr>
          <p:cNvPr id="80966" name="Rectangle 74"/>
          <p:cNvSpPr>
            <a:spLocks noChangeArrowheads="1"/>
          </p:cNvSpPr>
          <p:nvPr/>
        </p:nvSpPr>
        <p:spPr bwMode="auto">
          <a:xfrm>
            <a:off x="3325813" y="2473325"/>
            <a:ext cx="1479550" cy="676275"/>
          </a:xfrm>
          <a:prstGeom prst="rect">
            <a:avLst/>
          </a:prstGeom>
          <a:noFill/>
          <a:ln w="22225" cap="rnd">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lIns="82058" tIns="41029" rIns="82058" bIns="41029"/>
          <a:lstStyle/>
          <a:p>
            <a:endParaRPr lang="en-US"/>
          </a:p>
        </p:txBody>
      </p:sp>
      <p:sp>
        <p:nvSpPr>
          <p:cNvPr id="80967" name="Rectangle 75"/>
          <p:cNvSpPr>
            <a:spLocks noChangeArrowheads="1"/>
          </p:cNvSpPr>
          <p:nvPr/>
        </p:nvSpPr>
        <p:spPr bwMode="auto">
          <a:xfrm>
            <a:off x="3765550" y="2586038"/>
            <a:ext cx="660400"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900" dirty="0">
                <a:solidFill>
                  <a:srgbClr val="000000"/>
                </a:solidFill>
              </a:rPr>
              <a:t>Motor,</a:t>
            </a:r>
            <a:endParaRPr lang="en-US" dirty="0"/>
          </a:p>
        </p:txBody>
      </p:sp>
      <p:sp>
        <p:nvSpPr>
          <p:cNvPr id="80968" name="Rectangle 76"/>
          <p:cNvSpPr>
            <a:spLocks noChangeArrowheads="1"/>
          </p:cNvSpPr>
          <p:nvPr/>
        </p:nvSpPr>
        <p:spPr bwMode="auto">
          <a:xfrm>
            <a:off x="4406900" y="2484438"/>
            <a:ext cx="88900"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2800">
                <a:solidFill>
                  <a:srgbClr val="000000"/>
                </a:solidFill>
              </a:rPr>
              <a:t> </a:t>
            </a:r>
            <a:endParaRPr lang="en-US"/>
          </a:p>
        </p:txBody>
      </p:sp>
      <p:sp>
        <p:nvSpPr>
          <p:cNvPr id="80969" name="Rectangle 77"/>
          <p:cNvSpPr>
            <a:spLocks noChangeArrowheads="1"/>
          </p:cNvSpPr>
          <p:nvPr/>
        </p:nvSpPr>
        <p:spPr bwMode="auto">
          <a:xfrm>
            <a:off x="3416300" y="2854325"/>
            <a:ext cx="1404938"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900" dirty="0">
                <a:solidFill>
                  <a:srgbClr val="000000"/>
                </a:solidFill>
              </a:rPr>
              <a:t> direct on line </a:t>
            </a:r>
            <a:endParaRPr lang="en-US" dirty="0"/>
          </a:p>
        </p:txBody>
      </p:sp>
      <p:sp>
        <p:nvSpPr>
          <p:cNvPr id="80970" name="Rectangle 78"/>
          <p:cNvSpPr>
            <a:spLocks noChangeArrowheads="1"/>
          </p:cNvSpPr>
          <p:nvPr/>
        </p:nvSpPr>
        <p:spPr bwMode="auto">
          <a:xfrm>
            <a:off x="4762500" y="2752725"/>
            <a:ext cx="90488"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2800">
                <a:solidFill>
                  <a:srgbClr val="000000"/>
                </a:solidFill>
              </a:rPr>
              <a:t> </a:t>
            </a:r>
            <a:endParaRPr lang="en-US"/>
          </a:p>
        </p:txBody>
      </p:sp>
      <p:sp>
        <p:nvSpPr>
          <p:cNvPr id="80971" name="Line 79"/>
          <p:cNvSpPr>
            <a:spLocks noChangeShapeType="1"/>
          </p:cNvSpPr>
          <p:nvPr/>
        </p:nvSpPr>
        <p:spPr bwMode="auto">
          <a:xfrm flipH="1" flipV="1">
            <a:off x="3563938" y="4154488"/>
            <a:ext cx="587375" cy="1027112"/>
          </a:xfrm>
          <a:prstGeom prst="line">
            <a:avLst/>
          </a:prstGeom>
          <a:noFill/>
          <a:ln w="22225" cap="rnd">
            <a:solidFill>
              <a:srgbClr val="000000"/>
            </a:solidFill>
            <a:round/>
            <a:headEnd/>
            <a:tailEnd/>
          </a:ln>
          <a:extLst>
            <a:ext uri="{909E8E84-426E-40DD-AFC4-6F175D3DCCD1}">
              <a14:hiddenFill xmlns:a14="http://schemas.microsoft.com/office/drawing/2010/main">
                <a:noFill/>
              </a14:hiddenFill>
            </a:ext>
          </a:extLst>
        </p:spPr>
        <p:txBody>
          <a:bodyPr lIns="82058" tIns="41029" rIns="82058" bIns="41029"/>
          <a:lstStyle/>
          <a:p>
            <a:endParaRPr lang="en-US"/>
          </a:p>
        </p:txBody>
      </p:sp>
      <p:sp>
        <p:nvSpPr>
          <p:cNvPr id="80972" name="Freeform 80"/>
          <p:cNvSpPr>
            <a:spLocks/>
          </p:cNvSpPr>
          <p:nvPr/>
        </p:nvSpPr>
        <p:spPr bwMode="auto">
          <a:xfrm>
            <a:off x="3522663" y="4090988"/>
            <a:ext cx="85725" cy="85725"/>
          </a:xfrm>
          <a:custGeom>
            <a:avLst/>
            <a:gdLst>
              <a:gd name="T0" fmla="*/ 0 w 55"/>
              <a:gd name="T1" fmla="*/ 0 h 54"/>
              <a:gd name="T2" fmla="*/ 2147483647 w 55"/>
              <a:gd name="T3" fmla="*/ 2147483647 h 54"/>
              <a:gd name="T4" fmla="*/ 2147483647 w 55"/>
              <a:gd name="T5" fmla="*/ 2147483647 h 54"/>
              <a:gd name="T6" fmla="*/ 0 w 55"/>
              <a:gd name="T7" fmla="*/ 0 h 54"/>
              <a:gd name="T8" fmla="*/ 0 60000 65536"/>
              <a:gd name="T9" fmla="*/ 0 60000 65536"/>
              <a:gd name="T10" fmla="*/ 0 60000 65536"/>
              <a:gd name="T11" fmla="*/ 0 60000 65536"/>
              <a:gd name="T12" fmla="*/ 0 w 55"/>
              <a:gd name="T13" fmla="*/ 0 h 54"/>
              <a:gd name="T14" fmla="*/ 55 w 55"/>
              <a:gd name="T15" fmla="*/ 54 h 54"/>
            </a:gdLst>
            <a:ahLst/>
            <a:cxnLst>
              <a:cxn ang="T8">
                <a:pos x="T0" y="T1"/>
              </a:cxn>
              <a:cxn ang="T9">
                <a:pos x="T2" y="T3"/>
              </a:cxn>
              <a:cxn ang="T10">
                <a:pos x="T4" y="T5"/>
              </a:cxn>
              <a:cxn ang="T11">
                <a:pos x="T6" y="T7"/>
              </a:cxn>
            </a:cxnLst>
            <a:rect l="T12" t="T13" r="T14" b="T15"/>
            <a:pathLst>
              <a:path w="55" h="54">
                <a:moveTo>
                  <a:pt x="0" y="0"/>
                </a:moveTo>
                <a:lnTo>
                  <a:pt x="55" y="40"/>
                </a:lnTo>
                <a:lnTo>
                  <a:pt x="27" y="54"/>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82058" tIns="41029" rIns="82058" bIns="41029"/>
          <a:lstStyle/>
          <a:p>
            <a:endParaRPr lang="en-US"/>
          </a:p>
        </p:txBody>
      </p:sp>
      <p:sp>
        <p:nvSpPr>
          <p:cNvPr id="80973" name="Freeform 81"/>
          <p:cNvSpPr>
            <a:spLocks/>
          </p:cNvSpPr>
          <p:nvPr/>
        </p:nvSpPr>
        <p:spPr bwMode="auto">
          <a:xfrm>
            <a:off x="3522663" y="4090988"/>
            <a:ext cx="85725" cy="85725"/>
          </a:xfrm>
          <a:custGeom>
            <a:avLst/>
            <a:gdLst>
              <a:gd name="T0" fmla="*/ 0 w 55"/>
              <a:gd name="T1" fmla="*/ 0 h 54"/>
              <a:gd name="T2" fmla="*/ 2147483647 w 55"/>
              <a:gd name="T3" fmla="*/ 2147483647 h 54"/>
              <a:gd name="T4" fmla="*/ 2147483647 w 55"/>
              <a:gd name="T5" fmla="*/ 2147483647 h 54"/>
              <a:gd name="T6" fmla="*/ 0 w 55"/>
              <a:gd name="T7" fmla="*/ 0 h 54"/>
              <a:gd name="T8" fmla="*/ 0 60000 65536"/>
              <a:gd name="T9" fmla="*/ 0 60000 65536"/>
              <a:gd name="T10" fmla="*/ 0 60000 65536"/>
              <a:gd name="T11" fmla="*/ 0 60000 65536"/>
              <a:gd name="T12" fmla="*/ 0 w 55"/>
              <a:gd name="T13" fmla="*/ 0 h 54"/>
              <a:gd name="T14" fmla="*/ 55 w 55"/>
              <a:gd name="T15" fmla="*/ 54 h 54"/>
            </a:gdLst>
            <a:ahLst/>
            <a:cxnLst>
              <a:cxn ang="T8">
                <a:pos x="T0" y="T1"/>
              </a:cxn>
              <a:cxn ang="T9">
                <a:pos x="T2" y="T3"/>
              </a:cxn>
              <a:cxn ang="T10">
                <a:pos x="T4" y="T5"/>
              </a:cxn>
              <a:cxn ang="T11">
                <a:pos x="T6" y="T7"/>
              </a:cxn>
            </a:cxnLst>
            <a:rect l="T12" t="T13" r="T14" b="T15"/>
            <a:pathLst>
              <a:path w="55" h="54">
                <a:moveTo>
                  <a:pt x="0" y="0"/>
                </a:moveTo>
                <a:lnTo>
                  <a:pt x="55" y="40"/>
                </a:lnTo>
                <a:lnTo>
                  <a:pt x="27" y="54"/>
                </a:lnTo>
                <a:lnTo>
                  <a:pt x="0" y="0"/>
                </a:lnTo>
                <a:close/>
              </a:path>
            </a:pathLst>
          </a:custGeom>
          <a:noFill/>
          <a:ln w="3175"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lIns="82058" tIns="41029" rIns="82058" bIns="41029"/>
          <a:lstStyle/>
          <a:p>
            <a:endParaRPr lang="en-US"/>
          </a:p>
        </p:txBody>
      </p:sp>
      <p:sp>
        <p:nvSpPr>
          <p:cNvPr id="80974" name="Rectangle 82"/>
          <p:cNvSpPr>
            <a:spLocks noChangeArrowheads="1"/>
          </p:cNvSpPr>
          <p:nvPr/>
        </p:nvSpPr>
        <p:spPr bwMode="auto">
          <a:xfrm>
            <a:off x="3608388" y="4810125"/>
            <a:ext cx="1085850" cy="7429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82058" tIns="41029" rIns="82058" bIns="41029"/>
          <a:lstStyle/>
          <a:p>
            <a:endParaRPr lang="en-US"/>
          </a:p>
        </p:txBody>
      </p:sp>
      <p:sp>
        <p:nvSpPr>
          <p:cNvPr id="80975" name="Rectangle 83"/>
          <p:cNvSpPr>
            <a:spLocks noChangeArrowheads="1"/>
          </p:cNvSpPr>
          <p:nvPr/>
        </p:nvSpPr>
        <p:spPr bwMode="auto">
          <a:xfrm>
            <a:off x="3651250" y="4832350"/>
            <a:ext cx="998538" cy="676275"/>
          </a:xfrm>
          <a:prstGeom prst="rect">
            <a:avLst/>
          </a:prstGeom>
          <a:noFill/>
          <a:ln w="22225" cap="rnd">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lIns="82058" tIns="41029" rIns="82058" bIns="41029"/>
          <a:lstStyle/>
          <a:p>
            <a:endParaRPr lang="en-US"/>
          </a:p>
        </p:txBody>
      </p:sp>
      <p:sp>
        <p:nvSpPr>
          <p:cNvPr id="80976" name="Rectangle 84"/>
          <p:cNvSpPr>
            <a:spLocks noChangeArrowheads="1"/>
          </p:cNvSpPr>
          <p:nvPr/>
        </p:nvSpPr>
        <p:spPr bwMode="auto">
          <a:xfrm>
            <a:off x="3827463" y="4943475"/>
            <a:ext cx="660400"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900">
                <a:solidFill>
                  <a:srgbClr val="000000"/>
                </a:solidFill>
              </a:rPr>
              <a:t>Motor,</a:t>
            </a:r>
            <a:endParaRPr lang="en-US"/>
          </a:p>
        </p:txBody>
      </p:sp>
      <p:sp>
        <p:nvSpPr>
          <p:cNvPr id="80977" name="Rectangle 85"/>
          <p:cNvSpPr>
            <a:spLocks noChangeArrowheads="1"/>
          </p:cNvSpPr>
          <p:nvPr/>
        </p:nvSpPr>
        <p:spPr bwMode="auto">
          <a:xfrm>
            <a:off x="4468813" y="4841875"/>
            <a:ext cx="88900"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2800">
                <a:solidFill>
                  <a:srgbClr val="000000"/>
                </a:solidFill>
              </a:rPr>
              <a:t> </a:t>
            </a:r>
            <a:endParaRPr lang="en-US"/>
          </a:p>
        </p:txBody>
      </p:sp>
      <p:sp>
        <p:nvSpPr>
          <p:cNvPr id="80978" name="Rectangle 86"/>
          <p:cNvSpPr>
            <a:spLocks noChangeArrowheads="1"/>
          </p:cNvSpPr>
          <p:nvPr/>
        </p:nvSpPr>
        <p:spPr bwMode="auto">
          <a:xfrm>
            <a:off x="3719513" y="5210175"/>
            <a:ext cx="927100"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900">
                <a:solidFill>
                  <a:srgbClr val="000000"/>
                </a:solidFill>
              </a:rPr>
              <a:t> on drive </a:t>
            </a:r>
            <a:endParaRPr lang="en-US"/>
          </a:p>
        </p:txBody>
      </p:sp>
      <p:sp>
        <p:nvSpPr>
          <p:cNvPr id="80979" name="Rectangle 87"/>
          <p:cNvSpPr>
            <a:spLocks noChangeArrowheads="1"/>
          </p:cNvSpPr>
          <p:nvPr/>
        </p:nvSpPr>
        <p:spPr bwMode="auto">
          <a:xfrm>
            <a:off x="4605338" y="5108575"/>
            <a:ext cx="90487"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2800">
                <a:solidFill>
                  <a:srgbClr val="000000"/>
                </a:solidFill>
              </a:rPr>
              <a:t> </a:t>
            </a:r>
            <a:endParaRPr lang="en-US"/>
          </a:p>
        </p:txBody>
      </p:sp>
      <p:sp>
        <p:nvSpPr>
          <p:cNvPr id="80980" name="Line 88"/>
          <p:cNvSpPr>
            <a:spLocks noChangeShapeType="1"/>
          </p:cNvSpPr>
          <p:nvPr/>
        </p:nvSpPr>
        <p:spPr bwMode="auto">
          <a:xfrm flipH="1" flipV="1">
            <a:off x="5218113" y="4090988"/>
            <a:ext cx="825500" cy="1003300"/>
          </a:xfrm>
          <a:prstGeom prst="line">
            <a:avLst/>
          </a:prstGeom>
          <a:noFill/>
          <a:ln w="22225" cap="rnd">
            <a:solidFill>
              <a:srgbClr val="000000"/>
            </a:solidFill>
            <a:round/>
            <a:headEnd/>
            <a:tailEnd/>
          </a:ln>
          <a:extLst>
            <a:ext uri="{909E8E84-426E-40DD-AFC4-6F175D3DCCD1}">
              <a14:hiddenFill xmlns:a14="http://schemas.microsoft.com/office/drawing/2010/main">
                <a:noFill/>
              </a14:hiddenFill>
            </a:ext>
          </a:extLst>
        </p:spPr>
        <p:txBody>
          <a:bodyPr lIns="82058" tIns="41029" rIns="82058" bIns="41029"/>
          <a:lstStyle/>
          <a:p>
            <a:endParaRPr lang="en-US"/>
          </a:p>
        </p:txBody>
      </p:sp>
      <p:sp>
        <p:nvSpPr>
          <p:cNvPr id="80981" name="Freeform 89"/>
          <p:cNvSpPr>
            <a:spLocks/>
          </p:cNvSpPr>
          <p:nvPr/>
        </p:nvSpPr>
        <p:spPr bwMode="auto">
          <a:xfrm>
            <a:off x="5173663" y="4024313"/>
            <a:ext cx="65087" cy="87312"/>
          </a:xfrm>
          <a:custGeom>
            <a:avLst/>
            <a:gdLst>
              <a:gd name="T0" fmla="*/ 0 w 42"/>
              <a:gd name="T1" fmla="*/ 0 h 55"/>
              <a:gd name="T2" fmla="*/ 2147483647 w 42"/>
              <a:gd name="T3" fmla="*/ 2147483647 h 55"/>
              <a:gd name="T4" fmla="*/ 2147483647 w 42"/>
              <a:gd name="T5" fmla="*/ 2147483647 h 55"/>
              <a:gd name="T6" fmla="*/ 0 w 42"/>
              <a:gd name="T7" fmla="*/ 0 h 55"/>
              <a:gd name="T8" fmla="*/ 0 60000 65536"/>
              <a:gd name="T9" fmla="*/ 0 60000 65536"/>
              <a:gd name="T10" fmla="*/ 0 60000 65536"/>
              <a:gd name="T11" fmla="*/ 0 60000 65536"/>
              <a:gd name="T12" fmla="*/ 0 w 42"/>
              <a:gd name="T13" fmla="*/ 0 h 55"/>
              <a:gd name="T14" fmla="*/ 42 w 42"/>
              <a:gd name="T15" fmla="*/ 55 h 55"/>
            </a:gdLst>
            <a:ahLst/>
            <a:cxnLst>
              <a:cxn ang="T8">
                <a:pos x="T0" y="T1"/>
              </a:cxn>
              <a:cxn ang="T9">
                <a:pos x="T2" y="T3"/>
              </a:cxn>
              <a:cxn ang="T10">
                <a:pos x="T4" y="T5"/>
              </a:cxn>
              <a:cxn ang="T11">
                <a:pos x="T6" y="T7"/>
              </a:cxn>
            </a:cxnLst>
            <a:rect l="T12" t="T13" r="T14" b="T15"/>
            <a:pathLst>
              <a:path w="42" h="55">
                <a:moveTo>
                  <a:pt x="0" y="0"/>
                </a:moveTo>
                <a:lnTo>
                  <a:pt x="42" y="28"/>
                </a:lnTo>
                <a:lnTo>
                  <a:pt x="28" y="55"/>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82058" tIns="41029" rIns="82058" bIns="41029"/>
          <a:lstStyle/>
          <a:p>
            <a:endParaRPr lang="en-US"/>
          </a:p>
        </p:txBody>
      </p:sp>
      <p:sp>
        <p:nvSpPr>
          <p:cNvPr id="80982" name="Freeform 90"/>
          <p:cNvSpPr>
            <a:spLocks/>
          </p:cNvSpPr>
          <p:nvPr/>
        </p:nvSpPr>
        <p:spPr bwMode="auto">
          <a:xfrm>
            <a:off x="5173663" y="4024313"/>
            <a:ext cx="65087" cy="87312"/>
          </a:xfrm>
          <a:custGeom>
            <a:avLst/>
            <a:gdLst>
              <a:gd name="T0" fmla="*/ 0 w 42"/>
              <a:gd name="T1" fmla="*/ 0 h 55"/>
              <a:gd name="T2" fmla="*/ 2147483647 w 42"/>
              <a:gd name="T3" fmla="*/ 2147483647 h 55"/>
              <a:gd name="T4" fmla="*/ 2147483647 w 42"/>
              <a:gd name="T5" fmla="*/ 2147483647 h 55"/>
              <a:gd name="T6" fmla="*/ 0 w 42"/>
              <a:gd name="T7" fmla="*/ 0 h 55"/>
              <a:gd name="T8" fmla="*/ 0 60000 65536"/>
              <a:gd name="T9" fmla="*/ 0 60000 65536"/>
              <a:gd name="T10" fmla="*/ 0 60000 65536"/>
              <a:gd name="T11" fmla="*/ 0 60000 65536"/>
              <a:gd name="T12" fmla="*/ 0 w 42"/>
              <a:gd name="T13" fmla="*/ 0 h 55"/>
              <a:gd name="T14" fmla="*/ 42 w 42"/>
              <a:gd name="T15" fmla="*/ 55 h 55"/>
            </a:gdLst>
            <a:ahLst/>
            <a:cxnLst>
              <a:cxn ang="T8">
                <a:pos x="T0" y="T1"/>
              </a:cxn>
              <a:cxn ang="T9">
                <a:pos x="T2" y="T3"/>
              </a:cxn>
              <a:cxn ang="T10">
                <a:pos x="T4" y="T5"/>
              </a:cxn>
              <a:cxn ang="T11">
                <a:pos x="T6" y="T7"/>
              </a:cxn>
            </a:cxnLst>
            <a:rect l="T12" t="T13" r="T14" b="T15"/>
            <a:pathLst>
              <a:path w="42" h="55">
                <a:moveTo>
                  <a:pt x="0" y="0"/>
                </a:moveTo>
                <a:lnTo>
                  <a:pt x="42" y="28"/>
                </a:lnTo>
                <a:lnTo>
                  <a:pt x="28" y="55"/>
                </a:lnTo>
                <a:lnTo>
                  <a:pt x="0" y="0"/>
                </a:lnTo>
                <a:close/>
              </a:path>
            </a:pathLst>
          </a:custGeom>
          <a:noFill/>
          <a:ln w="3175"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lIns="82058" tIns="41029" rIns="82058" bIns="41029"/>
          <a:lstStyle/>
          <a:p>
            <a:endParaRPr lang="en-US"/>
          </a:p>
        </p:txBody>
      </p:sp>
      <p:sp>
        <p:nvSpPr>
          <p:cNvPr id="80983" name="Rectangle 91"/>
          <p:cNvSpPr>
            <a:spLocks noChangeArrowheads="1"/>
          </p:cNvSpPr>
          <p:nvPr/>
        </p:nvSpPr>
        <p:spPr bwMode="auto">
          <a:xfrm>
            <a:off x="5106988" y="4722813"/>
            <a:ext cx="1890712" cy="7429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82058" tIns="41029" rIns="82058" bIns="41029"/>
          <a:lstStyle/>
          <a:p>
            <a:endParaRPr lang="en-US"/>
          </a:p>
        </p:txBody>
      </p:sp>
      <p:sp>
        <p:nvSpPr>
          <p:cNvPr id="80984" name="Rectangle 92"/>
          <p:cNvSpPr>
            <a:spLocks noChangeArrowheads="1"/>
          </p:cNvSpPr>
          <p:nvPr/>
        </p:nvSpPr>
        <p:spPr bwMode="auto">
          <a:xfrm>
            <a:off x="5151438" y="4767263"/>
            <a:ext cx="1803400" cy="654050"/>
          </a:xfrm>
          <a:prstGeom prst="rect">
            <a:avLst/>
          </a:prstGeom>
          <a:noFill/>
          <a:ln w="22225" cap="rnd">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lIns="82058" tIns="41029" rIns="82058" bIns="41029"/>
          <a:lstStyle/>
          <a:p>
            <a:endParaRPr lang="en-US"/>
          </a:p>
        </p:txBody>
      </p:sp>
      <p:sp>
        <p:nvSpPr>
          <p:cNvPr id="80985" name="Rectangle 93"/>
          <p:cNvSpPr>
            <a:spLocks noChangeArrowheads="1"/>
          </p:cNvSpPr>
          <p:nvPr/>
        </p:nvSpPr>
        <p:spPr bwMode="auto">
          <a:xfrm>
            <a:off x="5219700" y="4862513"/>
            <a:ext cx="1755775"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900" dirty="0">
                <a:solidFill>
                  <a:srgbClr val="000000"/>
                </a:solidFill>
              </a:rPr>
              <a:t> Combined </a:t>
            </a:r>
            <a:r>
              <a:rPr lang="en-US" sz="1900" dirty="0" smtClean="0">
                <a:solidFill>
                  <a:srgbClr val="000000"/>
                </a:solidFill>
              </a:rPr>
              <a:t>drive </a:t>
            </a:r>
            <a:endParaRPr lang="en-US" dirty="0"/>
          </a:p>
        </p:txBody>
      </p:sp>
      <p:sp>
        <p:nvSpPr>
          <p:cNvPr id="80986" name="Rectangle 94"/>
          <p:cNvSpPr>
            <a:spLocks noChangeArrowheads="1"/>
          </p:cNvSpPr>
          <p:nvPr/>
        </p:nvSpPr>
        <p:spPr bwMode="auto">
          <a:xfrm>
            <a:off x="6900863" y="4760913"/>
            <a:ext cx="88900"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2800">
                <a:solidFill>
                  <a:srgbClr val="000000"/>
                </a:solidFill>
              </a:rPr>
              <a:t> </a:t>
            </a:r>
            <a:endParaRPr lang="en-US"/>
          </a:p>
        </p:txBody>
      </p:sp>
      <p:sp>
        <p:nvSpPr>
          <p:cNvPr id="80987" name="Rectangle 95"/>
          <p:cNvSpPr>
            <a:spLocks noChangeArrowheads="1"/>
          </p:cNvSpPr>
          <p:nvPr/>
        </p:nvSpPr>
        <p:spPr bwMode="auto">
          <a:xfrm>
            <a:off x="5589588" y="5122863"/>
            <a:ext cx="993775"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900">
                <a:solidFill>
                  <a:srgbClr val="000000"/>
                </a:solidFill>
              </a:rPr>
              <a:t>and motor</a:t>
            </a:r>
            <a:endParaRPr lang="en-US"/>
          </a:p>
        </p:txBody>
      </p:sp>
      <p:sp>
        <p:nvSpPr>
          <p:cNvPr id="80988" name="Rectangle 96"/>
          <p:cNvSpPr>
            <a:spLocks noChangeArrowheads="1"/>
          </p:cNvSpPr>
          <p:nvPr/>
        </p:nvSpPr>
        <p:spPr bwMode="auto">
          <a:xfrm>
            <a:off x="6540500" y="5021263"/>
            <a:ext cx="90488"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2800">
                <a:solidFill>
                  <a:srgbClr val="000000"/>
                </a:solidFill>
              </a:rPr>
              <a:t> </a:t>
            </a:r>
            <a:endParaRPr lang="en-US"/>
          </a:p>
        </p:txBody>
      </p:sp>
      <p:sp>
        <p:nvSpPr>
          <p:cNvPr id="80989" name="Rectangle 98"/>
          <p:cNvSpPr>
            <a:spLocks noChangeArrowheads="1"/>
          </p:cNvSpPr>
          <p:nvPr/>
        </p:nvSpPr>
        <p:spPr bwMode="auto">
          <a:xfrm>
            <a:off x="6338887" y="6376988"/>
            <a:ext cx="2595562" cy="252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2058" tIns="41029" rIns="82058" bIns="41029">
            <a:spAutoFit/>
          </a:bodyPr>
          <a:lstStyle/>
          <a:p>
            <a:r>
              <a:rPr lang="en-US" sz="1100" b="1" dirty="0">
                <a:solidFill>
                  <a:srgbClr val="003399"/>
                </a:solidFill>
                <a:cs typeface="Times New Roman" pitchFamily="18" charset="0"/>
              </a:rPr>
              <a:t>Courtesy: Don </a:t>
            </a:r>
            <a:r>
              <a:rPr lang="en-US" sz="1100" b="1" dirty="0" err="1">
                <a:solidFill>
                  <a:srgbClr val="003399"/>
                </a:solidFill>
                <a:cs typeface="Times New Roman" pitchFamily="18" charset="0"/>
              </a:rPr>
              <a:t>Casada</a:t>
            </a:r>
            <a:r>
              <a:rPr lang="en-US" sz="1100" b="1" dirty="0">
                <a:solidFill>
                  <a:srgbClr val="003399"/>
                </a:solidFill>
                <a:cs typeface="Times New Roman" pitchFamily="18" charset="0"/>
              </a:rPr>
              <a:t>, Steve </a:t>
            </a:r>
            <a:r>
              <a:rPr lang="en-US" sz="1100" b="1" dirty="0" err="1">
                <a:solidFill>
                  <a:srgbClr val="003399"/>
                </a:solidFill>
                <a:cs typeface="Times New Roman" pitchFamily="18" charset="0"/>
              </a:rPr>
              <a:t>Bolles</a:t>
            </a:r>
            <a:endParaRPr lang="en-US" sz="1100" b="1" dirty="0">
              <a:solidFill>
                <a:srgbClr val="003399"/>
              </a:solidFill>
              <a:cs typeface="Times New Roman" pitchFamily="18" charset="0"/>
            </a:endParaRPr>
          </a:p>
        </p:txBody>
      </p:sp>
    </p:spTree>
    <p:extLst>
      <p:ext uri="{BB962C8B-B14F-4D97-AF65-F5344CB8AC3E}">
        <p14:creationId xmlns:p14="http://schemas.microsoft.com/office/powerpoint/2010/main" val="2164164907"/>
      </p:ext>
    </p:extLst>
  </p:cSld>
  <p:clrMapOvr>
    <a:masterClrMapping/>
  </p:clrMapOvr>
  <p:transition>
    <p:wipe dir="r"/>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ChangeArrowheads="1"/>
          </p:cNvSpPr>
          <p:nvPr>
            <p:ph type="title"/>
          </p:nvPr>
        </p:nvSpPr>
        <p:spPr>
          <a:xfrm>
            <a:off x="304800" y="0"/>
            <a:ext cx="6629400" cy="990600"/>
          </a:xfrm>
        </p:spPr>
        <p:txBody>
          <a:bodyPr lIns="82058" tIns="41029" rIns="82058" bIns="41029" anchor="t"/>
          <a:lstStyle/>
          <a:p>
            <a:pPr eaLnBrk="1" hangingPunct="1"/>
            <a:r>
              <a:rPr lang="en-US" sz="4200" dirty="0" smtClean="0">
                <a:solidFill>
                  <a:schemeClr val="tx1"/>
                </a:solidFill>
              </a:rPr>
              <a:t>Centrifugal Load </a:t>
            </a:r>
            <a:br>
              <a:rPr lang="en-US" sz="4200" dirty="0" smtClean="0">
                <a:solidFill>
                  <a:schemeClr val="tx1"/>
                </a:solidFill>
              </a:rPr>
            </a:br>
            <a:r>
              <a:rPr lang="en-US" sz="4200" dirty="0" smtClean="0">
                <a:solidFill>
                  <a:schemeClr val="tx1"/>
                </a:solidFill>
              </a:rPr>
              <a:t>Speed Changes</a:t>
            </a:r>
          </a:p>
        </p:txBody>
      </p:sp>
      <p:grpSp>
        <p:nvGrpSpPr>
          <p:cNvPr id="81923" name="Group 3"/>
          <p:cNvGrpSpPr>
            <a:grpSpLocks/>
          </p:cNvGrpSpPr>
          <p:nvPr/>
        </p:nvGrpSpPr>
        <p:grpSpPr bwMode="auto">
          <a:xfrm>
            <a:off x="1371600" y="1447800"/>
            <a:ext cx="6705600" cy="603250"/>
            <a:chOff x="1056" y="816"/>
            <a:chExt cx="4224" cy="380"/>
          </a:xfrm>
        </p:grpSpPr>
        <p:sp>
          <p:nvSpPr>
            <p:cNvPr id="81932" name="Text Box 4"/>
            <p:cNvSpPr txBox="1">
              <a:spLocks noChangeArrowheads="1"/>
            </p:cNvSpPr>
            <p:nvPr/>
          </p:nvSpPr>
          <p:spPr bwMode="auto">
            <a:xfrm>
              <a:off x="1056" y="930"/>
              <a:ext cx="4224" cy="2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13517" tIns="56758" rIns="113517" bIns="56758">
              <a:spAutoFit/>
            </a:bodyP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r>
                <a:rPr lang="en-US" sz="2000" b="1" dirty="0">
                  <a:latin typeface="Arial" charset="0"/>
                </a:rPr>
                <a:t>New </a:t>
              </a:r>
              <a:r>
                <a:rPr lang="en-US" sz="2000" b="1" dirty="0" smtClean="0">
                  <a:latin typeface="Arial" charset="0"/>
                </a:rPr>
                <a:t>HP = </a:t>
              </a:r>
              <a:r>
                <a:rPr lang="en-US" sz="2000" b="1" dirty="0">
                  <a:latin typeface="Arial" charset="0"/>
                </a:rPr>
                <a:t>Original HP X (New Speed/Original Speed)</a:t>
              </a:r>
            </a:p>
          </p:txBody>
        </p:sp>
        <p:sp>
          <p:nvSpPr>
            <p:cNvPr id="81933" name="Text Box 5"/>
            <p:cNvSpPr txBox="1">
              <a:spLocks noChangeArrowheads="1"/>
            </p:cNvSpPr>
            <p:nvPr/>
          </p:nvSpPr>
          <p:spPr bwMode="auto">
            <a:xfrm>
              <a:off x="4992" y="816"/>
              <a:ext cx="196" cy="2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13517" tIns="56758" rIns="113517" bIns="56758">
              <a:spAutoFit/>
            </a:bodyP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r>
                <a:rPr lang="en-US" sz="1800" b="1" dirty="0">
                  <a:latin typeface="Arial" charset="0"/>
                </a:rPr>
                <a:t>3</a:t>
              </a:r>
            </a:p>
          </p:txBody>
        </p:sp>
      </p:grpSp>
      <p:sp>
        <p:nvSpPr>
          <p:cNvPr id="81924" name="Text Box 6"/>
          <p:cNvSpPr txBox="1">
            <a:spLocks noChangeArrowheads="1"/>
          </p:cNvSpPr>
          <p:nvPr/>
        </p:nvSpPr>
        <p:spPr bwMode="auto">
          <a:xfrm>
            <a:off x="1752600" y="4876800"/>
            <a:ext cx="5534698" cy="4616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9" tIns="45714" rIns="91429" bIns="45714">
            <a:spAutoFit/>
          </a:bodyP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r>
              <a:rPr lang="en-US" dirty="0">
                <a:latin typeface="Arial" charset="0"/>
              </a:rPr>
              <a:t>New HP = (20) X (</a:t>
            </a:r>
            <a:r>
              <a:rPr lang="en-US" dirty="0" smtClean="0">
                <a:latin typeface="Arial" charset="0"/>
              </a:rPr>
              <a:t>1294/1725) = </a:t>
            </a:r>
            <a:r>
              <a:rPr lang="en-US" b="1" dirty="0">
                <a:latin typeface="Arial" charset="0"/>
              </a:rPr>
              <a:t>8.4 HP</a:t>
            </a:r>
          </a:p>
        </p:txBody>
      </p:sp>
      <p:sp>
        <p:nvSpPr>
          <p:cNvPr id="81925" name="Text Box 7"/>
          <p:cNvSpPr txBox="1">
            <a:spLocks noChangeArrowheads="1"/>
          </p:cNvSpPr>
          <p:nvPr/>
        </p:nvSpPr>
        <p:spPr bwMode="auto">
          <a:xfrm>
            <a:off x="1766888" y="3124200"/>
            <a:ext cx="5897562"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01870" tIns="50935" rIns="101870" bIns="50935">
            <a:spAutoFit/>
          </a:bodyP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r>
              <a:rPr lang="en-US" dirty="0">
                <a:latin typeface="Arial" charset="0"/>
              </a:rPr>
              <a:t>New HP = (20) X (1765/1725</a:t>
            </a:r>
            <a:r>
              <a:rPr lang="en-US" dirty="0" smtClean="0">
                <a:latin typeface="Arial" charset="0"/>
              </a:rPr>
              <a:t>) = </a:t>
            </a:r>
            <a:r>
              <a:rPr lang="en-US" b="1" dirty="0">
                <a:latin typeface="Arial" charset="0"/>
              </a:rPr>
              <a:t>21.2 HP</a:t>
            </a:r>
          </a:p>
        </p:txBody>
      </p:sp>
      <p:sp>
        <p:nvSpPr>
          <p:cNvPr id="81926" name="Text Box 8"/>
          <p:cNvSpPr txBox="1">
            <a:spLocks noChangeArrowheads="1"/>
          </p:cNvSpPr>
          <p:nvPr/>
        </p:nvSpPr>
        <p:spPr bwMode="auto">
          <a:xfrm>
            <a:off x="5791201" y="2971801"/>
            <a:ext cx="304800" cy="379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01870" tIns="50935" rIns="101870" bIns="50935">
            <a:spAutoFit/>
          </a:bodyP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r>
              <a:rPr lang="en-US" sz="1800" dirty="0">
                <a:latin typeface="Arial" charset="0"/>
              </a:rPr>
              <a:t>3</a:t>
            </a:r>
          </a:p>
        </p:txBody>
      </p:sp>
      <p:sp>
        <p:nvSpPr>
          <p:cNvPr id="81927" name="Text Box 9"/>
          <p:cNvSpPr txBox="1">
            <a:spLocks noChangeArrowheads="1"/>
          </p:cNvSpPr>
          <p:nvPr/>
        </p:nvSpPr>
        <p:spPr bwMode="auto">
          <a:xfrm>
            <a:off x="381000" y="2286000"/>
            <a:ext cx="8305800" cy="4616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9" tIns="45714" rIns="91429" bIns="45714">
            <a:spAutoFit/>
          </a:bodyP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r>
              <a:rPr lang="en-US" dirty="0">
                <a:latin typeface="Arial" charset="0"/>
              </a:rPr>
              <a:t>Fully Loaded Standard Motor to NEMA Premium™ Motor</a:t>
            </a:r>
          </a:p>
        </p:txBody>
      </p:sp>
      <p:sp>
        <p:nvSpPr>
          <p:cNvPr id="81928" name="Text Box 10"/>
          <p:cNvSpPr txBox="1">
            <a:spLocks noChangeArrowheads="1"/>
          </p:cNvSpPr>
          <p:nvPr/>
        </p:nvSpPr>
        <p:spPr bwMode="auto">
          <a:xfrm>
            <a:off x="1758950" y="4267200"/>
            <a:ext cx="60896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9" tIns="45714" rIns="91429" bIns="45714">
            <a:spAutoFit/>
          </a:bodyP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r>
              <a:rPr lang="en-US" dirty="0">
                <a:latin typeface="Arial" charset="0"/>
              </a:rPr>
              <a:t>Apply a VFD and reduce the speed by 25%</a:t>
            </a:r>
          </a:p>
        </p:txBody>
      </p:sp>
      <p:sp>
        <p:nvSpPr>
          <p:cNvPr id="81929" name="Text Box 11"/>
          <p:cNvSpPr txBox="1">
            <a:spLocks noChangeArrowheads="1"/>
          </p:cNvSpPr>
          <p:nvPr/>
        </p:nvSpPr>
        <p:spPr bwMode="auto">
          <a:xfrm>
            <a:off x="1295400" y="5562600"/>
            <a:ext cx="655320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9" tIns="45714" rIns="91429" bIns="45714">
            <a:spAutoFit/>
          </a:bodyP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algn="ctr" eaLnBrk="1" hangingPunct="1"/>
            <a:r>
              <a:rPr lang="en-US" dirty="0">
                <a:latin typeface="Arial" charset="0"/>
              </a:rPr>
              <a:t>Application </a:t>
            </a:r>
            <a:r>
              <a:rPr lang="en-US" dirty="0" smtClean="0">
                <a:latin typeface="Arial" charset="0"/>
              </a:rPr>
              <a:t>system </a:t>
            </a:r>
            <a:r>
              <a:rPr lang="en-US" dirty="0">
                <a:latin typeface="Arial" charset="0"/>
              </a:rPr>
              <a:t>c</a:t>
            </a:r>
            <a:r>
              <a:rPr lang="en-US" dirty="0" smtClean="0">
                <a:latin typeface="Arial" charset="0"/>
              </a:rPr>
              <a:t>haracteristics </a:t>
            </a:r>
            <a:endParaRPr lang="en-US" dirty="0">
              <a:latin typeface="Arial" charset="0"/>
            </a:endParaRPr>
          </a:p>
          <a:p>
            <a:pPr algn="ctr" eaLnBrk="1" hangingPunct="1"/>
            <a:r>
              <a:rPr lang="en-US" dirty="0">
                <a:latin typeface="Arial" charset="0"/>
              </a:rPr>
              <a:t>may c</a:t>
            </a:r>
            <a:r>
              <a:rPr lang="en-US" dirty="0" smtClean="0">
                <a:latin typeface="Arial" charset="0"/>
              </a:rPr>
              <a:t>ause </a:t>
            </a:r>
            <a:r>
              <a:rPr lang="en-US" dirty="0">
                <a:latin typeface="Arial" charset="0"/>
              </a:rPr>
              <a:t>c</a:t>
            </a:r>
            <a:r>
              <a:rPr lang="en-US" dirty="0" smtClean="0">
                <a:latin typeface="Arial" charset="0"/>
              </a:rPr>
              <a:t>onsiderable deviation (errors</a:t>
            </a:r>
            <a:r>
              <a:rPr lang="en-US" dirty="0">
                <a:latin typeface="Arial" charset="0"/>
              </a:rPr>
              <a:t>) !</a:t>
            </a:r>
          </a:p>
        </p:txBody>
      </p:sp>
      <p:sp>
        <p:nvSpPr>
          <p:cNvPr id="704524" name="Rectangle 12"/>
          <p:cNvSpPr>
            <a:spLocks noChangeArrowheads="1"/>
          </p:cNvSpPr>
          <p:nvPr/>
        </p:nvSpPr>
        <p:spPr bwMode="auto">
          <a:xfrm>
            <a:off x="1257300" y="3810000"/>
            <a:ext cx="6819900" cy="73025"/>
          </a:xfrm>
          <a:prstGeom prst="rect">
            <a:avLst/>
          </a:prstGeom>
          <a:gradFill rotWithShape="0">
            <a:gsLst>
              <a:gs pos="0">
                <a:schemeClr val="folHlink"/>
              </a:gs>
              <a:gs pos="100000">
                <a:schemeClr val="folHlink">
                  <a:gamma/>
                  <a:tint val="76078"/>
                  <a:invGamma/>
                </a:schemeClr>
              </a:gs>
            </a:gsLst>
            <a:lin ang="5400000" scaled="1"/>
          </a:gradFill>
          <a:ln w="9525">
            <a:solidFill>
              <a:schemeClr val="bg2"/>
            </a:solidFill>
            <a:miter lim="800000"/>
            <a:headEnd/>
            <a:tailEnd/>
          </a:ln>
          <a:effectLst>
            <a:outerShdw dist="53882" dir="2700000" algn="ctr" rotWithShape="0">
              <a:srgbClr val="005D7E">
                <a:alpha val="50000"/>
              </a:srgbClr>
            </a:outerShdw>
          </a:effectLst>
        </p:spPr>
        <p:txBody>
          <a:bodyPr wrap="none" lIns="82058" tIns="41029" rIns="82058" bIns="41029" anchor="ctr"/>
          <a:lstStyle/>
          <a:p>
            <a:pPr>
              <a:defRPr/>
            </a:pPr>
            <a:endParaRPr lang="en-US">
              <a:cs typeface="+mn-cs"/>
            </a:endParaRPr>
          </a:p>
        </p:txBody>
      </p:sp>
      <p:sp>
        <p:nvSpPr>
          <p:cNvPr id="14" name="TextBox 13"/>
          <p:cNvSpPr txBox="1"/>
          <p:nvPr/>
        </p:nvSpPr>
        <p:spPr>
          <a:xfrm>
            <a:off x="5791200" y="4724400"/>
            <a:ext cx="432388" cy="738664"/>
          </a:xfrm>
          <a:prstGeom prst="rect">
            <a:avLst/>
          </a:prstGeom>
          <a:noFill/>
        </p:spPr>
        <p:txBody>
          <a:bodyPr wrap="square" rtlCol="0">
            <a:spAutoFit/>
          </a:bodyPr>
          <a:lstStyle/>
          <a:p>
            <a:r>
              <a:rPr lang="en-US" sz="1800" dirty="0" smtClean="0">
                <a:latin typeface="Arial" charset="0"/>
              </a:rPr>
              <a:t>3</a:t>
            </a:r>
          </a:p>
          <a:p>
            <a:endParaRPr lang="en-US" dirty="0"/>
          </a:p>
        </p:txBody>
      </p:sp>
      <p:sp>
        <p:nvSpPr>
          <p:cNvPr id="16" name="Rectangle 5"/>
          <p:cNvSpPr txBox="1">
            <a:spLocks noChangeArrowheads="1"/>
          </p:cNvSpPr>
          <p:nvPr/>
        </p:nvSpPr>
        <p:spPr bwMode="auto">
          <a:xfrm>
            <a:off x="6629400" y="6427634"/>
            <a:ext cx="22098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058" tIns="41029" rIns="82058" bIns="41029"/>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r>
              <a:rPr lang="en-US" sz="1000" dirty="0" smtClean="0">
                <a:latin typeface="Arial" charset="0"/>
              </a:rPr>
              <a:t>Courtesy : Green </a:t>
            </a:r>
            <a:r>
              <a:rPr lang="en-US" sz="1000" dirty="0">
                <a:latin typeface="Arial" charset="0"/>
              </a:rPr>
              <a:t>Motors </a:t>
            </a:r>
            <a:r>
              <a:rPr lang="en-US" sz="1000" dirty="0" smtClean="0">
                <a:latin typeface="Arial" charset="0"/>
              </a:rPr>
              <a:t>Practices</a:t>
            </a:r>
            <a:endParaRPr lang="en-US" sz="1000" dirty="0">
              <a:latin typeface="Arial" charset="0"/>
            </a:endParaRPr>
          </a:p>
        </p:txBody>
      </p:sp>
    </p:spTree>
    <p:extLst>
      <p:ext uri="{BB962C8B-B14F-4D97-AF65-F5344CB8AC3E}">
        <p14:creationId xmlns:p14="http://schemas.microsoft.com/office/powerpoint/2010/main" val="124257141"/>
      </p:ext>
    </p:extLst>
  </p:cSld>
  <p:clrMapOvr>
    <a:masterClrMapping/>
  </p:clrMapOvr>
  <p:transition>
    <p:wipe dir="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ext Box 2"/>
          <p:cNvSpPr txBox="1">
            <a:spLocks noChangeArrowheads="1"/>
          </p:cNvSpPr>
          <p:nvPr/>
        </p:nvSpPr>
        <p:spPr bwMode="auto">
          <a:xfrm>
            <a:off x="384175" y="204383"/>
            <a:ext cx="5011308" cy="1243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lnSpc>
                <a:spcPct val="85000"/>
              </a:lnSpc>
            </a:pPr>
            <a:r>
              <a:rPr lang="en-US" sz="4400" b="1" dirty="0" smtClean="0">
                <a:latin typeface="Arial" charset="0"/>
              </a:rPr>
              <a:t>AC and </a:t>
            </a:r>
            <a:r>
              <a:rPr lang="en-US" sz="4400" b="1" dirty="0">
                <a:latin typeface="Arial" charset="0"/>
              </a:rPr>
              <a:t>DC Motor </a:t>
            </a:r>
            <a:endParaRPr lang="en-US" sz="4400" b="1" dirty="0" smtClean="0">
              <a:latin typeface="Arial" charset="0"/>
            </a:endParaRPr>
          </a:p>
          <a:p>
            <a:pPr eaLnBrk="1" hangingPunct="1">
              <a:lnSpc>
                <a:spcPct val="85000"/>
              </a:lnSpc>
            </a:pPr>
            <a:r>
              <a:rPr lang="en-US" sz="4400" b="1" dirty="0" smtClean="0">
                <a:latin typeface="Arial" charset="0"/>
              </a:rPr>
              <a:t>Fundamentals</a:t>
            </a:r>
            <a:endParaRPr lang="en-US" sz="4400" b="1" dirty="0">
              <a:latin typeface="Arial" charset="0"/>
            </a:endParaRPr>
          </a:p>
        </p:txBody>
      </p:sp>
      <p:sp>
        <p:nvSpPr>
          <p:cNvPr id="7171" name="Text Box 3"/>
          <p:cNvSpPr txBox="1">
            <a:spLocks noChangeArrowheads="1"/>
          </p:cNvSpPr>
          <p:nvPr/>
        </p:nvSpPr>
        <p:spPr bwMode="auto">
          <a:xfrm>
            <a:off x="457200" y="1779588"/>
            <a:ext cx="8577263"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r>
              <a:rPr lang="en-US" b="1" dirty="0">
                <a:latin typeface="Arial" charset="0"/>
              </a:rPr>
              <a:t>Ohm’s </a:t>
            </a:r>
            <a:r>
              <a:rPr lang="en-US" b="1" dirty="0" smtClean="0">
                <a:latin typeface="Arial" charset="0"/>
              </a:rPr>
              <a:t>Law:  </a:t>
            </a:r>
            <a:r>
              <a:rPr lang="en-US" b="1" dirty="0">
                <a:latin typeface="Arial" charset="0"/>
              </a:rPr>
              <a:t>Resistance = Voltage / Amps (Current)</a:t>
            </a:r>
          </a:p>
          <a:p>
            <a:pPr eaLnBrk="1" hangingPunct="1"/>
            <a:r>
              <a:rPr lang="en-US" b="1" dirty="0">
                <a:latin typeface="Arial" charset="0"/>
              </a:rPr>
              <a:t>Watt’s </a:t>
            </a:r>
            <a:r>
              <a:rPr lang="en-US" b="1" dirty="0" smtClean="0">
                <a:latin typeface="Arial" charset="0"/>
              </a:rPr>
              <a:t>Law:   Watts </a:t>
            </a:r>
            <a:r>
              <a:rPr lang="en-US" b="1" dirty="0">
                <a:latin typeface="Arial" charset="0"/>
              </a:rPr>
              <a:t>= Volts x Amps</a:t>
            </a:r>
          </a:p>
        </p:txBody>
      </p:sp>
      <p:sp>
        <p:nvSpPr>
          <p:cNvPr id="2" name="Isosceles Triangle 1"/>
          <p:cNvSpPr/>
          <p:nvPr/>
        </p:nvSpPr>
        <p:spPr>
          <a:xfrm>
            <a:off x="668338" y="2743200"/>
            <a:ext cx="1485900" cy="1524000"/>
          </a:xfrm>
          <a:prstGeom prst="triangle">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4" name="Straight Connector 3"/>
          <p:cNvCxnSpPr>
            <a:stCxn id="2" idx="1"/>
            <a:endCxn id="2" idx="5"/>
          </p:cNvCxnSpPr>
          <p:nvPr/>
        </p:nvCxnSpPr>
        <p:spPr>
          <a:xfrm>
            <a:off x="1039813" y="3505200"/>
            <a:ext cx="742950" cy="0"/>
          </a:xfrm>
          <a:prstGeom prst="line">
            <a:avLst/>
          </a:prstGeom>
        </p:spPr>
        <p:style>
          <a:lnRef idx="1">
            <a:schemeClr val="dk1"/>
          </a:lnRef>
          <a:fillRef idx="0">
            <a:schemeClr val="dk1"/>
          </a:fillRef>
          <a:effectRef idx="0">
            <a:schemeClr val="dk1"/>
          </a:effectRef>
          <a:fontRef idx="minor">
            <a:schemeClr val="tx1"/>
          </a:fontRef>
        </p:style>
      </p:cxnSp>
      <p:cxnSp>
        <p:nvCxnSpPr>
          <p:cNvPr id="7" name="Straight Connector 6"/>
          <p:cNvCxnSpPr/>
          <p:nvPr/>
        </p:nvCxnSpPr>
        <p:spPr>
          <a:xfrm>
            <a:off x="1411288" y="3505200"/>
            <a:ext cx="0" cy="762000"/>
          </a:xfrm>
          <a:prstGeom prst="line">
            <a:avLst/>
          </a:prstGeom>
        </p:spPr>
        <p:style>
          <a:lnRef idx="1">
            <a:schemeClr val="dk1"/>
          </a:lnRef>
          <a:fillRef idx="0">
            <a:schemeClr val="dk1"/>
          </a:fillRef>
          <a:effectRef idx="0">
            <a:schemeClr val="dk1"/>
          </a:effectRef>
          <a:fontRef idx="minor">
            <a:schemeClr val="tx1"/>
          </a:fontRef>
        </p:style>
      </p:cxnSp>
      <p:sp>
        <p:nvSpPr>
          <p:cNvPr id="7175" name="TextBox 7"/>
          <p:cNvSpPr txBox="1">
            <a:spLocks noChangeArrowheads="1"/>
          </p:cNvSpPr>
          <p:nvPr/>
        </p:nvSpPr>
        <p:spPr bwMode="auto">
          <a:xfrm>
            <a:off x="1223963" y="3043238"/>
            <a:ext cx="40748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r>
              <a:rPr lang="en-US" dirty="0" smtClean="0"/>
              <a:t>V</a:t>
            </a:r>
            <a:endParaRPr lang="en-US" dirty="0"/>
          </a:p>
        </p:txBody>
      </p:sp>
      <p:sp>
        <p:nvSpPr>
          <p:cNvPr id="7176" name="TextBox 10"/>
          <p:cNvSpPr txBox="1">
            <a:spLocks noChangeArrowheads="1"/>
          </p:cNvSpPr>
          <p:nvPr/>
        </p:nvSpPr>
        <p:spPr bwMode="auto">
          <a:xfrm>
            <a:off x="1039813" y="3690938"/>
            <a:ext cx="40748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r>
              <a:rPr lang="en-US" dirty="0" smtClean="0"/>
              <a:t>A</a:t>
            </a:r>
            <a:endParaRPr lang="en-US" dirty="0"/>
          </a:p>
        </p:txBody>
      </p:sp>
      <p:sp>
        <p:nvSpPr>
          <p:cNvPr id="7177" name="TextBox 12"/>
          <p:cNvSpPr txBox="1">
            <a:spLocks noChangeArrowheads="1"/>
          </p:cNvSpPr>
          <p:nvPr/>
        </p:nvSpPr>
        <p:spPr bwMode="auto">
          <a:xfrm>
            <a:off x="1497013" y="3690938"/>
            <a:ext cx="42030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r>
              <a:rPr lang="en-US" dirty="0">
                <a:latin typeface="Symbol" pitchFamily="18" charset="2"/>
                <a:cs typeface="Times New Roman" pitchFamily="18" charset="0"/>
                <a:sym typeface="Symbol"/>
              </a:rPr>
              <a:t></a:t>
            </a:r>
            <a:endParaRPr lang="en-US" dirty="0"/>
          </a:p>
        </p:txBody>
      </p:sp>
      <p:sp>
        <p:nvSpPr>
          <p:cNvPr id="7178" name="TextBox 13"/>
          <p:cNvSpPr txBox="1">
            <a:spLocks noChangeArrowheads="1"/>
          </p:cNvSpPr>
          <p:nvPr/>
        </p:nvSpPr>
        <p:spPr bwMode="auto">
          <a:xfrm>
            <a:off x="2209800" y="2952750"/>
            <a:ext cx="3079689"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r>
              <a:rPr lang="en-US" dirty="0" smtClean="0">
                <a:cs typeface="Times New Roman" pitchFamily="18" charset="0"/>
              </a:rPr>
              <a:t>V </a:t>
            </a:r>
            <a:r>
              <a:rPr lang="en-US" dirty="0">
                <a:cs typeface="Times New Roman" pitchFamily="18" charset="0"/>
              </a:rPr>
              <a:t>= Voltage</a:t>
            </a:r>
          </a:p>
          <a:p>
            <a:pPr eaLnBrk="1" hangingPunct="1"/>
            <a:r>
              <a:rPr lang="en-US" dirty="0" smtClean="0">
                <a:latin typeface="Symbol" pitchFamily="18" charset="2"/>
                <a:cs typeface="Times New Roman" pitchFamily="18" charset="0"/>
                <a:sym typeface="Symbol"/>
              </a:rPr>
              <a:t> </a:t>
            </a:r>
            <a:r>
              <a:rPr lang="en-US" dirty="0">
                <a:cs typeface="Times New Roman" pitchFamily="18" charset="0"/>
              </a:rPr>
              <a:t>= </a:t>
            </a:r>
            <a:r>
              <a:rPr lang="en-US" dirty="0" smtClean="0">
                <a:cs typeface="Times New Roman" pitchFamily="18" charset="0"/>
              </a:rPr>
              <a:t>Resistance (Ohms)</a:t>
            </a:r>
            <a:endParaRPr lang="en-US" dirty="0">
              <a:cs typeface="Times New Roman" pitchFamily="18" charset="0"/>
            </a:endParaRPr>
          </a:p>
          <a:p>
            <a:pPr eaLnBrk="1" hangingPunct="1"/>
            <a:r>
              <a:rPr lang="en-US" dirty="0" smtClean="0">
                <a:cs typeface="Times New Roman" pitchFamily="18" charset="0"/>
              </a:rPr>
              <a:t>A </a:t>
            </a:r>
            <a:r>
              <a:rPr lang="en-US" dirty="0">
                <a:cs typeface="Times New Roman" pitchFamily="18" charset="0"/>
              </a:rPr>
              <a:t>= </a:t>
            </a:r>
            <a:r>
              <a:rPr lang="en-US" dirty="0" smtClean="0">
                <a:cs typeface="Times New Roman" pitchFamily="18" charset="0"/>
              </a:rPr>
              <a:t>Amps</a:t>
            </a:r>
            <a:endParaRPr lang="en-US" dirty="0">
              <a:cs typeface="Times New Roman" pitchFamily="18" charset="0"/>
            </a:endParaRPr>
          </a:p>
        </p:txBody>
      </p:sp>
      <p:sp>
        <p:nvSpPr>
          <p:cNvPr id="15" name="Isosceles Triangle 14"/>
          <p:cNvSpPr/>
          <p:nvPr/>
        </p:nvSpPr>
        <p:spPr>
          <a:xfrm>
            <a:off x="5219700" y="2743200"/>
            <a:ext cx="1485900" cy="1524000"/>
          </a:xfrm>
          <a:prstGeom prst="triangle">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16" name="Straight Connector 15"/>
          <p:cNvCxnSpPr>
            <a:stCxn id="15" idx="1"/>
            <a:endCxn id="15" idx="5"/>
          </p:cNvCxnSpPr>
          <p:nvPr/>
        </p:nvCxnSpPr>
        <p:spPr>
          <a:xfrm>
            <a:off x="5591175" y="3505200"/>
            <a:ext cx="742950" cy="0"/>
          </a:xfrm>
          <a:prstGeom prst="line">
            <a:avLst/>
          </a:prstGeom>
        </p:spPr>
        <p:style>
          <a:lnRef idx="1">
            <a:schemeClr val="dk1"/>
          </a:lnRef>
          <a:fillRef idx="0">
            <a:schemeClr val="dk1"/>
          </a:fillRef>
          <a:effectRef idx="0">
            <a:schemeClr val="dk1"/>
          </a:effectRef>
          <a:fontRef idx="minor">
            <a:schemeClr val="tx1"/>
          </a:fontRef>
        </p:style>
      </p:cxnSp>
      <p:cxnSp>
        <p:nvCxnSpPr>
          <p:cNvPr id="17" name="Straight Connector 16"/>
          <p:cNvCxnSpPr/>
          <p:nvPr/>
        </p:nvCxnSpPr>
        <p:spPr>
          <a:xfrm>
            <a:off x="5962650" y="3505200"/>
            <a:ext cx="0" cy="762000"/>
          </a:xfrm>
          <a:prstGeom prst="line">
            <a:avLst/>
          </a:prstGeom>
        </p:spPr>
        <p:style>
          <a:lnRef idx="1">
            <a:schemeClr val="dk1"/>
          </a:lnRef>
          <a:fillRef idx="0">
            <a:schemeClr val="dk1"/>
          </a:fillRef>
          <a:effectRef idx="0">
            <a:schemeClr val="dk1"/>
          </a:effectRef>
          <a:fontRef idx="minor">
            <a:schemeClr val="tx1"/>
          </a:fontRef>
        </p:style>
      </p:cxnSp>
      <p:sp>
        <p:nvSpPr>
          <p:cNvPr id="7182" name="TextBox 17"/>
          <p:cNvSpPr txBox="1">
            <a:spLocks noChangeArrowheads="1"/>
          </p:cNvSpPr>
          <p:nvPr/>
        </p:nvSpPr>
        <p:spPr bwMode="auto">
          <a:xfrm>
            <a:off x="5776913" y="3043238"/>
            <a:ext cx="40748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r>
              <a:rPr lang="en-US" dirty="0" smtClean="0"/>
              <a:t>V</a:t>
            </a:r>
            <a:endParaRPr lang="en-US" dirty="0"/>
          </a:p>
        </p:txBody>
      </p:sp>
      <p:sp>
        <p:nvSpPr>
          <p:cNvPr id="7183" name="TextBox 18"/>
          <p:cNvSpPr txBox="1">
            <a:spLocks noChangeArrowheads="1"/>
          </p:cNvSpPr>
          <p:nvPr/>
        </p:nvSpPr>
        <p:spPr bwMode="auto">
          <a:xfrm>
            <a:off x="5545977" y="3701844"/>
            <a:ext cx="40748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r>
              <a:rPr lang="en-US" dirty="0"/>
              <a:t>A</a:t>
            </a:r>
          </a:p>
        </p:txBody>
      </p:sp>
      <p:sp>
        <p:nvSpPr>
          <p:cNvPr id="7184" name="TextBox 19"/>
          <p:cNvSpPr txBox="1">
            <a:spLocks noChangeArrowheads="1"/>
          </p:cNvSpPr>
          <p:nvPr/>
        </p:nvSpPr>
        <p:spPr bwMode="auto">
          <a:xfrm>
            <a:off x="6048375" y="3690938"/>
            <a:ext cx="42030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r>
              <a:rPr lang="en-US" dirty="0">
                <a:latin typeface="Symbol" pitchFamily="18" charset="2"/>
                <a:cs typeface="Times New Roman" pitchFamily="18" charset="0"/>
                <a:sym typeface="Symbol"/>
              </a:rPr>
              <a:t></a:t>
            </a:r>
            <a:endParaRPr lang="en-US" dirty="0"/>
          </a:p>
        </p:txBody>
      </p:sp>
      <p:sp>
        <p:nvSpPr>
          <p:cNvPr id="7185" name="TextBox 20"/>
          <p:cNvSpPr txBox="1">
            <a:spLocks noChangeArrowheads="1"/>
          </p:cNvSpPr>
          <p:nvPr/>
        </p:nvSpPr>
        <p:spPr bwMode="auto">
          <a:xfrm>
            <a:off x="7629525" y="3214688"/>
            <a:ext cx="40125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endParaRPr lang="en-US" dirty="0"/>
          </a:p>
        </p:txBody>
      </p:sp>
      <p:grpSp>
        <p:nvGrpSpPr>
          <p:cNvPr id="7186" name="Group 23"/>
          <p:cNvGrpSpPr>
            <a:grpSpLocks/>
          </p:cNvGrpSpPr>
          <p:nvPr/>
        </p:nvGrpSpPr>
        <p:grpSpPr bwMode="auto">
          <a:xfrm>
            <a:off x="5553075" y="3795713"/>
            <a:ext cx="325438" cy="304800"/>
            <a:chOff x="5418971" y="5105400"/>
            <a:chExt cx="325279" cy="304800"/>
          </a:xfrm>
        </p:grpSpPr>
        <p:cxnSp>
          <p:nvCxnSpPr>
            <p:cNvPr id="10" name="Straight Connector 9"/>
            <p:cNvCxnSpPr/>
            <p:nvPr/>
          </p:nvCxnSpPr>
          <p:spPr>
            <a:xfrm>
              <a:off x="5430079" y="5105400"/>
              <a:ext cx="314171" cy="304800"/>
            </a:xfrm>
            <a:prstGeom prst="line">
              <a:avLst/>
            </a:prstGeom>
          </p:spPr>
          <p:style>
            <a:lnRef idx="1">
              <a:schemeClr val="dk1"/>
            </a:lnRef>
            <a:fillRef idx="0">
              <a:schemeClr val="dk1"/>
            </a:fillRef>
            <a:effectRef idx="0">
              <a:schemeClr val="dk1"/>
            </a:effectRef>
            <a:fontRef idx="minor">
              <a:schemeClr val="tx1"/>
            </a:fontRef>
          </p:style>
        </p:cxnSp>
        <p:cxnSp>
          <p:nvCxnSpPr>
            <p:cNvPr id="25" name="Straight Connector 24"/>
            <p:cNvCxnSpPr/>
            <p:nvPr/>
          </p:nvCxnSpPr>
          <p:spPr>
            <a:xfrm flipH="1">
              <a:off x="5418971" y="5105400"/>
              <a:ext cx="296718" cy="304800"/>
            </a:xfrm>
            <a:prstGeom prst="line">
              <a:avLst/>
            </a:prstGeom>
          </p:spPr>
          <p:style>
            <a:lnRef idx="1">
              <a:schemeClr val="dk1"/>
            </a:lnRef>
            <a:fillRef idx="0">
              <a:schemeClr val="dk1"/>
            </a:fillRef>
            <a:effectRef idx="0">
              <a:schemeClr val="dk1"/>
            </a:effectRef>
            <a:fontRef idx="minor">
              <a:schemeClr val="tx1"/>
            </a:fontRef>
          </p:style>
        </p:cxnSp>
      </p:grpSp>
      <p:sp>
        <p:nvSpPr>
          <p:cNvPr id="7187" name="TextBox 27"/>
          <p:cNvSpPr txBox="1">
            <a:spLocks noChangeArrowheads="1"/>
          </p:cNvSpPr>
          <p:nvPr/>
        </p:nvSpPr>
        <p:spPr bwMode="auto">
          <a:xfrm>
            <a:off x="7610475" y="3657600"/>
            <a:ext cx="42030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r>
              <a:rPr lang="en-US" dirty="0">
                <a:latin typeface="Symbol" pitchFamily="18" charset="2"/>
                <a:cs typeface="Times New Roman" pitchFamily="18" charset="0"/>
                <a:sym typeface="Symbol"/>
              </a:rPr>
              <a:t></a:t>
            </a:r>
            <a:endParaRPr lang="en-US" dirty="0"/>
          </a:p>
        </p:txBody>
      </p:sp>
      <p:sp>
        <p:nvSpPr>
          <p:cNvPr id="7188" name="TextBox 28"/>
          <p:cNvSpPr txBox="1">
            <a:spLocks noChangeArrowheads="1"/>
          </p:cNvSpPr>
          <p:nvPr/>
        </p:nvSpPr>
        <p:spPr bwMode="auto">
          <a:xfrm>
            <a:off x="7010400" y="3386138"/>
            <a:ext cx="40748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r>
              <a:rPr lang="en-US" dirty="0"/>
              <a:t>A</a:t>
            </a:r>
          </a:p>
        </p:txBody>
      </p:sp>
      <p:sp>
        <p:nvSpPr>
          <p:cNvPr id="7189" name="TextBox 29"/>
          <p:cNvSpPr txBox="1">
            <a:spLocks noChangeArrowheads="1"/>
          </p:cNvSpPr>
          <p:nvPr/>
        </p:nvSpPr>
        <p:spPr bwMode="auto">
          <a:xfrm>
            <a:off x="7315200" y="3379788"/>
            <a:ext cx="35877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r>
              <a:rPr lang="en-US" dirty="0"/>
              <a:t>=</a:t>
            </a:r>
          </a:p>
        </p:txBody>
      </p:sp>
      <p:cxnSp>
        <p:nvCxnSpPr>
          <p:cNvPr id="31" name="Straight Connector 30"/>
          <p:cNvCxnSpPr/>
          <p:nvPr/>
        </p:nvCxnSpPr>
        <p:spPr>
          <a:xfrm>
            <a:off x="7629525" y="3617913"/>
            <a:ext cx="371475" cy="0"/>
          </a:xfrm>
          <a:prstGeom prst="line">
            <a:avLst/>
          </a:prstGeom>
        </p:spPr>
        <p:style>
          <a:lnRef idx="1">
            <a:schemeClr val="dk1"/>
          </a:lnRef>
          <a:fillRef idx="0">
            <a:schemeClr val="dk1"/>
          </a:fillRef>
          <a:effectRef idx="0">
            <a:schemeClr val="dk1"/>
          </a:effectRef>
          <a:fontRef idx="minor">
            <a:schemeClr val="tx1"/>
          </a:fontRef>
        </p:style>
      </p:cxnSp>
      <p:sp>
        <p:nvSpPr>
          <p:cNvPr id="34" name="Isosceles Triangle 33"/>
          <p:cNvSpPr/>
          <p:nvPr/>
        </p:nvSpPr>
        <p:spPr>
          <a:xfrm>
            <a:off x="1227138" y="4648200"/>
            <a:ext cx="1485900" cy="1524000"/>
          </a:xfrm>
          <a:prstGeom prst="triangle">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35" name="Straight Connector 34"/>
          <p:cNvCxnSpPr>
            <a:stCxn id="34" idx="1"/>
            <a:endCxn id="34" idx="5"/>
          </p:cNvCxnSpPr>
          <p:nvPr/>
        </p:nvCxnSpPr>
        <p:spPr>
          <a:xfrm>
            <a:off x="1598613" y="5410200"/>
            <a:ext cx="742950" cy="0"/>
          </a:xfrm>
          <a:prstGeom prst="line">
            <a:avLst/>
          </a:prstGeom>
        </p:spPr>
        <p:style>
          <a:lnRef idx="1">
            <a:schemeClr val="dk1"/>
          </a:lnRef>
          <a:fillRef idx="0">
            <a:schemeClr val="dk1"/>
          </a:fillRef>
          <a:effectRef idx="0">
            <a:schemeClr val="dk1"/>
          </a:effectRef>
          <a:fontRef idx="minor">
            <a:schemeClr val="tx1"/>
          </a:fontRef>
        </p:style>
      </p:cxnSp>
      <p:cxnSp>
        <p:nvCxnSpPr>
          <p:cNvPr id="36" name="Straight Connector 35"/>
          <p:cNvCxnSpPr/>
          <p:nvPr/>
        </p:nvCxnSpPr>
        <p:spPr>
          <a:xfrm>
            <a:off x="1970088" y="5410200"/>
            <a:ext cx="0" cy="762000"/>
          </a:xfrm>
          <a:prstGeom prst="line">
            <a:avLst/>
          </a:prstGeom>
        </p:spPr>
        <p:style>
          <a:lnRef idx="1">
            <a:schemeClr val="dk1"/>
          </a:lnRef>
          <a:fillRef idx="0">
            <a:schemeClr val="dk1"/>
          </a:fillRef>
          <a:effectRef idx="0">
            <a:schemeClr val="dk1"/>
          </a:effectRef>
          <a:fontRef idx="minor">
            <a:schemeClr val="tx1"/>
          </a:fontRef>
        </p:style>
      </p:cxnSp>
      <p:sp>
        <p:nvSpPr>
          <p:cNvPr id="7194" name="TextBox 36"/>
          <p:cNvSpPr txBox="1">
            <a:spLocks noChangeArrowheads="1"/>
          </p:cNvSpPr>
          <p:nvPr/>
        </p:nvSpPr>
        <p:spPr bwMode="auto">
          <a:xfrm>
            <a:off x="1784350" y="4948238"/>
            <a:ext cx="40748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r>
              <a:rPr lang="en-US" dirty="0"/>
              <a:t>V</a:t>
            </a:r>
          </a:p>
        </p:txBody>
      </p:sp>
      <p:sp>
        <p:nvSpPr>
          <p:cNvPr id="7195" name="TextBox 37"/>
          <p:cNvSpPr txBox="1">
            <a:spLocks noChangeArrowheads="1"/>
          </p:cNvSpPr>
          <p:nvPr/>
        </p:nvSpPr>
        <p:spPr bwMode="auto">
          <a:xfrm>
            <a:off x="1598613" y="5595938"/>
            <a:ext cx="40748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r>
              <a:rPr lang="en-US" dirty="0"/>
              <a:t>A</a:t>
            </a:r>
          </a:p>
        </p:txBody>
      </p:sp>
      <p:sp>
        <p:nvSpPr>
          <p:cNvPr id="7196" name="TextBox 38"/>
          <p:cNvSpPr txBox="1">
            <a:spLocks noChangeArrowheads="1"/>
          </p:cNvSpPr>
          <p:nvPr/>
        </p:nvSpPr>
        <p:spPr bwMode="auto">
          <a:xfrm>
            <a:off x="2057400" y="5595938"/>
            <a:ext cx="42030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r>
              <a:rPr lang="en-US" dirty="0">
                <a:latin typeface="Symbol" pitchFamily="18" charset="2"/>
                <a:cs typeface="Times New Roman" pitchFamily="18" charset="0"/>
                <a:sym typeface="Symbol"/>
              </a:rPr>
              <a:t></a:t>
            </a:r>
            <a:endParaRPr lang="en-US" dirty="0"/>
          </a:p>
        </p:txBody>
      </p:sp>
      <p:sp>
        <p:nvSpPr>
          <p:cNvPr id="7197" name="TextBox 39"/>
          <p:cNvSpPr txBox="1">
            <a:spLocks noChangeArrowheads="1"/>
          </p:cNvSpPr>
          <p:nvPr/>
        </p:nvSpPr>
        <p:spPr bwMode="auto">
          <a:xfrm>
            <a:off x="3590925" y="5119688"/>
            <a:ext cx="40748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r>
              <a:rPr lang="en-US" dirty="0"/>
              <a:t>V</a:t>
            </a:r>
          </a:p>
        </p:txBody>
      </p:sp>
      <p:grpSp>
        <p:nvGrpSpPr>
          <p:cNvPr id="7198" name="Group 40"/>
          <p:cNvGrpSpPr>
            <a:grpSpLocks/>
          </p:cNvGrpSpPr>
          <p:nvPr/>
        </p:nvGrpSpPr>
        <p:grpSpPr bwMode="auto">
          <a:xfrm>
            <a:off x="2104835" y="5674519"/>
            <a:ext cx="325437" cy="304800"/>
            <a:chOff x="5418971" y="5105400"/>
            <a:chExt cx="325279" cy="304800"/>
          </a:xfrm>
        </p:grpSpPr>
        <p:cxnSp>
          <p:nvCxnSpPr>
            <p:cNvPr id="42" name="Straight Connector 41"/>
            <p:cNvCxnSpPr/>
            <p:nvPr/>
          </p:nvCxnSpPr>
          <p:spPr>
            <a:xfrm>
              <a:off x="5430078" y="5105400"/>
              <a:ext cx="314172" cy="304800"/>
            </a:xfrm>
            <a:prstGeom prst="line">
              <a:avLst/>
            </a:prstGeom>
          </p:spPr>
          <p:style>
            <a:lnRef idx="1">
              <a:schemeClr val="dk1"/>
            </a:lnRef>
            <a:fillRef idx="0">
              <a:schemeClr val="dk1"/>
            </a:fillRef>
            <a:effectRef idx="0">
              <a:schemeClr val="dk1"/>
            </a:effectRef>
            <a:fontRef idx="minor">
              <a:schemeClr val="tx1"/>
            </a:fontRef>
          </p:style>
        </p:cxnSp>
        <p:cxnSp>
          <p:nvCxnSpPr>
            <p:cNvPr id="43" name="Straight Connector 42"/>
            <p:cNvCxnSpPr/>
            <p:nvPr/>
          </p:nvCxnSpPr>
          <p:spPr>
            <a:xfrm flipH="1">
              <a:off x="5418971" y="5105400"/>
              <a:ext cx="296718" cy="304800"/>
            </a:xfrm>
            <a:prstGeom prst="line">
              <a:avLst/>
            </a:prstGeom>
          </p:spPr>
          <p:style>
            <a:lnRef idx="1">
              <a:schemeClr val="dk1"/>
            </a:lnRef>
            <a:fillRef idx="0">
              <a:schemeClr val="dk1"/>
            </a:fillRef>
            <a:effectRef idx="0">
              <a:schemeClr val="dk1"/>
            </a:effectRef>
            <a:fontRef idx="minor">
              <a:schemeClr val="tx1"/>
            </a:fontRef>
          </p:style>
        </p:cxnSp>
      </p:grpSp>
      <p:sp>
        <p:nvSpPr>
          <p:cNvPr id="7199" name="TextBox 43"/>
          <p:cNvSpPr txBox="1">
            <a:spLocks noChangeArrowheads="1"/>
          </p:cNvSpPr>
          <p:nvPr/>
        </p:nvSpPr>
        <p:spPr bwMode="auto">
          <a:xfrm>
            <a:off x="2895600" y="5291138"/>
            <a:ext cx="42030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r>
              <a:rPr lang="en-US" dirty="0">
                <a:latin typeface="Symbol" pitchFamily="18" charset="2"/>
                <a:cs typeface="Times New Roman" pitchFamily="18" charset="0"/>
                <a:sym typeface="Symbol"/>
              </a:rPr>
              <a:t></a:t>
            </a:r>
            <a:endParaRPr lang="en-US" dirty="0"/>
          </a:p>
        </p:txBody>
      </p:sp>
      <p:sp>
        <p:nvSpPr>
          <p:cNvPr id="7200" name="TextBox 44"/>
          <p:cNvSpPr txBox="1">
            <a:spLocks noChangeArrowheads="1"/>
          </p:cNvSpPr>
          <p:nvPr/>
        </p:nvSpPr>
        <p:spPr bwMode="auto">
          <a:xfrm>
            <a:off x="3629025" y="5565775"/>
            <a:ext cx="40748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r>
              <a:rPr lang="en-US" dirty="0"/>
              <a:t>A</a:t>
            </a:r>
          </a:p>
        </p:txBody>
      </p:sp>
      <p:sp>
        <p:nvSpPr>
          <p:cNvPr id="7201" name="TextBox 45"/>
          <p:cNvSpPr txBox="1">
            <a:spLocks noChangeArrowheads="1"/>
          </p:cNvSpPr>
          <p:nvPr/>
        </p:nvSpPr>
        <p:spPr bwMode="auto">
          <a:xfrm>
            <a:off x="3213100" y="5284788"/>
            <a:ext cx="35877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r>
              <a:rPr lang="en-US"/>
              <a:t>=</a:t>
            </a:r>
          </a:p>
        </p:txBody>
      </p:sp>
      <p:cxnSp>
        <p:nvCxnSpPr>
          <p:cNvPr id="47" name="Straight Connector 46"/>
          <p:cNvCxnSpPr/>
          <p:nvPr/>
        </p:nvCxnSpPr>
        <p:spPr>
          <a:xfrm>
            <a:off x="3590925" y="5522913"/>
            <a:ext cx="371475" cy="0"/>
          </a:xfrm>
          <a:prstGeom prst="line">
            <a:avLst/>
          </a:prstGeom>
        </p:spPr>
        <p:style>
          <a:lnRef idx="1">
            <a:schemeClr val="dk1"/>
          </a:lnRef>
          <a:fillRef idx="0">
            <a:schemeClr val="dk1"/>
          </a:fillRef>
          <a:effectRef idx="0">
            <a:schemeClr val="dk1"/>
          </a:effectRef>
          <a:fontRef idx="minor">
            <a:schemeClr val="tx1"/>
          </a:fontRef>
        </p:style>
      </p:cxnSp>
      <p:sp>
        <p:nvSpPr>
          <p:cNvPr id="48" name="Isosceles Triangle 47"/>
          <p:cNvSpPr/>
          <p:nvPr/>
        </p:nvSpPr>
        <p:spPr>
          <a:xfrm>
            <a:off x="5189538" y="4648200"/>
            <a:ext cx="1485900" cy="1524000"/>
          </a:xfrm>
          <a:prstGeom prst="triangle">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49" name="Straight Connector 48"/>
          <p:cNvCxnSpPr>
            <a:stCxn id="48" idx="1"/>
            <a:endCxn id="48" idx="5"/>
          </p:cNvCxnSpPr>
          <p:nvPr/>
        </p:nvCxnSpPr>
        <p:spPr>
          <a:xfrm>
            <a:off x="5561013" y="5410200"/>
            <a:ext cx="742950" cy="0"/>
          </a:xfrm>
          <a:prstGeom prst="line">
            <a:avLst/>
          </a:prstGeom>
        </p:spPr>
        <p:style>
          <a:lnRef idx="1">
            <a:schemeClr val="dk1"/>
          </a:lnRef>
          <a:fillRef idx="0">
            <a:schemeClr val="dk1"/>
          </a:fillRef>
          <a:effectRef idx="0">
            <a:schemeClr val="dk1"/>
          </a:effectRef>
          <a:fontRef idx="minor">
            <a:schemeClr val="tx1"/>
          </a:fontRef>
        </p:style>
      </p:cxnSp>
      <p:cxnSp>
        <p:nvCxnSpPr>
          <p:cNvPr id="50" name="Straight Connector 49"/>
          <p:cNvCxnSpPr/>
          <p:nvPr/>
        </p:nvCxnSpPr>
        <p:spPr>
          <a:xfrm>
            <a:off x="5932488" y="5410200"/>
            <a:ext cx="0" cy="762000"/>
          </a:xfrm>
          <a:prstGeom prst="line">
            <a:avLst/>
          </a:prstGeom>
        </p:spPr>
        <p:style>
          <a:lnRef idx="1">
            <a:schemeClr val="dk1"/>
          </a:lnRef>
          <a:fillRef idx="0">
            <a:schemeClr val="dk1"/>
          </a:fillRef>
          <a:effectRef idx="0">
            <a:schemeClr val="dk1"/>
          </a:effectRef>
          <a:fontRef idx="minor">
            <a:schemeClr val="tx1"/>
          </a:fontRef>
        </p:style>
      </p:cxnSp>
      <p:sp>
        <p:nvSpPr>
          <p:cNvPr id="7206" name="TextBox 50"/>
          <p:cNvSpPr txBox="1">
            <a:spLocks noChangeArrowheads="1"/>
          </p:cNvSpPr>
          <p:nvPr/>
        </p:nvSpPr>
        <p:spPr bwMode="auto">
          <a:xfrm>
            <a:off x="5746750" y="4948238"/>
            <a:ext cx="40748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r>
              <a:rPr lang="en-US" dirty="0"/>
              <a:t>V</a:t>
            </a:r>
          </a:p>
        </p:txBody>
      </p:sp>
      <p:sp>
        <p:nvSpPr>
          <p:cNvPr id="7207" name="TextBox 51"/>
          <p:cNvSpPr txBox="1">
            <a:spLocks noChangeArrowheads="1"/>
          </p:cNvSpPr>
          <p:nvPr/>
        </p:nvSpPr>
        <p:spPr bwMode="auto">
          <a:xfrm>
            <a:off x="5561013" y="5595938"/>
            <a:ext cx="40748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r>
              <a:rPr lang="en-US" dirty="0"/>
              <a:t>A</a:t>
            </a:r>
          </a:p>
        </p:txBody>
      </p:sp>
      <p:sp>
        <p:nvSpPr>
          <p:cNvPr id="7208" name="TextBox 52"/>
          <p:cNvSpPr txBox="1">
            <a:spLocks noChangeArrowheads="1"/>
          </p:cNvSpPr>
          <p:nvPr/>
        </p:nvSpPr>
        <p:spPr bwMode="auto">
          <a:xfrm>
            <a:off x="6019800" y="5595938"/>
            <a:ext cx="42030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r>
              <a:rPr lang="en-US" dirty="0">
                <a:latin typeface="Symbol" pitchFamily="18" charset="2"/>
                <a:cs typeface="Times New Roman" pitchFamily="18" charset="0"/>
                <a:sym typeface="Symbol"/>
              </a:rPr>
              <a:t></a:t>
            </a:r>
            <a:endParaRPr lang="en-US" dirty="0"/>
          </a:p>
        </p:txBody>
      </p:sp>
      <p:sp>
        <p:nvSpPr>
          <p:cNvPr id="7209" name="TextBox 53"/>
          <p:cNvSpPr txBox="1">
            <a:spLocks noChangeArrowheads="1"/>
          </p:cNvSpPr>
          <p:nvPr/>
        </p:nvSpPr>
        <p:spPr bwMode="auto">
          <a:xfrm>
            <a:off x="6943725" y="5295900"/>
            <a:ext cx="40748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r>
              <a:rPr lang="en-US" dirty="0"/>
              <a:t>V</a:t>
            </a:r>
          </a:p>
        </p:txBody>
      </p:sp>
      <p:grpSp>
        <p:nvGrpSpPr>
          <p:cNvPr id="7210" name="Group 54"/>
          <p:cNvGrpSpPr>
            <a:grpSpLocks/>
          </p:cNvGrpSpPr>
          <p:nvPr/>
        </p:nvGrpSpPr>
        <p:grpSpPr bwMode="auto">
          <a:xfrm>
            <a:off x="5802518" y="5003544"/>
            <a:ext cx="325438" cy="304800"/>
            <a:chOff x="5418971" y="5105400"/>
            <a:chExt cx="325279" cy="304800"/>
          </a:xfrm>
        </p:grpSpPr>
        <p:cxnSp>
          <p:nvCxnSpPr>
            <p:cNvPr id="56" name="Straight Connector 55"/>
            <p:cNvCxnSpPr/>
            <p:nvPr/>
          </p:nvCxnSpPr>
          <p:spPr>
            <a:xfrm>
              <a:off x="5430079" y="5105400"/>
              <a:ext cx="314171" cy="304800"/>
            </a:xfrm>
            <a:prstGeom prst="line">
              <a:avLst/>
            </a:prstGeom>
          </p:spPr>
          <p:style>
            <a:lnRef idx="1">
              <a:schemeClr val="dk1"/>
            </a:lnRef>
            <a:fillRef idx="0">
              <a:schemeClr val="dk1"/>
            </a:fillRef>
            <a:effectRef idx="0">
              <a:schemeClr val="dk1"/>
            </a:effectRef>
            <a:fontRef idx="minor">
              <a:schemeClr val="tx1"/>
            </a:fontRef>
          </p:style>
        </p:cxnSp>
        <p:cxnSp>
          <p:nvCxnSpPr>
            <p:cNvPr id="57" name="Straight Connector 56"/>
            <p:cNvCxnSpPr/>
            <p:nvPr/>
          </p:nvCxnSpPr>
          <p:spPr>
            <a:xfrm flipH="1">
              <a:off x="5418971" y="5105400"/>
              <a:ext cx="296718" cy="304800"/>
            </a:xfrm>
            <a:prstGeom prst="line">
              <a:avLst/>
            </a:prstGeom>
          </p:spPr>
          <p:style>
            <a:lnRef idx="1">
              <a:schemeClr val="dk1"/>
            </a:lnRef>
            <a:fillRef idx="0">
              <a:schemeClr val="dk1"/>
            </a:fillRef>
            <a:effectRef idx="0">
              <a:schemeClr val="dk1"/>
            </a:effectRef>
            <a:fontRef idx="minor">
              <a:schemeClr val="tx1"/>
            </a:fontRef>
          </p:style>
        </p:cxnSp>
      </p:grpSp>
      <p:sp>
        <p:nvSpPr>
          <p:cNvPr id="7211" name="TextBox 57"/>
          <p:cNvSpPr txBox="1">
            <a:spLocks noChangeArrowheads="1"/>
          </p:cNvSpPr>
          <p:nvPr/>
        </p:nvSpPr>
        <p:spPr bwMode="auto">
          <a:xfrm>
            <a:off x="7686675" y="5286375"/>
            <a:ext cx="42030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r>
              <a:rPr lang="en-US" dirty="0">
                <a:latin typeface="Symbol" pitchFamily="18" charset="2"/>
                <a:cs typeface="Times New Roman" pitchFamily="18" charset="0"/>
                <a:sym typeface="Symbol"/>
              </a:rPr>
              <a:t></a:t>
            </a:r>
            <a:endParaRPr lang="en-US" dirty="0"/>
          </a:p>
        </p:txBody>
      </p:sp>
      <p:sp>
        <p:nvSpPr>
          <p:cNvPr id="7212" name="TextBox 58"/>
          <p:cNvSpPr txBox="1">
            <a:spLocks noChangeArrowheads="1"/>
          </p:cNvSpPr>
          <p:nvPr/>
        </p:nvSpPr>
        <p:spPr bwMode="auto">
          <a:xfrm>
            <a:off x="7467600" y="5291138"/>
            <a:ext cx="40748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r>
              <a:rPr lang="en-US" dirty="0"/>
              <a:t>A</a:t>
            </a:r>
          </a:p>
        </p:txBody>
      </p:sp>
      <p:sp>
        <p:nvSpPr>
          <p:cNvPr id="7213" name="TextBox 59"/>
          <p:cNvSpPr txBox="1">
            <a:spLocks noChangeArrowheads="1"/>
          </p:cNvSpPr>
          <p:nvPr/>
        </p:nvSpPr>
        <p:spPr bwMode="auto">
          <a:xfrm>
            <a:off x="7175500" y="5284788"/>
            <a:ext cx="35877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r>
              <a:rPr lang="en-US"/>
              <a:t>=</a:t>
            </a:r>
          </a:p>
        </p:txBody>
      </p:sp>
      <p:sp>
        <p:nvSpPr>
          <p:cNvPr id="52" name="TextBox 17"/>
          <p:cNvSpPr txBox="1">
            <a:spLocks noChangeArrowheads="1"/>
          </p:cNvSpPr>
          <p:nvPr/>
        </p:nvSpPr>
        <p:spPr bwMode="auto">
          <a:xfrm>
            <a:off x="7593516" y="3091249"/>
            <a:ext cx="40748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r>
              <a:rPr lang="en-US" dirty="0" smtClean="0"/>
              <a:t>V</a:t>
            </a:r>
            <a:endParaRPr lang="en-US" dirty="0"/>
          </a:p>
        </p:txBody>
      </p:sp>
    </p:spTree>
    <p:extLst>
      <p:ext uri="{BB962C8B-B14F-4D97-AF65-F5344CB8AC3E}">
        <p14:creationId xmlns:p14="http://schemas.microsoft.com/office/powerpoint/2010/main" val="2012089595"/>
      </p:ext>
    </p:extLst>
  </p:cSld>
  <p:clrMapOvr>
    <a:masterClrMapping/>
  </p:clrMapOvr>
  <p:transition>
    <p:wipe dir="r"/>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a:xfrm>
            <a:off x="304800" y="0"/>
            <a:ext cx="4191000" cy="914400"/>
          </a:xfrm>
        </p:spPr>
        <p:txBody>
          <a:bodyPr lIns="82058" tIns="41029" rIns="82058" bIns="41029" anchor="t"/>
          <a:lstStyle/>
          <a:p>
            <a:pPr eaLnBrk="1" hangingPunct="1"/>
            <a:r>
              <a:rPr lang="en-US" sz="4400" dirty="0" smtClean="0">
                <a:solidFill>
                  <a:schemeClr val="tx1"/>
                </a:solidFill>
              </a:rPr>
              <a:t>Typical 100 HP Pump Load</a:t>
            </a:r>
          </a:p>
        </p:txBody>
      </p:sp>
      <p:sp>
        <p:nvSpPr>
          <p:cNvPr id="82947" name="Freeform 3"/>
          <p:cNvSpPr>
            <a:spLocks/>
          </p:cNvSpPr>
          <p:nvPr/>
        </p:nvSpPr>
        <p:spPr bwMode="auto">
          <a:xfrm>
            <a:off x="3352800" y="4894263"/>
            <a:ext cx="1516062" cy="504825"/>
          </a:xfrm>
          <a:custGeom>
            <a:avLst/>
            <a:gdLst>
              <a:gd name="T0" fmla="*/ 2147483647 w 955"/>
              <a:gd name="T1" fmla="*/ 0 h 318"/>
              <a:gd name="T2" fmla="*/ 2147483647 w 955"/>
              <a:gd name="T3" fmla="*/ 2147483647 h 318"/>
              <a:gd name="T4" fmla="*/ 2147483647 w 955"/>
              <a:gd name="T5" fmla="*/ 2147483647 h 318"/>
              <a:gd name="T6" fmla="*/ 2147483647 w 955"/>
              <a:gd name="T7" fmla="*/ 2147483647 h 318"/>
              <a:gd name="T8" fmla="*/ 2147483647 w 955"/>
              <a:gd name="T9" fmla="*/ 2147483647 h 318"/>
              <a:gd name="T10" fmla="*/ 0 w 955"/>
              <a:gd name="T11" fmla="*/ 2147483647 h 318"/>
              <a:gd name="T12" fmla="*/ 0 60000 65536"/>
              <a:gd name="T13" fmla="*/ 0 60000 65536"/>
              <a:gd name="T14" fmla="*/ 0 60000 65536"/>
              <a:gd name="T15" fmla="*/ 0 60000 65536"/>
              <a:gd name="T16" fmla="*/ 0 60000 65536"/>
              <a:gd name="T17" fmla="*/ 0 60000 65536"/>
              <a:gd name="T18" fmla="*/ 0 w 955"/>
              <a:gd name="T19" fmla="*/ 0 h 318"/>
              <a:gd name="T20" fmla="*/ 955 w 955"/>
              <a:gd name="T21" fmla="*/ 318 h 318"/>
            </a:gdLst>
            <a:ahLst/>
            <a:cxnLst>
              <a:cxn ang="T12">
                <a:pos x="T0" y="T1"/>
              </a:cxn>
              <a:cxn ang="T13">
                <a:pos x="T2" y="T3"/>
              </a:cxn>
              <a:cxn ang="T14">
                <a:pos x="T4" y="T5"/>
              </a:cxn>
              <a:cxn ang="T15">
                <a:pos x="T6" y="T7"/>
              </a:cxn>
              <a:cxn ang="T16">
                <a:pos x="T8" y="T9"/>
              </a:cxn>
              <a:cxn ang="T17">
                <a:pos x="T10" y="T11"/>
              </a:cxn>
            </a:cxnLst>
            <a:rect l="T18" t="T19" r="T20" b="T21"/>
            <a:pathLst>
              <a:path w="955" h="318">
                <a:moveTo>
                  <a:pt x="955" y="0"/>
                </a:moveTo>
                <a:lnTo>
                  <a:pt x="785" y="84"/>
                </a:lnTo>
                <a:lnTo>
                  <a:pt x="604" y="158"/>
                </a:lnTo>
                <a:lnTo>
                  <a:pt x="413" y="222"/>
                </a:lnTo>
                <a:lnTo>
                  <a:pt x="212" y="275"/>
                </a:lnTo>
                <a:lnTo>
                  <a:pt x="0" y="318"/>
                </a:lnTo>
              </a:path>
            </a:pathLst>
          </a:custGeom>
          <a:noFill/>
          <a:ln w="17463" cap="rnd">
            <a:solidFill>
              <a:srgbClr val="003399"/>
            </a:solidFill>
            <a:round/>
            <a:headEnd/>
            <a:tailEnd/>
          </a:ln>
          <a:extLst>
            <a:ext uri="{909E8E84-426E-40DD-AFC4-6F175D3DCCD1}">
              <a14:hiddenFill xmlns:a14="http://schemas.microsoft.com/office/drawing/2010/main">
                <a:solidFill>
                  <a:srgbClr val="FFFFFF"/>
                </a:solidFill>
              </a14:hiddenFill>
            </a:ext>
          </a:extLst>
        </p:spPr>
        <p:txBody>
          <a:bodyPr lIns="82058" tIns="41029" rIns="82058" bIns="41029"/>
          <a:lstStyle/>
          <a:p>
            <a:endParaRPr lang="en-US"/>
          </a:p>
        </p:txBody>
      </p:sp>
      <p:sp>
        <p:nvSpPr>
          <p:cNvPr id="82948" name="Freeform 4"/>
          <p:cNvSpPr>
            <a:spLocks/>
          </p:cNvSpPr>
          <p:nvPr/>
        </p:nvSpPr>
        <p:spPr bwMode="auto">
          <a:xfrm>
            <a:off x="4876800" y="2597150"/>
            <a:ext cx="2022475" cy="2297113"/>
          </a:xfrm>
          <a:custGeom>
            <a:avLst/>
            <a:gdLst>
              <a:gd name="T0" fmla="*/ 2147483647 w 1274"/>
              <a:gd name="T1" fmla="*/ 0 h 1528"/>
              <a:gd name="T2" fmla="*/ 2147483647 w 1274"/>
              <a:gd name="T3" fmla="*/ 2147483647 h 1528"/>
              <a:gd name="T4" fmla="*/ 2147483647 w 1274"/>
              <a:gd name="T5" fmla="*/ 2147483647 h 1528"/>
              <a:gd name="T6" fmla="*/ 2147483647 w 1274"/>
              <a:gd name="T7" fmla="*/ 2147483647 h 1528"/>
              <a:gd name="T8" fmla="*/ 2147483647 w 1274"/>
              <a:gd name="T9" fmla="*/ 2147483647 h 1528"/>
              <a:gd name="T10" fmla="*/ 2147483647 w 1274"/>
              <a:gd name="T11" fmla="*/ 2147483647 h 1528"/>
              <a:gd name="T12" fmla="*/ 2147483647 w 1274"/>
              <a:gd name="T13" fmla="*/ 2147483647 h 1528"/>
              <a:gd name="T14" fmla="*/ 2147483647 w 1274"/>
              <a:gd name="T15" fmla="*/ 2147483647 h 1528"/>
              <a:gd name="T16" fmla="*/ 0 w 1274"/>
              <a:gd name="T17" fmla="*/ 2147483647 h 152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274"/>
              <a:gd name="T28" fmla="*/ 0 h 1528"/>
              <a:gd name="T29" fmla="*/ 1274 w 1274"/>
              <a:gd name="T30" fmla="*/ 1528 h 152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274" h="1528">
                <a:moveTo>
                  <a:pt x="1274" y="0"/>
                </a:moveTo>
                <a:lnTo>
                  <a:pt x="1170" y="247"/>
                </a:lnTo>
                <a:lnTo>
                  <a:pt x="1051" y="477"/>
                </a:lnTo>
                <a:lnTo>
                  <a:pt x="916" y="692"/>
                </a:lnTo>
                <a:lnTo>
                  <a:pt x="764" y="892"/>
                </a:lnTo>
                <a:lnTo>
                  <a:pt x="597" y="1074"/>
                </a:lnTo>
                <a:lnTo>
                  <a:pt x="414" y="1242"/>
                </a:lnTo>
                <a:lnTo>
                  <a:pt x="215" y="1393"/>
                </a:lnTo>
                <a:lnTo>
                  <a:pt x="0" y="1528"/>
                </a:lnTo>
              </a:path>
            </a:pathLst>
          </a:custGeom>
          <a:noFill/>
          <a:ln w="17463" cap="rnd">
            <a:solidFill>
              <a:srgbClr val="003399"/>
            </a:solidFill>
            <a:round/>
            <a:headEnd/>
            <a:tailEnd/>
          </a:ln>
          <a:extLst>
            <a:ext uri="{909E8E84-426E-40DD-AFC4-6F175D3DCCD1}">
              <a14:hiddenFill xmlns:a14="http://schemas.microsoft.com/office/drawing/2010/main">
                <a:solidFill>
                  <a:srgbClr val="FFFFFF"/>
                </a:solidFill>
              </a14:hiddenFill>
            </a:ext>
          </a:extLst>
        </p:spPr>
        <p:txBody>
          <a:bodyPr lIns="82058" tIns="41029" rIns="82058" bIns="41029"/>
          <a:lstStyle/>
          <a:p>
            <a:endParaRPr lang="en-US"/>
          </a:p>
        </p:txBody>
      </p:sp>
      <p:sp>
        <p:nvSpPr>
          <p:cNvPr id="82949" name="Line 5"/>
          <p:cNvSpPr>
            <a:spLocks noChangeShapeType="1"/>
          </p:cNvSpPr>
          <p:nvPr/>
        </p:nvSpPr>
        <p:spPr bwMode="auto">
          <a:xfrm>
            <a:off x="3124200" y="2657475"/>
            <a:ext cx="0" cy="2819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lIns="82058" tIns="41029" rIns="82058" bIns="41029"/>
          <a:lstStyle/>
          <a:p>
            <a:endParaRPr lang="en-US"/>
          </a:p>
        </p:txBody>
      </p:sp>
      <p:sp>
        <p:nvSpPr>
          <p:cNvPr id="82950" name="Line 6"/>
          <p:cNvSpPr>
            <a:spLocks noChangeShapeType="1"/>
          </p:cNvSpPr>
          <p:nvPr/>
        </p:nvSpPr>
        <p:spPr bwMode="auto">
          <a:xfrm>
            <a:off x="3124200" y="5476875"/>
            <a:ext cx="36576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lIns="82058" tIns="41029" rIns="82058" bIns="41029"/>
          <a:lstStyle/>
          <a:p>
            <a:endParaRPr lang="en-US"/>
          </a:p>
        </p:txBody>
      </p:sp>
      <p:sp>
        <p:nvSpPr>
          <p:cNvPr id="82951" name="Line 7"/>
          <p:cNvSpPr>
            <a:spLocks noChangeShapeType="1"/>
          </p:cNvSpPr>
          <p:nvPr/>
        </p:nvSpPr>
        <p:spPr bwMode="auto">
          <a:xfrm>
            <a:off x="3124200" y="2657475"/>
            <a:ext cx="1524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lIns="82058" tIns="41029" rIns="82058" bIns="41029"/>
          <a:lstStyle/>
          <a:p>
            <a:endParaRPr lang="en-US"/>
          </a:p>
        </p:txBody>
      </p:sp>
      <p:sp>
        <p:nvSpPr>
          <p:cNvPr id="82952" name="Line 8"/>
          <p:cNvSpPr>
            <a:spLocks noChangeShapeType="1"/>
          </p:cNvSpPr>
          <p:nvPr/>
        </p:nvSpPr>
        <p:spPr bwMode="auto">
          <a:xfrm>
            <a:off x="3124200" y="3390900"/>
            <a:ext cx="1524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lIns="82058" tIns="41029" rIns="82058" bIns="41029"/>
          <a:lstStyle/>
          <a:p>
            <a:endParaRPr lang="en-US"/>
          </a:p>
        </p:txBody>
      </p:sp>
      <p:sp>
        <p:nvSpPr>
          <p:cNvPr id="82953" name="Line 9"/>
          <p:cNvSpPr>
            <a:spLocks noChangeShapeType="1"/>
          </p:cNvSpPr>
          <p:nvPr/>
        </p:nvSpPr>
        <p:spPr bwMode="auto">
          <a:xfrm>
            <a:off x="3124200" y="4133850"/>
            <a:ext cx="1524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lIns="82058" tIns="41029" rIns="82058" bIns="41029"/>
          <a:lstStyle/>
          <a:p>
            <a:endParaRPr lang="en-US"/>
          </a:p>
        </p:txBody>
      </p:sp>
      <p:sp>
        <p:nvSpPr>
          <p:cNvPr id="82954" name="Line 10"/>
          <p:cNvSpPr>
            <a:spLocks noChangeShapeType="1"/>
          </p:cNvSpPr>
          <p:nvPr/>
        </p:nvSpPr>
        <p:spPr bwMode="auto">
          <a:xfrm>
            <a:off x="3124200" y="4862513"/>
            <a:ext cx="1524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lIns="82058" tIns="41029" rIns="82058" bIns="41029"/>
          <a:lstStyle/>
          <a:p>
            <a:endParaRPr lang="en-US"/>
          </a:p>
        </p:txBody>
      </p:sp>
      <p:sp>
        <p:nvSpPr>
          <p:cNvPr id="82955" name="Line 11"/>
          <p:cNvSpPr>
            <a:spLocks noChangeShapeType="1"/>
          </p:cNvSpPr>
          <p:nvPr/>
        </p:nvSpPr>
        <p:spPr bwMode="auto">
          <a:xfrm>
            <a:off x="3962400" y="5324475"/>
            <a:ext cx="0" cy="152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lIns="82058" tIns="41029" rIns="82058" bIns="41029"/>
          <a:lstStyle/>
          <a:p>
            <a:endParaRPr lang="en-US"/>
          </a:p>
        </p:txBody>
      </p:sp>
      <p:sp>
        <p:nvSpPr>
          <p:cNvPr id="82956" name="Line 12"/>
          <p:cNvSpPr>
            <a:spLocks noChangeShapeType="1"/>
          </p:cNvSpPr>
          <p:nvPr/>
        </p:nvSpPr>
        <p:spPr bwMode="auto">
          <a:xfrm>
            <a:off x="4953000" y="5324475"/>
            <a:ext cx="0" cy="152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lIns="82058" tIns="41029" rIns="82058" bIns="41029"/>
          <a:lstStyle/>
          <a:p>
            <a:endParaRPr lang="en-US"/>
          </a:p>
        </p:txBody>
      </p:sp>
      <p:sp>
        <p:nvSpPr>
          <p:cNvPr id="82957" name="Line 13"/>
          <p:cNvSpPr>
            <a:spLocks noChangeShapeType="1"/>
          </p:cNvSpPr>
          <p:nvPr/>
        </p:nvSpPr>
        <p:spPr bwMode="auto">
          <a:xfrm>
            <a:off x="5867400" y="5324475"/>
            <a:ext cx="0" cy="152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lIns="82058" tIns="41029" rIns="82058" bIns="41029"/>
          <a:lstStyle/>
          <a:p>
            <a:endParaRPr lang="en-US"/>
          </a:p>
        </p:txBody>
      </p:sp>
      <p:sp>
        <p:nvSpPr>
          <p:cNvPr id="82958" name="Line 14"/>
          <p:cNvSpPr>
            <a:spLocks noChangeShapeType="1"/>
          </p:cNvSpPr>
          <p:nvPr/>
        </p:nvSpPr>
        <p:spPr bwMode="auto">
          <a:xfrm>
            <a:off x="6781800" y="5324475"/>
            <a:ext cx="0" cy="152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lIns="82058" tIns="41029" rIns="82058" bIns="41029"/>
          <a:lstStyle/>
          <a:p>
            <a:endParaRPr lang="en-US"/>
          </a:p>
        </p:txBody>
      </p:sp>
      <p:sp>
        <p:nvSpPr>
          <p:cNvPr id="82959" name="Text Box 15"/>
          <p:cNvSpPr txBox="1">
            <a:spLocks noChangeArrowheads="1"/>
          </p:cNvSpPr>
          <p:nvPr/>
        </p:nvSpPr>
        <p:spPr bwMode="auto">
          <a:xfrm>
            <a:off x="2590800" y="4740275"/>
            <a:ext cx="38893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9" tIns="45714" rIns="91429" bIns="45714">
            <a:spAutoFit/>
          </a:bodyP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r>
              <a:rPr lang="en-US" sz="1400" b="1" dirty="0">
                <a:latin typeface="Arial" charset="0"/>
              </a:rPr>
              <a:t>25</a:t>
            </a:r>
          </a:p>
        </p:txBody>
      </p:sp>
      <p:sp>
        <p:nvSpPr>
          <p:cNvPr id="82960" name="Text Box 16"/>
          <p:cNvSpPr txBox="1">
            <a:spLocks noChangeArrowheads="1"/>
          </p:cNvSpPr>
          <p:nvPr/>
        </p:nvSpPr>
        <p:spPr bwMode="auto">
          <a:xfrm>
            <a:off x="2590800" y="4029075"/>
            <a:ext cx="38893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9" tIns="45714" rIns="91429" bIns="45714">
            <a:spAutoFit/>
          </a:bodyP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r>
              <a:rPr lang="en-US" sz="1400" b="1" dirty="0">
                <a:latin typeface="Arial" charset="0"/>
              </a:rPr>
              <a:t>50</a:t>
            </a:r>
          </a:p>
        </p:txBody>
      </p:sp>
      <p:sp>
        <p:nvSpPr>
          <p:cNvPr id="82961" name="Text Box 17"/>
          <p:cNvSpPr txBox="1">
            <a:spLocks noChangeArrowheads="1"/>
          </p:cNvSpPr>
          <p:nvPr/>
        </p:nvSpPr>
        <p:spPr bwMode="auto">
          <a:xfrm>
            <a:off x="2582863" y="3267075"/>
            <a:ext cx="38893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9" tIns="45714" rIns="91429" bIns="45714">
            <a:spAutoFit/>
          </a:bodyP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r>
              <a:rPr lang="en-US" sz="1400" b="1" dirty="0">
                <a:latin typeface="Arial" charset="0"/>
              </a:rPr>
              <a:t>75</a:t>
            </a:r>
          </a:p>
        </p:txBody>
      </p:sp>
      <p:sp>
        <p:nvSpPr>
          <p:cNvPr id="82962" name="Text Box 18"/>
          <p:cNvSpPr txBox="1">
            <a:spLocks noChangeArrowheads="1"/>
          </p:cNvSpPr>
          <p:nvPr/>
        </p:nvSpPr>
        <p:spPr bwMode="auto">
          <a:xfrm>
            <a:off x="2514600" y="2505075"/>
            <a:ext cx="49371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9" tIns="45714" rIns="91429" bIns="45714">
            <a:spAutoFit/>
          </a:bodyP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r>
              <a:rPr lang="en-US" sz="1400" b="1" dirty="0">
                <a:latin typeface="Arial" charset="0"/>
              </a:rPr>
              <a:t>100</a:t>
            </a:r>
          </a:p>
        </p:txBody>
      </p:sp>
      <p:sp>
        <p:nvSpPr>
          <p:cNvPr id="82963" name="Text Box 19"/>
          <p:cNvSpPr txBox="1">
            <a:spLocks noChangeArrowheads="1"/>
          </p:cNvSpPr>
          <p:nvPr/>
        </p:nvSpPr>
        <p:spPr bwMode="auto">
          <a:xfrm>
            <a:off x="3840163" y="5764213"/>
            <a:ext cx="2837614" cy="4616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9" tIns="45714" rIns="91429" bIns="45714">
            <a:spAutoFit/>
          </a:bodyP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r>
              <a:rPr lang="en-US" dirty="0">
                <a:latin typeface="Arial" charset="0"/>
              </a:rPr>
              <a:t>Percentage of Flow</a:t>
            </a:r>
          </a:p>
        </p:txBody>
      </p:sp>
      <p:sp>
        <p:nvSpPr>
          <p:cNvPr id="82964" name="Text Box 20"/>
          <p:cNvSpPr txBox="1">
            <a:spLocks noChangeArrowheads="1"/>
          </p:cNvSpPr>
          <p:nvPr/>
        </p:nvSpPr>
        <p:spPr bwMode="auto">
          <a:xfrm>
            <a:off x="6629400" y="5476875"/>
            <a:ext cx="439738"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9" tIns="45714" rIns="91429" bIns="45714">
            <a:spAutoFit/>
          </a:bodyP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r>
              <a:rPr lang="en-US" sz="1200" dirty="0">
                <a:latin typeface="Arial" charset="0"/>
              </a:rPr>
              <a:t>100</a:t>
            </a:r>
          </a:p>
        </p:txBody>
      </p:sp>
      <p:sp>
        <p:nvSpPr>
          <p:cNvPr id="82965" name="Text Box 21"/>
          <p:cNvSpPr txBox="1">
            <a:spLocks noChangeArrowheads="1"/>
          </p:cNvSpPr>
          <p:nvPr/>
        </p:nvSpPr>
        <p:spPr bwMode="auto">
          <a:xfrm>
            <a:off x="5715000" y="5478463"/>
            <a:ext cx="35401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9" tIns="45714" rIns="91429" bIns="45714">
            <a:spAutoFit/>
          </a:bodyP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r>
              <a:rPr lang="en-US" sz="1200" dirty="0">
                <a:latin typeface="Arial" charset="0"/>
              </a:rPr>
              <a:t>75</a:t>
            </a:r>
          </a:p>
        </p:txBody>
      </p:sp>
      <p:sp>
        <p:nvSpPr>
          <p:cNvPr id="82966" name="Text Box 22"/>
          <p:cNvSpPr txBox="1">
            <a:spLocks noChangeArrowheads="1"/>
          </p:cNvSpPr>
          <p:nvPr/>
        </p:nvSpPr>
        <p:spPr bwMode="auto">
          <a:xfrm>
            <a:off x="4800600" y="5481638"/>
            <a:ext cx="3556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9" tIns="45714" rIns="91429" bIns="45714">
            <a:spAutoFit/>
          </a:bodyP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r>
              <a:rPr lang="en-US" sz="1200" dirty="0">
                <a:latin typeface="Arial" charset="0"/>
              </a:rPr>
              <a:t>50</a:t>
            </a:r>
          </a:p>
        </p:txBody>
      </p:sp>
      <p:sp>
        <p:nvSpPr>
          <p:cNvPr id="82967" name="Text Box 23"/>
          <p:cNvSpPr txBox="1">
            <a:spLocks noChangeArrowheads="1"/>
          </p:cNvSpPr>
          <p:nvPr/>
        </p:nvSpPr>
        <p:spPr bwMode="auto">
          <a:xfrm>
            <a:off x="3810000" y="5481638"/>
            <a:ext cx="35401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9" tIns="45714" rIns="91429" bIns="45714">
            <a:spAutoFit/>
          </a:bodyP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r>
              <a:rPr lang="en-US" sz="1200" dirty="0">
                <a:latin typeface="Arial" charset="0"/>
              </a:rPr>
              <a:t>25</a:t>
            </a:r>
          </a:p>
        </p:txBody>
      </p:sp>
      <p:sp>
        <p:nvSpPr>
          <p:cNvPr id="82968" name="Text Box 24"/>
          <p:cNvSpPr txBox="1">
            <a:spLocks noChangeArrowheads="1"/>
          </p:cNvSpPr>
          <p:nvPr/>
        </p:nvSpPr>
        <p:spPr bwMode="auto">
          <a:xfrm rot="-1210598">
            <a:off x="3948235" y="2822575"/>
            <a:ext cx="23622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lIns="91429" tIns="45714" rIns="91429" bIns="45714">
            <a:spAutoFit/>
          </a:bodyP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r>
              <a:rPr lang="en-US" sz="1600" dirty="0">
                <a:latin typeface="Arial" charset="0"/>
              </a:rPr>
              <a:t>Restricted Flow</a:t>
            </a:r>
          </a:p>
        </p:txBody>
      </p:sp>
      <p:sp>
        <p:nvSpPr>
          <p:cNvPr id="82969" name="Text Box 25"/>
          <p:cNvSpPr txBox="1">
            <a:spLocks noChangeArrowheads="1"/>
          </p:cNvSpPr>
          <p:nvPr/>
        </p:nvSpPr>
        <p:spPr bwMode="auto">
          <a:xfrm rot="-3014818">
            <a:off x="5800497" y="3991770"/>
            <a:ext cx="676275" cy="34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lIns="91429" tIns="45714" rIns="91429" bIns="45714">
            <a:spAutoFit/>
          </a:bodyP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r>
              <a:rPr lang="en-US" sz="1600" dirty="0">
                <a:latin typeface="Arial" charset="0"/>
              </a:rPr>
              <a:t>VFD</a:t>
            </a:r>
          </a:p>
        </p:txBody>
      </p:sp>
      <p:sp>
        <p:nvSpPr>
          <p:cNvPr id="82970" name="Text Box 26"/>
          <p:cNvSpPr txBox="1">
            <a:spLocks noChangeArrowheads="1"/>
          </p:cNvSpPr>
          <p:nvPr/>
        </p:nvSpPr>
        <p:spPr bwMode="auto">
          <a:xfrm rot="-5400000">
            <a:off x="467695" y="3868893"/>
            <a:ext cx="3183863" cy="4616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9" tIns="45714" rIns="91429" bIns="45714">
            <a:spAutoFit/>
          </a:bodyP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r>
              <a:rPr lang="en-US" dirty="0">
                <a:latin typeface="Arial" charset="0"/>
              </a:rPr>
              <a:t>Required Horsepower</a:t>
            </a:r>
          </a:p>
        </p:txBody>
      </p:sp>
      <p:sp>
        <p:nvSpPr>
          <p:cNvPr id="82971" name="Line 27"/>
          <p:cNvSpPr>
            <a:spLocks noChangeShapeType="1"/>
          </p:cNvSpPr>
          <p:nvPr/>
        </p:nvSpPr>
        <p:spPr bwMode="auto">
          <a:xfrm flipV="1">
            <a:off x="3352800" y="2597150"/>
            <a:ext cx="3352800" cy="1219200"/>
          </a:xfrm>
          <a:prstGeom prst="line">
            <a:avLst/>
          </a:prstGeom>
          <a:noFill/>
          <a:ln w="19050">
            <a:solidFill>
              <a:srgbClr val="003399"/>
            </a:solidFill>
            <a:round/>
            <a:headEnd/>
            <a:tailEnd/>
          </a:ln>
          <a:extLst>
            <a:ext uri="{909E8E84-426E-40DD-AFC4-6F175D3DCCD1}">
              <a14:hiddenFill xmlns:a14="http://schemas.microsoft.com/office/drawing/2010/main">
                <a:noFill/>
              </a14:hiddenFill>
            </a:ext>
          </a:extLst>
        </p:spPr>
        <p:txBody>
          <a:bodyPr lIns="82058" tIns="41029" rIns="82058" bIns="41029"/>
          <a:lstStyle/>
          <a:p>
            <a:endParaRPr lang="en-US"/>
          </a:p>
        </p:txBody>
      </p:sp>
      <p:sp>
        <p:nvSpPr>
          <p:cNvPr id="82972" name="Text Box 28"/>
          <p:cNvSpPr txBox="1">
            <a:spLocks noChangeArrowheads="1"/>
          </p:cNvSpPr>
          <p:nvPr/>
        </p:nvSpPr>
        <p:spPr bwMode="auto">
          <a:xfrm>
            <a:off x="2817813" y="1752600"/>
            <a:ext cx="4050702" cy="584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9" tIns="45714" rIns="91429" bIns="45714">
            <a:spAutoFit/>
          </a:bodyP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r>
              <a:rPr lang="en-US" sz="3200" b="1" dirty="0">
                <a:latin typeface="Arial" charset="0"/>
              </a:rPr>
              <a:t>Without Static Head</a:t>
            </a:r>
          </a:p>
        </p:txBody>
      </p:sp>
      <p:sp>
        <p:nvSpPr>
          <p:cNvPr id="82973" name="Rectangle 98"/>
          <p:cNvSpPr>
            <a:spLocks noChangeArrowheads="1"/>
          </p:cNvSpPr>
          <p:nvPr/>
        </p:nvSpPr>
        <p:spPr bwMode="auto">
          <a:xfrm>
            <a:off x="6138634" y="6324600"/>
            <a:ext cx="2314575" cy="252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2058" tIns="41029" rIns="82058" bIns="41029">
            <a:spAutoFit/>
          </a:bodyPr>
          <a:lstStyle/>
          <a:p>
            <a:r>
              <a:rPr lang="en-US" sz="1100" b="1" dirty="0">
                <a:cs typeface="Times New Roman" pitchFamily="18" charset="0"/>
              </a:rPr>
              <a:t>Courtesy: Don </a:t>
            </a:r>
            <a:r>
              <a:rPr lang="en-US" sz="1100" b="1" dirty="0" err="1">
                <a:cs typeface="Times New Roman" pitchFamily="18" charset="0"/>
              </a:rPr>
              <a:t>Casada</a:t>
            </a:r>
            <a:r>
              <a:rPr lang="en-US" sz="1100" b="1" dirty="0">
                <a:cs typeface="Times New Roman" pitchFamily="18" charset="0"/>
              </a:rPr>
              <a:t>, Steve </a:t>
            </a:r>
            <a:r>
              <a:rPr lang="en-US" sz="1100" b="1" dirty="0" err="1">
                <a:cs typeface="Times New Roman" pitchFamily="18" charset="0"/>
              </a:rPr>
              <a:t>Bolles</a:t>
            </a:r>
            <a:endParaRPr lang="en-US" sz="1100" b="1" dirty="0">
              <a:cs typeface="Times New Roman" pitchFamily="18" charset="0"/>
            </a:endParaRPr>
          </a:p>
        </p:txBody>
      </p:sp>
    </p:spTree>
    <p:extLst>
      <p:ext uri="{BB962C8B-B14F-4D97-AF65-F5344CB8AC3E}">
        <p14:creationId xmlns:p14="http://schemas.microsoft.com/office/powerpoint/2010/main" val="477213918"/>
      </p:ext>
    </p:extLst>
  </p:cSld>
  <p:clrMapOvr>
    <a:masterClrMapping/>
  </p:clrMapOvr>
  <p:transition>
    <p:wipe dir="r"/>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ChangeArrowheads="1"/>
          </p:cNvSpPr>
          <p:nvPr>
            <p:ph type="title"/>
          </p:nvPr>
        </p:nvSpPr>
        <p:spPr>
          <a:xfrm>
            <a:off x="288924" y="0"/>
            <a:ext cx="4511676" cy="838200"/>
          </a:xfrm>
        </p:spPr>
        <p:txBody>
          <a:bodyPr lIns="82058" tIns="41029" rIns="82058" bIns="41029" anchor="t"/>
          <a:lstStyle/>
          <a:p>
            <a:pPr eaLnBrk="1" hangingPunct="1"/>
            <a:r>
              <a:rPr lang="en-US" sz="4400" dirty="0" smtClean="0">
                <a:solidFill>
                  <a:schemeClr val="tx1"/>
                </a:solidFill>
              </a:rPr>
              <a:t>Typical 100 HP Fan Load</a:t>
            </a:r>
          </a:p>
        </p:txBody>
      </p:sp>
      <p:grpSp>
        <p:nvGrpSpPr>
          <p:cNvPr id="83971" name="Group 29"/>
          <p:cNvGrpSpPr>
            <a:grpSpLocks/>
          </p:cNvGrpSpPr>
          <p:nvPr/>
        </p:nvGrpSpPr>
        <p:grpSpPr bwMode="auto">
          <a:xfrm>
            <a:off x="1595438" y="1828800"/>
            <a:ext cx="5856287" cy="4427538"/>
            <a:chOff x="2818468" y="1845815"/>
            <a:chExt cx="5854877" cy="4428265"/>
          </a:xfrm>
        </p:grpSpPr>
        <p:sp>
          <p:nvSpPr>
            <p:cNvPr id="83973" name="Line 3"/>
            <p:cNvSpPr>
              <a:spLocks noChangeShapeType="1"/>
            </p:cNvSpPr>
            <p:nvPr/>
          </p:nvSpPr>
          <p:spPr bwMode="auto">
            <a:xfrm>
              <a:off x="4021138" y="2159000"/>
              <a:ext cx="0" cy="319405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lIns="334730" tIns="167366" rIns="334730" bIns="167366">
              <a:spAutoFit/>
            </a:bodyPr>
            <a:lstStyle/>
            <a:p>
              <a:endParaRPr lang="en-US"/>
            </a:p>
          </p:txBody>
        </p:sp>
        <p:sp>
          <p:nvSpPr>
            <p:cNvPr id="83974" name="Line 4"/>
            <p:cNvSpPr>
              <a:spLocks noChangeShapeType="1"/>
            </p:cNvSpPr>
            <p:nvPr/>
          </p:nvSpPr>
          <p:spPr bwMode="auto">
            <a:xfrm>
              <a:off x="4021138" y="5353050"/>
              <a:ext cx="4021137"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lIns="334730" tIns="167366" rIns="334730" bIns="167366">
              <a:spAutoFit/>
            </a:bodyPr>
            <a:lstStyle/>
            <a:p>
              <a:endParaRPr lang="en-US"/>
            </a:p>
          </p:txBody>
        </p:sp>
        <p:sp>
          <p:nvSpPr>
            <p:cNvPr id="83975" name="Line 5"/>
            <p:cNvSpPr>
              <a:spLocks noChangeShapeType="1"/>
            </p:cNvSpPr>
            <p:nvPr/>
          </p:nvSpPr>
          <p:spPr bwMode="auto">
            <a:xfrm>
              <a:off x="4021138" y="2159000"/>
              <a:ext cx="166687"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lIns="334730" tIns="167366" rIns="334730" bIns="167366">
              <a:spAutoFit/>
            </a:bodyPr>
            <a:lstStyle/>
            <a:p>
              <a:endParaRPr lang="en-US"/>
            </a:p>
          </p:txBody>
        </p:sp>
        <p:sp>
          <p:nvSpPr>
            <p:cNvPr id="83976" name="Line 6"/>
            <p:cNvSpPr>
              <a:spLocks noChangeShapeType="1"/>
            </p:cNvSpPr>
            <p:nvPr/>
          </p:nvSpPr>
          <p:spPr bwMode="auto">
            <a:xfrm>
              <a:off x="4021138" y="2989263"/>
              <a:ext cx="166687"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lIns="334730" tIns="167366" rIns="334730" bIns="167366">
              <a:spAutoFit/>
            </a:bodyPr>
            <a:lstStyle/>
            <a:p>
              <a:endParaRPr lang="en-US"/>
            </a:p>
          </p:txBody>
        </p:sp>
        <p:sp>
          <p:nvSpPr>
            <p:cNvPr id="83977" name="Line 7"/>
            <p:cNvSpPr>
              <a:spLocks noChangeShapeType="1"/>
            </p:cNvSpPr>
            <p:nvPr/>
          </p:nvSpPr>
          <p:spPr bwMode="auto">
            <a:xfrm>
              <a:off x="4021138" y="3832225"/>
              <a:ext cx="166687"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lIns="334730" tIns="167366" rIns="334730" bIns="167366">
              <a:spAutoFit/>
            </a:bodyPr>
            <a:lstStyle/>
            <a:p>
              <a:endParaRPr lang="en-US"/>
            </a:p>
          </p:txBody>
        </p:sp>
        <p:sp>
          <p:nvSpPr>
            <p:cNvPr id="83978" name="Line 8"/>
            <p:cNvSpPr>
              <a:spLocks noChangeShapeType="1"/>
            </p:cNvSpPr>
            <p:nvPr/>
          </p:nvSpPr>
          <p:spPr bwMode="auto">
            <a:xfrm>
              <a:off x="4021138" y="4657725"/>
              <a:ext cx="166687"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lIns="334730" tIns="167366" rIns="334730" bIns="167366">
              <a:spAutoFit/>
            </a:bodyPr>
            <a:lstStyle/>
            <a:p>
              <a:endParaRPr lang="en-US"/>
            </a:p>
          </p:txBody>
        </p:sp>
        <p:sp>
          <p:nvSpPr>
            <p:cNvPr id="83979" name="Line 9"/>
            <p:cNvSpPr>
              <a:spLocks noChangeShapeType="1"/>
            </p:cNvSpPr>
            <p:nvPr/>
          </p:nvSpPr>
          <p:spPr bwMode="auto">
            <a:xfrm>
              <a:off x="4921250" y="5181600"/>
              <a:ext cx="0" cy="17145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lIns="334730" tIns="167366" rIns="334730" bIns="167366">
              <a:spAutoFit/>
            </a:bodyPr>
            <a:lstStyle/>
            <a:p>
              <a:endParaRPr lang="en-US"/>
            </a:p>
          </p:txBody>
        </p:sp>
        <p:sp>
          <p:nvSpPr>
            <p:cNvPr id="83980" name="Line 10"/>
            <p:cNvSpPr>
              <a:spLocks noChangeShapeType="1"/>
            </p:cNvSpPr>
            <p:nvPr/>
          </p:nvSpPr>
          <p:spPr bwMode="auto">
            <a:xfrm>
              <a:off x="6005513" y="5181600"/>
              <a:ext cx="0" cy="17145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lIns="334730" tIns="167366" rIns="334730" bIns="167366">
              <a:spAutoFit/>
            </a:bodyPr>
            <a:lstStyle/>
            <a:p>
              <a:endParaRPr lang="en-US"/>
            </a:p>
          </p:txBody>
        </p:sp>
        <p:sp>
          <p:nvSpPr>
            <p:cNvPr id="83981" name="Line 11"/>
            <p:cNvSpPr>
              <a:spLocks noChangeShapeType="1"/>
            </p:cNvSpPr>
            <p:nvPr/>
          </p:nvSpPr>
          <p:spPr bwMode="auto">
            <a:xfrm>
              <a:off x="7035800" y="5181600"/>
              <a:ext cx="0" cy="17145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lIns="334730" tIns="167366" rIns="334730" bIns="167366">
              <a:spAutoFit/>
            </a:bodyPr>
            <a:lstStyle/>
            <a:p>
              <a:endParaRPr lang="en-US"/>
            </a:p>
          </p:txBody>
        </p:sp>
        <p:sp>
          <p:nvSpPr>
            <p:cNvPr id="83982" name="Line 12"/>
            <p:cNvSpPr>
              <a:spLocks noChangeShapeType="1"/>
            </p:cNvSpPr>
            <p:nvPr/>
          </p:nvSpPr>
          <p:spPr bwMode="auto">
            <a:xfrm>
              <a:off x="8042275" y="5181600"/>
              <a:ext cx="0" cy="17145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lIns="334730" tIns="167366" rIns="334730" bIns="167366">
              <a:spAutoFit/>
            </a:bodyPr>
            <a:lstStyle/>
            <a:p>
              <a:endParaRPr lang="en-US"/>
            </a:p>
          </p:txBody>
        </p:sp>
        <p:sp>
          <p:nvSpPr>
            <p:cNvPr id="83983" name="Text Box 13"/>
            <p:cNvSpPr txBox="1">
              <a:spLocks noChangeArrowheads="1"/>
            </p:cNvSpPr>
            <p:nvPr/>
          </p:nvSpPr>
          <p:spPr bwMode="auto">
            <a:xfrm>
              <a:off x="3308350" y="4519613"/>
              <a:ext cx="903624" cy="5842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34730" tIns="167366" rIns="334730" bIns="167366">
              <a:spAutoFit/>
            </a:bodyPr>
            <a:lstStyle>
              <a:lvl1pPr defTabSz="1019175" eaLnBrk="0" hangingPunct="0">
                <a:defRPr sz="2400">
                  <a:solidFill>
                    <a:schemeClr val="tx1"/>
                  </a:solidFill>
                  <a:latin typeface="Times New Roman" pitchFamily="18" charset="0"/>
                  <a:cs typeface="Arial" charset="0"/>
                </a:defRPr>
              </a:lvl1pPr>
              <a:lvl2pPr marL="742950" indent="-285750" defTabSz="1019175" eaLnBrk="0" hangingPunct="0">
                <a:defRPr sz="2400">
                  <a:solidFill>
                    <a:schemeClr val="tx1"/>
                  </a:solidFill>
                  <a:latin typeface="Times New Roman" pitchFamily="18" charset="0"/>
                  <a:cs typeface="Arial" charset="0"/>
                </a:defRPr>
              </a:lvl2pPr>
              <a:lvl3pPr marL="1143000" indent="-228600" defTabSz="1019175" eaLnBrk="0" hangingPunct="0">
                <a:defRPr sz="2400">
                  <a:solidFill>
                    <a:schemeClr val="tx1"/>
                  </a:solidFill>
                  <a:latin typeface="Times New Roman" pitchFamily="18" charset="0"/>
                  <a:cs typeface="Arial" charset="0"/>
                </a:defRPr>
              </a:lvl3pPr>
              <a:lvl4pPr marL="1600200" indent="-228600" defTabSz="1019175" eaLnBrk="0" hangingPunct="0">
                <a:defRPr sz="2400">
                  <a:solidFill>
                    <a:schemeClr val="tx1"/>
                  </a:solidFill>
                  <a:latin typeface="Times New Roman" pitchFamily="18" charset="0"/>
                  <a:cs typeface="Arial" charset="0"/>
                </a:defRPr>
              </a:lvl4pPr>
              <a:lvl5pPr marL="2057400" indent="-228600" defTabSz="1019175" eaLnBrk="0" hangingPunct="0">
                <a:defRPr sz="2400">
                  <a:solidFill>
                    <a:schemeClr val="tx1"/>
                  </a:solidFill>
                  <a:latin typeface="Times New Roman" pitchFamily="18" charset="0"/>
                  <a:cs typeface="Arial" charset="0"/>
                </a:defRPr>
              </a:lvl5pPr>
              <a:lvl6pPr marL="2514600" indent="-228600" defTabSz="1019175"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defTabSz="1019175"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defTabSz="1019175"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defTabSz="1019175"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r>
                <a:rPr lang="en-US" sz="1600">
                  <a:latin typeface="Arial" charset="0"/>
                </a:rPr>
                <a:t>25</a:t>
              </a:r>
            </a:p>
          </p:txBody>
        </p:sp>
        <p:sp>
          <p:nvSpPr>
            <p:cNvPr id="83984" name="Text Box 14"/>
            <p:cNvSpPr txBox="1">
              <a:spLocks noChangeArrowheads="1"/>
            </p:cNvSpPr>
            <p:nvPr/>
          </p:nvSpPr>
          <p:spPr bwMode="auto">
            <a:xfrm>
              <a:off x="3308350" y="3713163"/>
              <a:ext cx="903624" cy="5842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34730" tIns="167366" rIns="334730" bIns="167366">
              <a:spAutoFit/>
            </a:bodyPr>
            <a:lstStyle>
              <a:lvl1pPr defTabSz="1019175" eaLnBrk="0" hangingPunct="0">
                <a:defRPr sz="2400">
                  <a:solidFill>
                    <a:schemeClr val="tx1"/>
                  </a:solidFill>
                  <a:latin typeface="Times New Roman" pitchFamily="18" charset="0"/>
                  <a:cs typeface="Arial" charset="0"/>
                </a:defRPr>
              </a:lvl1pPr>
              <a:lvl2pPr marL="742950" indent="-285750" defTabSz="1019175" eaLnBrk="0" hangingPunct="0">
                <a:defRPr sz="2400">
                  <a:solidFill>
                    <a:schemeClr val="tx1"/>
                  </a:solidFill>
                  <a:latin typeface="Times New Roman" pitchFamily="18" charset="0"/>
                  <a:cs typeface="Arial" charset="0"/>
                </a:defRPr>
              </a:lvl2pPr>
              <a:lvl3pPr marL="1143000" indent="-228600" defTabSz="1019175" eaLnBrk="0" hangingPunct="0">
                <a:defRPr sz="2400">
                  <a:solidFill>
                    <a:schemeClr val="tx1"/>
                  </a:solidFill>
                  <a:latin typeface="Times New Roman" pitchFamily="18" charset="0"/>
                  <a:cs typeface="Arial" charset="0"/>
                </a:defRPr>
              </a:lvl3pPr>
              <a:lvl4pPr marL="1600200" indent="-228600" defTabSz="1019175" eaLnBrk="0" hangingPunct="0">
                <a:defRPr sz="2400">
                  <a:solidFill>
                    <a:schemeClr val="tx1"/>
                  </a:solidFill>
                  <a:latin typeface="Times New Roman" pitchFamily="18" charset="0"/>
                  <a:cs typeface="Arial" charset="0"/>
                </a:defRPr>
              </a:lvl4pPr>
              <a:lvl5pPr marL="2057400" indent="-228600" defTabSz="1019175" eaLnBrk="0" hangingPunct="0">
                <a:defRPr sz="2400">
                  <a:solidFill>
                    <a:schemeClr val="tx1"/>
                  </a:solidFill>
                  <a:latin typeface="Times New Roman" pitchFamily="18" charset="0"/>
                  <a:cs typeface="Arial" charset="0"/>
                </a:defRPr>
              </a:lvl5pPr>
              <a:lvl6pPr marL="2514600" indent="-228600" defTabSz="1019175"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defTabSz="1019175"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defTabSz="1019175"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defTabSz="1019175"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r>
                <a:rPr lang="en-US" sz="1600">
                  <a:latin typeface="Arial" charset="0"/>
                </a:rPr>
                <a:t>50</a:t>
              </a:r>
            </a:p>
          </p:txBody>
        </p:sp>
        <p:sp>
          <p:nvSpPr>
            <p:cNvPr id="83985" name="Text Box 15"/>
            <p:cNvSpPr txBox="1">
              <a:spLocks noChangeArrowheads="1"/>
            </p:cNvSpPr>
            <p:nvPr/>
          </p:nvSpPr>
          <p:spPr bwMode="auto">
            <a:xfrm>
              <a:off x="3308350" y="2849563"/>
              <a:ext cx="903624" cy="5842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34730" tIns="167366" rIns="334730" bIns="167366">
              <a:spAutoFit/>
            </a:bodyPr>
            <a:lstStyle>
              <a:lvl1pPr defTabSz="1019175" eaLnBrk="0" hangingPunct="0">
                <a:defRPr sz="2400">
                  <a:solidFill>
                    <a:schemeClr val="tx1"/>
                  </a:solidFill>
                  <a:latin typeface="Times New Roman" pitchFamily="18" charset="0"/>
                  <a:cs typeface="Arial" charset="0"/>
                </a:defRPr>
              </a:lvl1pPr>
              <a:lvl2pPr marL="742950" indent="-285750" defTabSz="1019175" eaLnBrk="0" hangingPunct="0">
                <a:defRPr sz="2400">
                  <a:solidFill>
                    <a:schemeClr val="tx1"/>
                  </a:solidFill>
                  <a:latin typeface="Times New Roman" pitchFamily="18" charset="0"/>
                  <a:cs typeface="Arial" charset="0"/>
                </a:defRPr>
              </a:lvl2pPr>
              <a:lvl3pPr marL="1143000" indent="-228600" defTabSz="1019175" eaLnBrk="0" hangingPunct="0">
                <a:defRPr sz="2400">
                  <a:solidFill>
                    <a:schemeClr val="tx1"/>
                  </a:solidFill>
                  <a:latin typeface="Times New Roman" pitchFamily="18" charset="0"/>
                  <a:cs typeface="Arial" charset="0"/>
                </a:defRPr>
              </a:lvl3pPr>
              <a:lvl4pPr marL="1600200" indent="-228600" defTabSz="1019175" eaLnBrk="0" hangingPunct="0">
                <a:defRPr sz="2400">
                  <a:solidFill>
                    <a:schemeClr val="tx1"/>
                  </a:solidFill>
                  <a:latin typeface="Times New Roman" pitchFamily="18" charset="0"/>
                  <a:cs typeface="Arial" charset="0"/>
                </a:defRPr>
              </a:lvl4pPr>
              <a:lvl5pPr marL="2057400" indent="-228600" defTabSz="1019175" eaLnBrk="0" hangingPunct="0">
                <a:defRPr sz="2400">
                  <a:solidFill>
                    <a:schemeClr val="tx1"/>
                  </a:solidFill>
                  <a:latin typeface="Times New Roman" pitchFamily="18" charset="0"/>
                  <a:cs typeface="Arial" charset="0"/>
                </a:defRPr>
              </a:lvl5pPr>
              <a:lvl6pPr marL="2514600" indent="-228600" defTabSz="1019175"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defTabSz="1019175"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defTabSz="1019175"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defTabSz="1019175"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r>
                <a:rPr lang="en-US" sz="1600">
                  <a:latin typeface="Arial" charset="0"/>
                </a:rPr>
                <a:t>75</a:t>
              </a:r>
            </a:p>
          </p:txBody>
        </p:sp>
        <p:sp>
          <p:nvSpPr>
            <p:cNvPr id="83986" name="Text Box 16"/>
            <p:cNvSpPr txBox="1">
              <a:spLocks noChangeArrowheads="1"/>
            </p:cNvSpPr>
            <p:nvPr/>
          </p:nvSpPr>
          <p:spPr bwMode="auto">
            <a:xfrm>
              <a:off x="3254375" y="1985963"/>
              <a:ext cx="1017438" cy="5842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34730" tIns="167366" rIns="334730" bIns="167366">
              <a:spAutoFit/>
            </a:bodyPr>
            <a:lstStyle>
              <a:lvl1pPr defTabSz="1019175" eaLnBrk="0" hangingPunct="0">
                <a:defRPr sz="2400">
                  <a:solidFill>
                    <a:schemeClr val="tx1"/>
                  </a:solidFill>
                  <a:latin typeface="Times New Roman" pitchFamily="18" charset="0"/>
                  <a:cs typeface="Arial" charset="0"/>
                </a:defRPr>
              </a:lvl1pPr>
              <a:lvl2pPr marL="742950" indent="-285750" defTabSz="1019175" eaLnBrk="0" hangingPunct="0">
                <a:defRPr sz="2400">
                  <a:solidFill>
                    <a:schemeClr val="tx1"/>
                  </a:solidFill>
                  <a:latin typeface="Times New Roman" pitchFamily="18" charset="0"/>
                  <a:cs typeface="Arial" charset="0"/>
                </a:defRPr>
              </a:lvl2pPr>
              <a:lvl3pPr marL="1143000" indent="-228600" defTabSz="1019175" eaLnBrk="0" hangingPunct="0">
                <a:defRPr sz="2400">
                  <a:solidFill>
                    <a:schemeClr val="tx1"/>
                  </a:solidFill>
                  <a:latin typeface="Times New Roman" pitchFamily="18" charset="0"/>
                  <a:cs typeface="Arial" charset="0"/>
                </a:defRPr>
              </a:lvl3pPr>
              <a:lvl4pPr marL="1600200" indent="-228600" defTabSz="1019175" eaLnBrk="0" hangingPunct="0">
                <a:defRPr sz="2400">
                  <a:solidFill>
                    <a:schemeClr val="tx1"/>
                  </a:solidFill>
                  <a:latin typeface="Times New Roman" pitchFamily="18" charset="0"/>
                  <a:cs typeface="Arial" charset="0"/>
                </a:defRPr>
              </a:lvl4pPr>
              <a:lvl5pPr marL="2057400" indent="-228600" defTabSz="1019175" eaLnBrk="0" hangingPunct="0">
                <a:defRPr sz="2400">
                  <a:solidFill>
                    <a:schemeClr val="tx1"/>
                  </a:solidFill>
                  <a:latin typeface="Times New Roman" pitchFamily="18" charset="0"/>
                  <a:cs typeface="Arial" charset="0"/>
                </a:defRPr>
              </a:lvl5pPr>
              <a:lvl6pPr marL="2514600" indent="-228600" defTabSz="1019175"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defTabSz="1019175"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defTabSz="1019175"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defTabSz="1019175"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r>
                <a:rPr lang="en-US" sz="1600">
                  <a:latin typeface="Arial" charset="0"/>
                </a:rPr>
                <a:t>100</a:t>
              </a:r>
            </a:p>
          </p:txBody>
        </p:sp>
        <p:sp>
          <p:nvSpPr>
            <p:cNvPr id="83987" name="Text Box 17"/>
            <p:cNvSpPr txBox="1">
              <a:spLocks noChangeArrowheads="1"/>
            </p:cNvSpPr>
            <p:nvPr/>
          </p:nvSpPr>
          <p:spPr bwMode="auto">
            <a:xfrm>
              <a:off x="4575175" y="5597525"/>
              <a:ext cx="3109355" cy="676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34730" tIns="167366" rIns="334730" bIns="167366">
              <a:spAutoFit/>
            </a:bodyPr>
            <a:lstStyle>
              <a:lvl1pPr defTabSz="1019175" eaLnBrk="0" hangingPunct="0">
                <a:defRPr sz="2400">
                  <a:solidFill>
                    <a:schemeClr val="tx1"/>
                  </a:solidFill>
                  <a:latin typeface="Times New Roman" pitchFamily="18" charset="0"/>
                  <a:cs typeface="Arial" charset="0"/>
                </a:defRPr>
              </a:lvl1pPr>
              <a:lvl2pPr marL="742950" indent="-285750" defTabSz="1019175" eaLnBrk="0" hangingPunct="0">
                <a:defRPr sz="2400">
                  <a:solidFill>
                    <a:schemeClr val="tx1"/>
                  </a:solidFill>
                  <a:latin typeface="Times New Roman" pitchFamily="18" charset="0"/>
                  <a:cs typeface="Arial" charset="0"/>
                </a:defRPr>
              </a:lvl2pPr>
              <a:lvl3pPr marL="1143000" indent="-228600" defTabSz="1019175" eaLnBrk="0" hangingPunct="0">
                <a:defRPr sz="2400">
                  <a:solidFill>
                    <a:schemeClr val="tx1"/>
                  </a:solidFill>
                  <a:latin typeface="Times New Roman" pitchFamily="18" charset="0"/>
                  <a:cs typeface="Arial" charset="0"/>
                </a:defRPr>
              </a:lvl3pPr>
              <a:lvl4pPr marL="1600200" indent="-228600" defTabSz="1019175" eaLnBrk="0" hangingPunct="0">
                <a:defRPr sz="2400">
                  <a:solidFill>
                    <a:schemeClr val="tx1"/>
                  </a:solidFill>
                  <a:latin typeface="Times New Roman" pitchFamily="18" charset="0"/>
                  <a:cs typeface="Arial" charset="0"/>
                </a:defRPr>
              </a:lvl4pPr>
              <a:lvl5pPr marL="2057400" indent="-228600" defTabSz="1019175" eaLnBrk="0" hangingPunct="0">
                <a:defRPr sz="2400">
                  <a:solidFill>
                    <a:schemeClr val="tx1"/>
                  </a:solidFill>
                  <a:latin typeface="Times New Roman" pitchFamily="18" charset="0"/>
                  <a:cs typeface="Arial" charset="0"/>
                </a:defRPr>
              </a:lvl5pPr>
              <a:lvl6pPr marL="2514600" indent="-228600" defTabSz="1019175"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defTabSz="1019175"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defTabSz="1019175"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defTabSz="1019175"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r>
                <a:rPr lang="en-US" sz="2200">
                  <a:latin typeface="Arial" charset="0"/>
                </a:rPr>
                <a:t>Percentage of Flow</a:t>
              </a:r>
            </a:p>
          </p:txBody>
        </p:sp>
        <p:sp>
          <p:nvSpPr>
            <p:cNvPr id="83988" name="Arc 18"/>
            <p:cNvSpPr>
              <a:spLocks/>
            </p:cNvSpPr>
            <p:nvPr/>
          </p:nvSpPr>
          <p:spPr bwMode="auto">
            <a:xfrm flipV="1">
              <a:off x="5026025" y="2159000"/>
              <a:ext cx="2763838" cy="2935288"/>
            </a:xfrm>
            <a:custGeom>
              <a:avLst/>
              <a:gdLst>
                <a:gd name="T0" fmla="*/ 2147483647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26" y="0"/>
                  </a:moveTo>
                  <a:cubicBezTo>
                    <a:pt x="12006" y="70"/>
                    <a:pt x="21600" y="9720"/>
                    <a:pt x="21600" y="21600"/>
                  </a:cubicBezTo>
                </a:path>
                <a:path w="21600" h="21600" stroke="0" extrusionOk="0">
                  <a:moveTo>
                    <a:pt x="126" y="0"/>
                  </a:moveTo>
                  <a:cubicBezTo>
                    <a:pt x="12006" y="70"/>
                    <a:pt x="21600" y="9720"/>
                    <a:pt x="21600" y="21600"/>
                  </a:cubicBezTo>
                  <a:lnTo>
                    <a:pt x="0" y="21600"/>
                  </a:lnTo>
                  <a:lnTo>
                    <a:pt x="126" y="0"/>
                  </a:lnTo>
                  <a:close/>
                </a:path>
              </a:pathLst>
            </a:custGeom>
            <a:noFill/>
            <a:ln w="19050">
              <a:solidFill>
                <a:srgbClr val="003399"/>
              </a:solidFill>
              <a:round/>
              <a:headEnd/>
              <a:tailEnd/>
            </a:ln>
            <a:extLst>
              <a:ext uri="{909E8E84-426E-40DD-AFC4-6F175D3DCCD1}">
                <a14:hiddenFill xmlns:a14="http://schemas.microsoft.com/office/drawing/2010/main">
                  <a:solidFill>
                    <a:srgbClr val="FFFFFF"/>
                  </a:solidFill>
                </a14:hiddenFill>
              </a:ext>
            </a:extLst>
          </p:spPr>
          <p:txBody>
            <a:bodyPr wrap="none" lIns="334730" tIns="167366" rIns="334730" bIns="167366">
              <a:spAutoFit/>
            </a:bodyPr>
            <a:lstStyle/>
            <a:p>
              <a:endParaRPr lang="en-US"/>
            </a:p>
          </p:txBody>
        </p:sp>
        <p:sp>
          <p:nvSpPr>
            <p:cNvPr id="83989" name="Arc 19"/>
            <p:cNvSpPr>
              <a:spLocks/>
            </p:cNvSpPr>
            <p:nvPr/>
          </p:nvSpPr>
          <p:spPr bwMode="auto">
            <a:xfrm rot="73045" flipV="1">
              <a:off x="4186238" y="5006975"/>
              <a:ext cx="881062" cy="96838"/>
            </a:xfrm>
            <a:custGeom>
              <a:avLst/>
              <a:gdLst>
                <a:gd name="T0" fmla="*/ 0 w 21092"/>
                <a:gd name="T1" fmla="*/ 2147483647 h 21600"/>
                <a:gd name="T2" fmla="*/ 2147483647 w 21092"/>
                <a:gd name="T3" fmla="*/ 2147483647 h 21600"/>
                <a:gd name="T4" fmla="*/ 2147483647 w 21092"/>
                <a:gd name="T5" fmla="*/ 2147483647 h 21600"/>
                <a:gd name="T6" fmla="*/ 0 60000 65536"/>
                <a:gd name="T7" fmla="*/ 0 60000 65536"/>
                <a:gd name="T8" fmla="*/ 0 60000 65536"/>
                <a:gd name="T9" fmla="*/ 0 w 21092"/>
                <a:gd name="T10" fmla="*/ 0 h 21600"/>
                <a:gd name="T11" fmla="*/ 21092 w 21092"/>
                <a:gd name="T12" fmla="*/ 21600 h 21600"/>
              </a:gdLst>
              <a:ahLst/>
              <a:cxnLst>
                <a:cxn ang="T6">
                  <a:pos x="T0" y="T1"/>
                </a:cxn>
                <a:cxn ang="T7">
                  <a:pos x="T2" y="T3"/>
                </a:cxn>
                <a:cxn ang="T8">
                  <a:pos x="T4" y="T5"/>
                </a:cxn>
              </a:cxnLst>
              <a:rect l="T9" t="T10" r="T11" b="T12"/>
              <a:pathLst>
                <a:path w="21092" h="21600" fill="none" extrusionOk="0">
                  <a:moveTo>
                    <a:pt x="-1" y="1363"/>
                  </a:moveTo>
                  <a:cubicBezTo>
                    <a:pt x="2415" y="461"/>
                    <a:pt x="4974" y="-1"/>
                    <a:pt x="7553" y="0"/>
                  </a:cubicBezTo>
                  <a:cubicBezTo>
                    <a:pt x="12477" y="0"/>
                    <a:pt x="17254" y="1682"/>
                    <a:pt x="21092" y="4769"/>
                  </a:cubicBezTo>
                </a:path>
                <a:path w="21092" h="21600" stroke="0" extrusionOk="0">
                  <a:moveTo>
                    <a:pt x="-1" y="1363"/>
                  </a:moveTo>
                  <a:cubicBezTo>
                    <a:pt x="2415" y="461"/>
                    <a:pt x="4974" y="-1"/>
                    <a:pt x="7553" y="0"/>
                  </a:cubicBezTo>
                  <a:cubicBezTo>
                    <a:pt x="12477" y="0"/>
                    <a:pt x="17254" y="1682"/>
                    <a:pt x="21092" y="4769"/>
                  </a:cubicBezTo>
                  <a:lnTo>
                    <a:pt x="7553" y="21600"/>
                  </a:lnTo>
                  <a:lnTo>
                    <a:pt x="-1" y="1363"/>
                  </a:lnTo>
                  <a:close/>
                </a:path>
              </a:pathLst>
            </a:custGeom>
            <a:noFill/>
            <a:ln w="19050">
              <a:solidFill>
                <a:srgbClr val="003399"/>
              </a:solidFill>
              <a:round/>
              <a:headEnd/>
              <a:tailEnd/>
            </a:ln>
            <a:extLst>
              <a:ext uri="{909E8E84-426E-40DD-AFC4-6F175D3DCCD1}">
                <a14:hiddenFill xmlns:a14="http://schemas.microsoft.com/office/drawing/2010/main">
                  <a:solidFill>
                    <a:srgbClr val="FFFFFF"/>
                  </a:solidFill>
                </a14:hiddenFill>
              </a:ext>
            </a:extLst>
          </p:spPr>
          <p:txBody>
            <a:bodyPr wrap="none" lIns="334730" tIns="167366" rIns="334730" bIns="167366">
              <a:spAutoFit/>
            </a:bodyPr>
            <a:lstStyle/>
            <a:p>
              <a:endParaRPr lang="en-US"/>
            </a:p>
          </p:txBody>
        </p:sp>
        <p:sp>
          <p:nvSpPr>
            <p:cNvPr id="83990" name="Line 20"/>
            <p:cNvSpPr>
              <a:spLocks noChangeShapeType="1"/>
            </p:cNvSpPr>
            <p:nvPr/>
          </p:nvSpPr>
          <p:spPr bwMode="auto">
            <a:xfrm flipH="1">
              <a:off x="4941888" y="2159000"/>
              <a:ext cx="2932112" cy="2071688"/>
            </a:xfrm>
            <a:prstGeom prst="line">
              <a:avLst/>
            </a:prstGeom>
            <a:noFill/>
            <a:ln w="19050">
              <a:solidFill>
                <a:srgbClr val="003399"/>
              </a:solidFill>
              <a:round/>
              <a:headEnd/>
              <a:tailEnd/>
            </a:ln>
            <a:extLst>
              <a:ext uri="{909E8E84-426E-40DD-AFC4-6F175D3DCCD1}">
                <a14:hiddenFill xmlns:a14="http://schemas.microsoft.com/office/drawing/2010/main">
                  <a:noFill/>
                </a14:hiddenFill>
              </a:ext>
            </a:extLst>
          </p:spPr>
          <p:txBody>
            <a:bodyPr wrap="none" lIns="334730" tIns="167366" rIns="334730" bIns="167366">
              <a:spAutoFit/>
            </a:bodyPr>
            <a:lstStyle/>
            <a:p>
              <a:endParaRPr lang="en-US"/>
            </a:p>
          </p:txBody>
        </p:sp>
        <p:sp>
          <p:nvSpPr>
            <p:cNvPr id="83991" name="Arc 21"/>
            <p:cNvSpPr>
              <a:spLocks/>
            </p:cNvSpPr>
            <p:nvPr/>
          </p:nvSpPr>
          <p:spPr bwMode="auto">
            <a:xfrm rot="-1672989" flipH="1" flipV="1">
              <a:off x="4187825" y="4133850"/>
              <a:ext cx="896938" cy="258763"/>
            </a:xfrm>
            <a:custGeom>
              <a:avLst/>
              <a:gdLst>
                <a:gd name="T0" fmla="*/ 0 w 28923"/>
                <a:gd name="T1" fmla="*/ 2147483647 h 21600"/>
                <a:gd name="T2" fmla="*/ 2147483647 w 28923"/>
                <a:gd name="T3" fmla="*/ 2147483647 h 21600"/>
                <a:gd name="T4" fmla="*/ 2147483647 w 28923"/>
                <a:gd name="T5" fmla="*/ 2147483647 h 21600"/>
                <a:gd name="T6" fmla="*/ 0 60000 65536"/>
                <a:gd name="T7" fmla="*/ 0 60000 65536"/>
                <a:gd name="T8" fmla="*/ 0 60000 65536"/>
                <a:gd name="T9" fmla="*/ 0 w 28923"/>
                <a:gd name="T10" fmla="*/ 0 h 21600"/>
                <a:gd name="T11" fmla="*/ 28923 w 28923"/>
                <a:gd name="T12" fmla="*/ 21600 h 21600"/>
              </a:gdLst>
              <a:ahLst/>
              <a:cxnLst>
                <a:cxn ang="T6">
                  <a:pos x="T0" y="T1"/>
                </a:cxn>
                <a:cxn ang="T7">
                  <a:pos x="T2" y="T3"/>
                </a:cxn>
                <a:cxn ang="T8">
                  <a:pos x="T4" y="T5"/>
                </a:cxn>
              </a:cxnLst>
              <a:rect l="T9" t="T10" r="T11" b="T12"/>
              <a:pathLst>
                <a:path w="28923" h="21600" fill="none" extrusionOk="0">
                  <a:moveTo>
                    <a:pt x="-1" y="2702"/>
                  </a:moveTo>
                  <a:cubicBezTo>
                    <a:pt x="3201" y="930"/>
                    <a:pt x="6801" y="-1"/>
                    <a:pt x="10462" y="0"/>
                  </a:cubicBezTo>
                  <a:cubicBezTo>
                    <a:pt x="18007" y="0"/>
                    <a:pt x="25005" y="3937"/>
                    <a:pt x="28922" y="10386"/>
                  </a:cubicBezTo>
                </a:path>
                <a:path w="28923" h="21600" stroke="0" extrusionOk="0">
                  <a:moveTo>
                    <a:pt x="-1" y="2702"/>
                  </a:moveTo>
                  <a:cubicBezTo>
                    <a:pt x="3201" y="930"/>
                    <a:pt x="6801" y="-1"/>
                    <a:pt x="10462" y="0"/>
                  </a:cubicBezTo>
                  <a:cubicBezTo>
                    <a:pt x="18007" y="0"/>
                    <a:pt x="25005" y="3937"/>
                    <a:pt x="28922" y="10386"/>
                  </a:cubicBezTo>
                  <a:lnTo>
                    <a:pt x="10462" y="21600"/>
                  </a:lnTo>
                  <a:lnTo>
                    <a:pt x="-1" y="2702"/>
                  </a:lnTo>
                  <a:close/>
                </a:path>
              </a:pathLst>
            </a:custGeom>
            <a:noFill/>
            <a:ln w="19050">
              <a:solidFill>
                <a:srgbClr val="003399"/>
              </a:solidFill>
              <a:round/>
              <a:headEnd/>
              <a:tailEnd/>
            </a:ln>
            <a:extLst>
              <a:ext uri="{909E8E84-426E-40DD-AFC4-6F175D3DCCD1}">
                <a14:hiddenFill xmlns:a14="http://schemas.microsoft.com/office/drawing/2010/main">
                  <a:solidFill>
                    <a:srgbClr val="FFFFFF"/>
                  </a:solidFill>
                </a14:hiddenFill>
              </a:ext>
            </a:extLst>
          </p:spPr>
          <p:txBody>
            <a:bodyPr wrap="none" lIns="334730" tIns="167366" rIns="334730" bIns="167366">
              <a:spAutoFit/>
            </a:bodyPr>
            <a:lstStyle/>
            <a:p>
              <a:endParaRPr lang="en-US"/>
            </a:p>
          </p:txBody>
        </p:sp>
        <p:sp>
          <p:nvSpPr>
            <p:cNvPr id="83992" name="Text Box 22"/>
            <p:cNvSpPr txBox="1">
              <a:spLocks noChangeArrowheads="1"/>
            </p:cNvSpPr>
            <p:nvPr/>
          </p:nvSpPr>
          <p:spPr bwMode="auto">
            <a:xfrm>
              <a:off x="7718425" y="5181600"/>
              <a:ext cx="954920" cy="538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34730" tIns="167366" rIns="334730" bIns="167366">
              <a:spAutoFit/>
            </a:bodyPr>
            <a:lstStyle>
              <a:lvl1pPr defTabSz="1019175" eaLnBrk="0" hangingPunct="0">
                <a:defRPr sz="2400">
                  <a:solidFill>
                    <a:schemeClr val="tx1"/>
                  </a:solidFill>
                  <a:latin typeface="Times New Roman" pitchFamily="18" charset="0"/>
                  <a:cs typeface="Arial" charset="0"/>
                </a:defRPr>
              </a:lvl1pPr>
              <a:lvl2pPr marL="742950" indent="-285750" defTabSz="1019175" eaLnBrk="0" hangingPunct="0">
                <a:defRPr sz="2400">
                  <a:solidFill>
                    <a:schemeClr val="tx1"/>
                  </a:solidFill>
                  <a:latin typeface="Times New Roman" pitchFamily="18" charset="0"/>
                  <a:cs typeface="Arial" charset="0"/>
                </a:defRPr>
              </a:lvl2pPr>
              <a:lvl3pPr marL="1143000" indent="-228600" defTabSz="1019175" eaLnBrk="0" hangingPunct="0">
                <a:defRPr sz="2400">
                  <a:solidFill>
                    <a:schemeClr val="tx1"/>
                  </a:solidFill>
                  <a:latin typeface="Times New Roman" pitchFamily="18" charset="0"/>
                  <a:cs typeface="Arial" charset="0"/>
                </a:defRPr>
              </a:lvl3pPr>
              <a:lvl4pPr marL="1600200" indent="-228600" defTabSz="1019175" eaLnBrk="0" hangingPunct="0">
                <a:defRPr sz="2400">
                  <a:solidFill>
                    <a:schemeClr val="tx1"/>
                  </a:solidFill>
                  <a:latin typeface="Times New Roman" pitchFamily="18" charset="0"/>
                  <a:cs typeface="Arial" charset="0"/>
                </a:defRPr>
              </a:lvl4pPr>
              <a:lvl5pPr marL="2057400" indent="-228600" defTabSz="1019175" eaLnBrk="0" hangingPunct="0">
                <a:defRPr sz="2400">
                  <a:solidFill>
                    <a:schemeClr val="tx1"/>
                  </a:solidFill>
                  <a:latin typeface="Times New Roman" pitchFamily="18" charset="0"/>
                  <a:cs typeface="Arial" charset="0"/>
                </a:defRPr>
              </a:lvl5pPr>
              <a:lvl6pPr marL="2514600" indent="-228600" defTabSz="1019175"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defTabSz="1019175"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defTabSz="1019175"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defTabSz="1019175"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r>
                <a:rPr lang="en-US" sz="1300">
                  <a:latin typeface="Arial" charset="0"/>
                </a:rPr>
                <a:t>100</a:t>
              </a:r>
            </a:p>
          </p:txBody>
        </p:sp>
        <p:sp>
          <p:nvSpPr>
            <p:cNvPr id="83993" name="Text Box 23"/>
            <p:cNvSpPr txBox="1">
              <a:spLocks noChangeArrowheads="1"/>
            </p:cNvSpPr>
            <p:nvPr/>
          </p:nvSpPr>
          <p:spPr bwMode="auto">
            <a:xfrm>
              <a:off x="6613526" y="5257799"/>
              <a:ext cx="861946" cy="538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34730" tIns="167366" rIns="334730" bIns="167366">
              <a:spAutoFit/>
            </a:bodyPr>
            <a:lstStyle>
              <a:lvl1pPr defTabSz="1019175" eaLnBrk="0" hangingPunct="0">
                <a:defRPr sz="2400">
                  <a:solidFill>
                    <a:schemeClr val="tx1"/>
                  </a:solidFill>
                  <a:latin typeface="Times New Roman" pitchFamily="18" charset="0"/>
                  <a:cs typeface="Arial" charset="0"/>
                </a:defRPr>
              </a:lvl1pPr>
              <a:lvl2pPr marL="742950" indent="-285750" defTabSz="1019175" eaLnBrk="0" hangingPunct="0">
                <a:defRPr sz="2400">
                  <a:solidFill>
                    <a:schemeClr val="tx1"/>
                  </a:solidFill>
                  <a:latin typeface="Times New Roman" pitchFamily="18" charset="0"/>
                  <a:cs typeface="Arial" charset="0"/>
                </a:defRPr>
              </a:lvl2pPr>
              <a:lvl3pPr marL="1143000" indent="-228600" defTabSz="1019175" eaLnBrk="0" hangingPunct="0">
                <a:defRPr sz="2400">
                  <a:solidFill>
                    <a:schemeClr val="tx1"/>
                  </a:solidFill>
                  <a:latin typeface="Times New Roman" pitchFamily="18" charset="0"/>
                  <a:cs typeface="Arial" charset="0"/>
                </a:defRPr>
              </a:lvl3pPr>
              <a:lvl4pPr marL="1600200" indent="-228600" defTabSz="1019175" eaLnBrk="0" hangingPunct="0">
                <a:defRPr sz="2400">
                  <a:solidFill>
                    <a:schemeClr val="tx1"/>
                  </a:solidFill>
                  <a:latin typeface="Times New Roman" pitchFamily="18" charset="0"/>
                  <a:cs typeface="Arial" charset="0"/>
                </a:defRPr>
              </a:lvl4pPr>
              <a:lvl5pPr marL="2057400" indent="-228600" defTabSz="1019175" eaLnBrk="0" hangingPunct="0">
                <a:defRPr sz="2400">
                  <a:solidFill>
                    <a:schemeClr val="tx1"/>
                  </a:solidFill>
                  <a:latin typeface="Times New Roman" pitchFamily="18" charset="0"/>
                  <a:cs typeface="Arial" charset="0"/>
                </a:defRPr>
              </a:lvl5pPr>
              <a:lvl6pPr marL="2514600" indent="-228600" defTabSz="1019175"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defTabSz="1019175"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defTabSz="1019175"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defTabSz="1019175"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r>
                <a:rPr lang="en-US" sz="1300">
                  <a:latin typeface="Arial" charset="0"/>
                </a:rPr>
                <a:t>75</a:t>
              </a:r>
            </a:p>
          </p:txBody>
        </p:sp>
        <p:sp>
          <p:nvSpPr>
            <p:cNvPr id="83994" name="Text Box 24"/>
            <p:cNvSpPr txBox="1">
              <a:spLocks noChangeArrowheads="1"/>
            </p:cNvSpPr>
            <p:nvPr/>
          </p:nvSpPr>
          <p:spPr bwMode="auto">
            <a:xfrm>
              <a:off x="5670550" y="5268913"/>
              <a:ext cx="861946" cy="538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34730" tIns="167366" rIns="334730" bIns="167366">
              <a:spAutoFit/>
            </a:bodyPr>
            <a:lstStyle>
              <a:lvl1pPr defTabSz="1019175" eaLnBrk="0" hangingPunct="0">
                <a:defRPr sz="2400">
                  <a:solidFill>
                    <a:schemeClr val="tx1"/>
                  </a:solidFill>
                  <a:latin typeface="Times New Roman" pitchFamily="18" charset="0"/>
                  <a:cs typeface="Arial" charset="0"/>
                </a:defRPr>
              </a:lvl1pPr>
              <a:lvl2pPr marL="742950" indent="-285750" defTabSz="1019175" eaLnBrk="0" hangingPunct="0">
                <a:defRPr sz="2400">
                  <a:solidFill>
                    <a:schemeClr val="tx1"/>
                  </a:solidFill>
                  <a:latin typeface="Times New Roman" pitchFamily="18" charset="0"/>
                  <a:cs typeface="Arial" charset="0"/>
                </a:defRPr>
              </a:lvl2pPr>
              <a:lvl3pPr marL="1143000" indent="-228600" defTabSz="1019175" eaLnBrk="0" hangingPunct="0">
                <a:defRPr sz="2400">
                  <a:solidFill>
                    <a:schemeClr val="tx1"/>
                  </a:solidFill>
                  <a:latin typeface="Times New Roman" pitchFamily="18" charset="0"/>
                  <a:cs typeface="Arial" charset="0"/>
                </a:defRPr>
              </a:lvl3pPr>
              <a:lvl4pPr marL="1600200" indent="-228600" defTabSz="1019175" eaLnBrk="0" hangingPunct="0">
                <a:defRPr sz="2400">
                  <a:solidFill>
                    <a:schemeClr val="tx1"/>
                  </a:solidFill>
                  <a:latin typeface="Times New Roman" pitchFamily="18" charset="0"/>
                  <a:cs typeface="Arial" charset="0"/>
                </a:defRPr>
              </a:lvl4pPr>
              <a:lvl5pPr marL="2057400" indent="-228600" defTabSz="1019175" eaLnBrk="0" hangingPunct="0">
                <a:defRPr sz="2400">
                  <a:solidFill>
                    <a:schemeClr val="tx1"/>
                  </a:solidFill>
                  <a:latin typeface="Times New Roman" pitchFamily="18" charset="0"/>
                  <a:cs typeface="Arial" charset="0"/>
                </a:defRPr>
              </a:lvl5pPr>
              <a:lvl6pPr marL="2514600" indent="-228600" defTabSz="1019175"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defTabSz="1019175"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defTabSz="1019175"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defTabSz="1019175"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r>
                <a:rPr lang="en-US" sz="1300">
                  <a:latin typeface="Arial" charset="0"/>
                </a:rPr>
                <a:t>50</a:t>
              </a:r>
            </a:p>
          </p:txBody>
        </p:sp>
        <p:sp>
          <p:nvSpPr>
            <p:cNvPr id="83995" name="Text Box 25"/>
            <p:cNvSpPr txBox="1">
              <a:spLocks noChangeArrowheads="1"/>
            </p:cNvSpPr>
            <p:nvPr/>
          </p:nvSpPr>
          <p:spPr bwMode="auto">
            <a:xfrm>
              <a:off x="4581525" y="5268913"/>
              <a:ext cx="861946" cy="538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34730" tIns="167366" rIns="334730" bIns="167366">
              <a:spAutoFit/>
            </a:bodyPr>
            <a:lstStyle>
              <a:lvl1pPr defTabSz="1019175" eaLnBrk="0" hangingPunct="0">
                <a:defRPr sz="2400">
                  <a:solidFill>
                    <a:schemeClr val="tx1"/>
                  </a:solidFill>
                  <a:latin typeface="Times New Roman" pitchFamily="18" charset="0"/>
                  <a:cs typeface="Arial" charset="0"/>
                </a:defRPr>
              </a:lvl1pPr>
              <a:lvl2pPr marL="742950" indent="-285750" defTabSz="1019175" eaLnBrk="0" hangingPunct="0">
                <a:defRPr sz="2400">
                  <a:solidFill>
                    <a:schemeClr val="tx1"/>
                  </a:solidFill>
                  <a:latin typeface="Times New Roman" pitchFamily="18" charset="0"/>
                  <a:cs typeface="Arial" charset="0"/>
                </a:defRPr>
              </a:lvl2pPr>
              <a:lvl3pPr marL="1143000" indent="-228600" defTabSz="1019175" eaLnBrk="0" hangingPunct="0">
                <a:defRPr sz="2400">
                  <a:solidFill>
                    <a:schemeClr val="tx1"/>
                  </a:solidFill>
                  <a:latin typeface="Times New Roman" pitchFamily="18" charset="0"/>
                  <a:cs typeface="Arial" charset="0"/>
                </a:defRPr>
              </a:lvl3pPr>
              <a:lvl4pPr marL="1600200" indent="-228600" defTabSz="1019175" eaLnBrk="0" hangingPunct="0">
                <a:defRPr sz="2400">
                  <a:solidFill>
                    <a:schemeClr val="tx1"/>
                  </a:solidFill>
                  <a:latin typeface="Times New Roman" pitchFamily="18" charset="0"/>
                  <a:cs typeface="Arial" charset="0"/>
                </a:defRPr>
              </a:lvl4pPr>
              <a:lvl5pPr marL="2057400" indent="-228600" defTabSz="1019175" eaLnBrk="0" hangingPunct="0">
                <a:defRPr sz="2400">
                  <a:solidFill>
                    <a:schemeClr val="tx1"/>
                  </a:solidFill>
                  <a:latin typeface="Times New Roman" pitchFamily="18" charset="0"/>
                  <a:cs typeface="Arial" charset="0"/>
                </a:defRPr>
              </a:lvl5pPr>
              <a:lvl6pPr marL="2514600" indent="-228600" defTabSz="1019175"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defTabSz="1019175"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defTabSz="1019175"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defTabSz="1019175"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r>
                <a:rPr lang="en-US" sz="1300">
                  <a:latin typeface="Arial" charset="0"/>
                </a:rPr>
                <a:t>25</a:t>
              </a:r>
            </a:p>
          </p:txBody>
        </p:sp>
        <p:sp>
          <p:nvSpPr>
            <p:cNvPr id="83996" name="Text Box 26"/>
            <p:cNvSpPr txBox="1">
              <a:spLocks noChangeArrowheads="1"/>
            </p:cNvSpPr>
            <p:nvPr/>
          </p:nvSpPr>
          <p:spPr bwMode="auto">
            <a:xfrm rot="-2165503">
              <a:off x="4607828" y="2718940"/>
              <a:ext cx="3243046" cy="707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lIns="334730" tIns="167366" rIns="334730" bIns="167366">
              <a:spAutoFit/>
            </a:bodyPr>
            <a:lstStyle>
              <a:lvl1pPr defTabSz="1019175" eaLnBrk="0" hangingPunct="0">
                <a:defRPr sz="2400">
                  <a:solidFill>
                    <a:schemeClr val="tx1"/>
                  </a:solidFill>
                  <a:latin typeface="Times New Roman" pitchFamily="18" charset="0"/>
                  <a:cs typeface="Arial" charset="0"/>
                </a:defRPr>
              </a:lvl1pPr>
              <a:lvl2pPr marL="742950" indent="-285750" defTabSz="1019175" eaLnBrk="0" hangingPunct="0">
                <a:defRPr sz="2400">
                  <a:solidFill>
                    <a:schemeClr val="tx1"/>
                  </a:solidFill>
                  <a:latin typeface="Times New Roman" pitchFamily="18" charset="0"/>
                  <a:cs typeface="Arial" charset="0"/>
                </a:defRPr>
              </a:lvl2pPr>
              <a:lvl3pPr marL="1143000" indent="-228600" defTabSz="1019175" eaLnBrk="0" hangingPunct="0">
                <a:defRPr sz="2400">
                  <a:solidFill>
                    <a:schemeClr val="tx1"/>
                  </a:solidFill>
                  <a:latin typeface="Times New Roman" pitchFamily="18" charset="0"/>
                  <a:cs typeface="Arial" charset="0"/>
                </a:defRPr>
              </a:lvl3pPr>
              <a:lvl4pPr marL="1600200" indent="-228600" defTabSz="1019175" eaLnBrk="0" hangingPunct="0">
                <a:defRPr sz="2400">
                  <a:solidFill>
                    <a:schemeClr val="tx1"/>
                  </a:solidFill>
                  <a:latin typeface="Times New Roman" pitchFamily="18" charset="0"/>
                  <a:cs typeface="Arial" charset="0"/>
                </a:defRPr>
              </a:lvl4pPr>
              <a:lvl5pPr marL="2057400" indent="-228600" defTabSz="1019175" eaLnBrk="0" hangingPunct="0">
                <a:defRPr sz="2400">
                  <a:solidFill>
                    <a:schemeClr val="tx1"/>
                  </a:solidFill>
                  <a:latin typeface="Times New Roman" pitchFamily="18" charset="0"/>
                  <a:cs typeface="Arial" charset="0"/>
                </a:defRPr>
              </a:lvl5pPr>
              <a:lvl6pPr marL="2514600" indent="-228600" defTabSz="1019175"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defTabSz="1019175"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defTabSz="1019175"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defTabSz="1019175"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r>
                <a:rPr lang="en-US">
                  <a:latin typeface="Arial" charset="0"/>
                </a:rPr>
                <a:t>Restricted Air Flow</a:t>
              </a:r>
            </a:p>
          </p:txBody>
        </p:sp>
        <p:sp>
          <p:nvSpPr>
            <p:cNvPr id="83997" name="Text Box 27"/>
            <p:cNvSpPr txBox="1">
              <a:spLocks noChangeArrowheads="1"/>
            </p:cNvSpPr>
            <p:nvPr/>
          </p:nvSpPr>
          <p:spPr bwMode="auto">
            <a:xfrm rot="-3289549">
              <a:off x="6975018" y="3410297"/>
              <a:ext cx="1291551" cy="707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lIns="334730" tIns="167366" rIns="334730" bIns="167366">
              <a:spAutoFit/>
            </a:bodyPr>
            <a:lstStyle>
              <a:lvl1pPr defTabSz="1019175" eaLnBrk="0" hangingPunct="0">
                <a:defRPr sz="2400">
                  <a:solidFill>
                    <a:schemeClr val="tx1"/>
                  </a:solidFill>
                  <a:latin typeface="Times New Roman" pitchFamily="18" charset="0"/>
                  <a:cs typeface="Arial" charset="0"/>
                </a:defRPr>
              </a:lvl1pPr>
              <a:lvl2pPr marL="742950" indent="-285750" defTabSz="1019175" eaLnBrk="0" hangingPunct="0">
                <a:defRPr sz="2400">
                  <a:solidFill>
                    <a:schemeClr val="tx1"/>
                  </a:solidFill>
                  <a:latin typeface="Times New Roman" pitchFamily="18" charset="0"/>
                  <a:cs typeface="Arial" charset="0"/>
                </a:defRPr>
              </a:lvl2pPr>
              <a:lvl3pPr marL="1143000" indent="-228600" defTabSz="1019175" eaLnBrk="0" hangingPunct="0">
                <a:defRPr sz="2400">
                  <a:solidFill>
                    <a:schemeClr val="tx1"/>
                  </a:solidFill>
                  <a:latin typeface="Times New Roman" pitchFamily="18" charset="0"/>
                  <a:cs typeface="Arial" charset="0"/>
                </a:defRPr>
              </a:lvl3pPr>
              <a:lvl4pPr marL="1600200" indent="-228600" defTabSz="1019175" eaLnBrk="0" hangingPunct="0">
                <a:defRPr sz="2400">
                  <a:solidFill>
                    <a:schemeClr val="tx1"/>
                  </a:solidFill>
                  <a:latin typeface="Times New Roman" pitchFamily="18" charset="0"/>
                  <a:cs typeface="Arial" charset="0"/>
                </a:defRPr>
              </a:lvl4pPr>
              <a:lvl5pPr marL="2057400" indent="-228600" defTabSz="1019175" eaLnBrk="0" hangingPunct="0">
                <a:defRPr sz="2400">
                  <a:solidFill>
                    <a:schemeClr val="tx1"/>
                  </a:solidFill>
                  <a:latin typeface="Times New Roman" pitchFamily="18" charset="0"/>
                  <a:cs typeface="Arial" charset="0"/>
                </a:defRPr>
              </a:lvl5pPr>
              <a:lvl6pPr marL="2514600" indent="-228600" defTabSz="1019175"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defTabSz="1019175"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defTabSz="1019175"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defTabSz="1019175"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r>
                <a:rPr lang="en-US">
                  <a:latin typeface="Arial" charset="0"/>
                </a:rPr>
                <a:t>VFD</a:t>
              </a:r>
            </a:p>
          </p:txBody>
        </p:sp>
        <p:sp>
          <p:nvSpPr>
            <p:cNvPr id="83998" name="Text Box 28"/>
            <p:cNvSpPr txBox="1">
              <a:spLocks noChangeArrowheads="1"/>
            </p:cNvSpPr>
            <p:nvPr/>
          </p:nvSpPr>
          <p:spPr bwMode="auto">
            <a:xfrm rot="-5400000">
              <a:off x="1444973" y="3219310"/>
              <a:ext cx="3423545" cy="676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34730" tIns="167366" rIns="334730" bIns="167366">
              <a:spAutoFit/>
            </a:bodyPr>
            <a:lstStyle>
              <a:lvl1pPr defTabSz="1019175" eaLnBrk="0" hangingPunct="0">
                <a:defRPr sz="2400">
                  <a:solidFill>
                    <a:schemeClr val="tx1"/>
                  </a:solidFill>
                  <a:latin typeface="Times New Roman" pitchFamily="18" charset="0"/>
                  <a:cs typeface="Arial" charset="0"/>
                </a:defRPr>
              </a:lvl1pPr>
              <a:lvl2pPr marL="742950" indent="-285750" defTabSz="1019175" eaLnBrk="0" hangingPunct="0">
                <a:defRPr sz="2400">
                  <a:solidFill>
                    <a:schemeClr val="tx1"/>
                  </a:solidFill>
                  <a:latin typeface="Times New Roman" pitchFamily="18" charset="0"/>
                  <a:cs typeface="Arial" charset="0"/>
                </a:defRPr>
              </a:lvl2pPr>
              <a:lvl3pPr marL="1143000" indent="-228600" defTabSz="1019175" eaLnBrk="0" hangingPunct="0">
                <a:defRPr sz="2400">
                  <a:solidFill>
                    <a:schemeClr val="tx1"/>
                  </a:solidFill>
                  <a:latin typeface="Times New Roman" pitchFamily="18" charset="0"/>
                  <a:cs typeface="Arial" charset="0"/>
                </a:defRPr>
              </a:lvl3pPr>
              <a:lvl4pPr marL="1600200" indent="-228600" defTabSz="1019175" eaLnBrk="0" hangingPunct="0">
                <a:defRPr sz="2400">
                  <a:solidFill>
                    <a:schemeClr val="tx1"/>
                  </a:solidFill>
                  <a:latin typeface="Times New Roman" pitchFamily="18" charset="0"/>
                  <a:cs typeface="Arial" charset="0"/>
                </a:defRPr>
              </a:lvl4pPr>
              <a:lvl5pPr marL="2057400" indent="-228600" defTabSz="1019175" eaLnBrk="0" hangingPunct="0">
                <a:defRPr sz="2400">
                  <a:solidFill>
                    <a:schemeClr val="tx1"/>
                  </a:solidFill>
                  <a:latin typeface="Times New Roman" pitchFamily="18" charset="0"/>
                  <a:cs typeface="Arial" charset="0"/>
                </a:defRPr>
              </a:lvl5pPr>
              <a:lvl6pPr marL="2514600" indent="-228600" defTabSz="1019175"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defTabSz="1019175"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defTabSz="1019175"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defTabSz="1019175"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r>
                <a:rPr lang="en-US" sz="2200">
                  <a:latin typeface="Arial" charset="0"/>
                </a:rPr>
                <a:t>Required Horsepower</a:t>
              </a:r>
            </a:p>
          </p:txBody>
        </p:sp>
      </p:grpSp>
      <p:sp>
        <p:nvSpPr>
          <p:cNvPr id="83972" name="Rectangle 98"/>
          <p:cNvSpPr>
            <a:spLocks noChangeArrowheads="1"/>
          </p:cNvSpPr>
          <p:nvPr/>
        </p:nvSpPr>
        <p:spPr bwMode="auto">
          <a:xfrm>
            <a:off x="5902738" y="6256338"/>
            <a:ext cx="2314575" cy="252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2058" tIns="41029" rIns="82058" bIns="41029">
            <a:spAutoFit/>
          </a:bodyPr>
          <a:lstStyle/>
          <a:p>
            <a:r>
              <a:rPr lang="en-US" sz="1100" b="1" dirty="0">
                <a:cs typeface="Times New Roman" pitchFamily="18" charset="0"/>
              </a:rPr>
              <a:t>Courtesy: Don </a:t>
            </a:r>
            <a:r>
              <a:rPr lang="en-US" sz="1100" b="1" dirty="0" err="1">
                <a:cs typeface="Times New Roman" pitchFamily="18" charset="0"/>
              </a:rPr>
              <a:t>Casada</a:t>
            </a:r>
            <a:r>
              <a:rPr lang="en-US" sz="1100" b="1" dirty="0">
                <a:cs typeface="Times New Roman" pitchFamily="18" charset="0"/>
              </a:rPr>
              <a:t>, Steve </a:t>
            </a:r>
            <a:r>
              <a:rPr lang="en-US" sz="1100" b="1" dirty="0" err="1">
                <a:cs typeface="Times New Roman" pitchFamily="18" charset="0"/>
              </a:rPr>
              <a:t>Bolles</a:t>
            </a:r>
            <a:endParaRPr lang="en-US" sz="1100" b="1" dirty="0">
              <a:cs typeface="Times New Roman" pitchFamily="18" charset="0"/>
            </a:endParaRPr>
          </a:p>
        </p:txBody>
      </p:sp>
    </p:spTree>
    <p:extLst>
      <p:ext uri="{BB962C8B-B14F-4D97-AF65-F5344CB8AC3E}">
        <p14:creationId xmlns:p14="http://schemas.microsoft.com/office/powerpoint/2010/main" val="295744230"/>
      </p:ext>
    </p:extLst>
  </p:cSld>
  <p:clrMapOvr>
    <a:masterClrMapping/>
  </p:clrMapOvr>
  <p:transition>
    <p:wipe dir="r"/>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a:xfrm>
            <a:off x="304800" y="152400"/>
            <a:ext cx="6629400" cy="990600"/>
          </a:xfrm>
        </p:spPr>
        <p:txBody>
          <a:bodyPr lIns="82058" tIns="41029" rIns="82058" bIns="41029"/>
          <a:lstStyle/>
          <a:p>
            <a:pPr eaLnBrk="1" hangingPunct="1"/>
            <a:r>
              <a:rPr lang="en-US" sz="4200" dirty="0" smtClean="0">
                <a:solidFill>
                  <a:schemeClr val="tx1"/>
                </a:solidFill>
              </a:rPr>
              <a:t>Motor Design </a:t>
            </a:r>
            <a:br>
              <a:rPr lang="en-US" sz="4200" dirty="0" smtClean="0">
                <a:solidFill>
                  <a:schemeClr val="tx1"/>
                </a:solidFill>
              </a:rPr>
            </a:br>
            <a:r>
              <a:rPr lang="en-US" sz="4200" dirty="0" smtClean="0">
                <a:solidFill>
                  <a:schemeClr val="tx1"/>
                </a:solidFill>
              </a:rPr>
              <a:t>(Slip Characteristics)</a:t>
            </a:r>
          </a:p>
        </p:txBody>
      </p:sp>
      <p:pic>
        <p:nvPicPr>
          <p:cNvPr id="84995" name="Picture 4" descr="StartDesig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52600" y="1668463"/>
            <a:ext cx="5335588" cy="4960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87781319"/>
      </p:ext>
    </p:extLst>
  </p:cSld>
  <p:clrMapOvr>
    <a:masterClrMapping/>
  </p:clrMapOvr>
  <p:transition>
    <p:wipe dir="r"/>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Title 1"/>
          <p:cNvSpPr>
            <a:spLocks noGrp="1"/>
          </p:cNvSpPr>
          <p:nvPr>
            <p:ph type="title"/>
          </p:nvPr>
        </p:nvSpPr>
        <p:spPr>
          <a:xfrm>
            <a:off x="381000" y="381000"/>
            <a:ext cx="7772400" cy="1143000"/>
          </a:xfrm>
        </p:spPr>
        <p:txBody>
          <a:bodyPr anchor="t"/>
          <a:lstStyle/>
          <a:p>
            <a:r>
              <a:rPr lang="en-US" sz="4400" dirty="0" smtClean="0"/>
              <a:t>Typical Utility Bill</a:t>
            </a:r>
          </a:p>
        </p:txBody>
      </p:sp>
      <p:graphicFrame>
        <p:nvGraphicFramePr>
          <p:cNvPr id="3" name="Chart 2"/>
          <p:cNvGraphicFramePr/>
          <p:nvPr/>
        </p:nvGraphicFramePr>
        <p:xfrm>
          <a:off x="114300" y="1905000"/>
          <a:ext cx="8763000" cy="44958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321818489"/>
      </p:ext>
    </p:extLst>
  </p:cSld>
  <p:clrMapOvr>
    <a:masterClrMapping/>
  </p:clrMapOvr>
  <p:transition>
    <p:wipe dir="r"/>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Title 1"/>
          <p:cNvSpPr>
            <a:spLocks noGrp="1"/>
          </p:cNvSpPr>
          <p:nvPr>
            <p:ph type="title"/>
          </p:nvPr>
        </p:nvSpPr>
        <p:spPr>
          <a:xfrm>
            <a:off x="304800" y="304800"/>
            <a:ext cx="7772400" cy="1143000"/>
          </a:xfrm>
        </p:spPr>
        <p:txBody>
          <a:bodyPr anchor="t"/>
          <a:lstStyle/>
          <a:p>
            <a:r>
              <a:rPr lang="en-US" sz="4400" dirty="0" smtClean="0"/>
              <a:t>Demand (kW) 19%</a:t>
            </a:r>
          </a:p>
        </p:txBody>
      </p:sp>
      <p:sp>
        <p:nvSpPr>
          <p:cNvPr id="87043" name="TextBox 4"/>
          <p:cNvSpPr txBox="1">
            <a:spLocks noChangeArrowheads="1"/>
          </p:cNvSpPr>
          <p:nvPr/>
        </p:nvSpPr>
        <p:spPr bwMode="auto">
          <a:xfrm>
            <a:off x="381000" y="3527425"/>
            <a:ext cx="7778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r>
              <a:rPr lang="en-US" sz="3200">
                <a:latin typeface="Arial" charset="0"/>
              </a:rPr>
              <a:t>kW</a:t>
            </a:r>
          </a:p>
        </p:txBody>
      </p:sp>
      <p:sp>
        <p:nvSpPr>
          <p:cNvPr id="87044" name="TextBox 5"/>
          <p:cNvSpPr txBox="1">
            <a:spLocks noChangeArrowheads="1"/>
          </p:cNvSpPr>
          <p:nvPr/>
        </p:nvSpPr>
        <p:spPr bwMode="auto">
          <a:xfrm>
            <a:off x="1309687" y="5648325"/>
            <a:ext cx="646271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r>
              <a:rPr lang="en-US" sz="2800" dirty="0">
                <a:latin typeface="Arial" charset="0"/>
              </a:rPr>
              <a:t>Typically 15 or 30 Minute Meter Interval</a:t>
            </a:r>
          </a:p>
        </p:txBody>
      </p:sp>
      <p:sp>
        <p:nvSpPr>
          <p:cNvPr id="87045" name="TextBox 7"/>
          <p:cNvSpPr txBox="1">
            <a:spLocks noChangeArrowheads="1"/>
          </p:cNvSpPr>
          <p:nvPr/>
        </p:nvSpPr>
        <p:spPr bwMode="auto">
          <a:xfrm>
            <a:off x="6400800" y="2481263"/>
            <a:ext cx="2743200" cy="2678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r>
              <a:rPr lang="en-US">
                <a:latin typeface="Arial" charset="0"/>
              </a:rPr>
              <a:t>Demand is an average number relating to how much energy is consumed during a (15 min.) metering interval</a:t>
            </a:r>
          </a:p>
        </p:txBody>
      </p:sp>
      <p:graphicFrame>
        <p:nvGraphicFramePr>
          <p:cNvPr id="7" name="Chart 6"/>
          <p:cNvGraphicFramePr/>
          <p:nvPr/>
        </p:nvGraphicFramePr>
        <p:xfrm>
          <a:off x="990600" y="1914525"/>
          <a:ext cx="6096000" cy="3352800"/>
        </p:xfrm>
        <a:graphic>
          <a:graphicData uri="http://schemas.openxmlformats.org/drawingml/2006/chart">
            <c:chart xmlns:c="http://schemas.openxmlformats.org/drawingml/2006/chart" xmlns:r="http://schemas.openxmlformats.org/officeDocument/2006/relationships" r:id="rId3"/>
          </a:graphicData>
        </a:graphic>
      </p:graphicFrame>
      <p:sp>
        <p:nvSpPr>
          <p:cNvPr id="87047" name="TextBox 8"/>
          <p:cNvSpPr txBox="1">
            <a:spLocks noChangeArrowheads="1"/>
          </p:cNvSpPr>
          <p:nvPr/>
        </p:nvSpPr>
        <p:spPr bwMode="auto">
          <a:xfrm>
            <a:off x="3492500" y="5038725"/>
            <a:ext cx="10795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r>
              <a:rPr lang="en-US" sz="3200">
                <a:latin typeface="Arial" charset="0"/>
              </a:rPr>
              <a:t>Time</a:t>
            </a:r>
          </a:p>
        </p:txBody>
      </p:sp>
      <p:sp>
        <p:nvSpPr>
          <p:cNvPr id="10" name="Rectangle 5"/>
          <p:cNvSpPr txBox="1">
            <a:spLocks noChangeArrowheads="1"/>
          </p:cNvSpPr>
          <p:nvPr/>
        </p:nvSpPr>
        <p:spPr bwMode="auto">
          <a:xfrm>
            <a:off x="6019800" y="6238568"/>
            <a:ext cx="33528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058" tIns="41029" rIns="82058" bIns="41029"/>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r>
              <a:rPr lang="en-US" sz="1000" dirty="0" smtClean="0">
                <a:latin typeface="Arial" charset="0"/>
              </a:rPr>
              <a:t>Courtesy : Green </a:t>
            </a:r>
            <a:r>
              <a:rPr lang="en-US" sz="1000" dirty="0">
                <a:latin typeface="Arial" charset="0"/>
              </a:rPr>
              <a:t>Motors </a:t>
            </a:r>
            <a:r>
              <a:rPr lang="en-US" sz="1000" dirty="0" smtClean="0">
                <a:latin typeface="Arial" charset="0"/>
              </a:rPr>
              <a:t>Practices</a:t>
            </a:r>
            <a:endParaRPr lang="en-US" sz="1000" dirty="0">
              <a:latin typeface="Arial" charset="0"/>
            </a:endParaRPr>
          </a:p>
        </p:txBody>
      </p:sp>
    </p:spTree>
    <p:extLst>
      <p:ext uri="{BB962C8B-B14F-4D97-AF65-F5344CB8AC3E}">
        <p14:creationId xmlns:p14="http://schemas.microsoft.com/office/powerpoint/2010/main" val="3148141160"/>
      </p:ext>
    </p:extLst>
  </p:cSld>
  <p:clrMapOvr>
    <a:masterClrMapping/>
  </p:clrMapOvr>
  <p:transition>
    <p:wipe dir="r"/>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ChangeArrowheads="1"/>
          </p:cNvSpPr>
          <p:nvPr>
            <p:ph type="title"/>
          </p:nvPr>
        </p:nvSpPr>
        <p:spPr>
          <a:xfrm>
            <a:off x="361950" y="0"/>
            <a:ext cx="4972050" cy="762000"/>
          </a:xfrm>
        </p:spPr>
        <p:txBody>
          <a:bodyPr lIns="82058" tIns="41029" rIns="82058" bIns="41029" anchor="t"/>
          <a:lstStyle/>
          <a:p>
            <a:pPr eaLnBrk="1" hangingPunct="1"/>
            <a:r>
              <a:rPr lang="en-US" sz="4200" dirty="0" smtClean="0">
                <a:solidFill>
                  <a:schemeClr val="tx1"/>
                </a:solidFill>
              </a:rPr>
              <a:t>Demand and Motor Starting</a:t>
            </a:r>
          </a:p>
        </p:txBody>
      </p:sp>
      <p:sp>
        <p:nvSpPr>
          <p:cNvPr id="88067" name="Text Box 3"/>
          <p:cNvSpPr txBox="1">
            <a:spLocks noChangeArrowheads="1"/>
          </p:cNvSpPr>
          <p:nvPr/>
        </p:nvSpPr>
        <p:spPr bwMode="auto">
          <a:xfrm>
            <a:off x="8086725" y="6886575"/>
            <a:ext cx="22383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18" tIns="45709" rIns="91418" bIns="45709">
            <a:spAutoFit/>
          </a:bodyP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r>
              <a:rPr lang="en-US" sz="1200">
                <a:solidFill>
                  <a:srgbClr val="003399"/>
                </a:solidFill>
              </a:rPr>
              <a:t>.</a:t>
            </a:r>
          </a:p>
        </p:txBody>
      </p:sp>
      <p:sp>
        <p:nvSpPr>
          <p:cNvPr id="88068" name="Line 4"/>
          <p:cNvSpPr>
            <a:spLocks noChangeShapeType="1"/>
          </p:cNvSpPr>
          <p:nvPr/>
        </p:nvSpPr>
        <p:spPr bwMode="auto">
          <a:xfrm>
            <a:off x="1784350" y="1752600"/>
            <a:ext cx="0" cy="1951038"/>
          </a:xfrm>
          <a:prstGeom prst="line">
            <a:avLst/>
          </a:prstGeom>
          <a:noFill/>
          <a:ln w="28575">
            <a:solidFill>
              <a:srgbClr val="003399"/>
            </a:solidFill>
            <a:round/>
            <a:headEnd/>
            <a:tailEnd/>
          </a:ln>
          <a:extLst>
            <a:ext uri="{909E8E84-426E-40DD-AFC4-6F175D3DCCD1}">
              <a14:hiddenFill xmlns:a14="http://schemas.microsoft.com/office/drawing/2010/main">
                <a:noFill/>
              </a14:hiddenFill>
            </a:ext>
          </a:extLst>
        </p:spPr>
        <p:txBody>
          <a:bodyPr lIns="82058" tIns="41029" rIns="82058" bIns="41029"/>
          <a:lstStyle/>
          <a:p>
            <a:endParaRPr lang="en-US"/>
          </a:p>
        </p:txBody>
      </p:sp>
      <p:sp>
        <p:nvSpPr>
          <p:cNvPr id="88069" name="Line 5"/>
          <p:cNvSpPr>
            <a:spLocks noChangeShapeType="1"/>
          </p:cNvSpPr>
          <p:nvPr/>
        </p:nvSpPr>
        <p:spPr bwMode="auto">
          <a:xfrm>
            <a:off x="1784350" y="3657600"/>
            <a:ext cx="2425700" cy="0"/>
          </a:xfrm>
          <a:prstGeom prst="line">
            <a:avLst/>
          </a:prstGeom>
          <a:noFill/>
          <a:ln w="28575">
            <a:solidFill>
              <a:srgbClr val="003399"/>
            </a:solidFill>
            <a:round/>
            <a:headEnd/>
            <a:tailEnd/>
          </a:ln>
          <a:extLst>
            <a:ext uri="{909E8E84-426E-40DD-AFC4-6F175D3DCCD1}">
              <a14:hiddenFill xmlns:a14="http://schemas.microsoft.com/office/drawing/2010/main">
                <a:noFill/>
              </a14:hiddenFill>
            </a:ext>
          </a:extLst>
        </p:spPr>
        <p:txBody>
          <a:bodyPr lIns="82058" tIns="41029" rIns="82058" bIns="41029"/>
          <a:lstStyle/>
          <a:p>
            <a:endParaRPr lang="en-US"/>
          </a:p>
        </p:txBody>
      </p:sp>
      <p:sp>
        <p:nvSpPr>
          <p:cNvPr id="88070" name="Text Box 6"/>
          <p:cNvSpPr txBox="1">
            <a:spLocks noChangeArrowheads="1"/>
          </p:cNvSpPr>
          <p:nvPr/>
        </p:nvSpPr>
        <p:spPr bwMode="auto">
          <a:xfrm rot="-5400000">
            <a:off x="1110457" y="2547144"/>
            <a:ext cx="850900" cy="328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2058" tIns="41029" rIns="82058" bIns="41029">
            <a:spAutoFit/>
          </a:bodyP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r>
              <a:rPr lang="en-US" sz="1600">
                <a:latin typeface="Arial" charset="0"/>
              </a:rPr>
              <a:t>Current</a:t>
            </a:r>
          </a:p>
        </p:txBody>
      </p:sp>
      <p:sp>
        <p:nvSpPr>
          <p:cNvPr id="88071" name="Text Box 7"/>
          <p:cNvSpPr txBox="1">
            <a:spLocks noChangeArrowheads="1"/>
          </p:cNvSpPr>
          <p:nvPr/>
        </p:nvSpPr>
        <p:spPr bwMode="auto">
          <a:xfrm>
            <a:off x="1716088" y="3657600"/>
            <a:ext cx="2363787" cy="328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2058" tIns="41029" rIns="82058" bIns="41029">
            <a:spAutoFit/>
          </a:bodyP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r>
              <a:rPr lang="en-US" sz="1600" b="1" dirty="0">
                <a:latin typeface="Arial" charset="0"/>
              </a:rPr>
              <a:t>Across Line Contactor</a:t>
            </a:r>
          </a:p>
        </p:txBody>
      </p:sp>
      <p:sp>
        <p:nvSpPr>
          <p:cNvPr id="88072" name="Line 8"/>
          <p:cNvSpPr>
            <a:spLocks noChangeShapeType="1"/>
          </p:cNvSpPr>
          <p:nvPr/>
        </p:nvSpPr>
        <p:spPr bwMode="auto">
          <a:xfrm flipH="1">
            <a:off x="2108200" y="1752600"/>
            <a:ext cx="22225" cy="1882775"/>
          </a:xfrm>
          <a:prstGeom prst="line">
            <a:avLst/>
          </a:prstGeom>
          <a:noFill/>
          <a:ln w="28575">
            <a:solidFill>
              <a:srgbClr val="CC3300"/>
            </a:solidFill>
            <a:round/>
            <a:headEnd/>
            <a:tailEnd/>
          </a:ln>
          <a:extLst>
            <a:ext uri="{909E8E84-426E-40DD-AFC4-6F175D3DCCD1}">
              <a14:hiddenFill xmlns:a14="http://schemas.microsoft.com/office/drawing/2010/main">
                <a:noFill/>
              </a14:hiddenFill>
            </a:ext>
          </a:extLst>
        </p:spPr>
        <p:txBody>
          <a:bodyPr lIns="82058" tIns="41029" rIns="82058" bIns="41029"/>
          <a:lstStyle/>
          <a:p>
            <a:endParaRPr lang="en-US"/>
          </a:p>
        </p:txBody>
      </p:sp>
      <p:sp>
        <p:nvSpPr>
          <p:cNvPr id="88073" name="Line 9"/>
          <p:cNvSpPr>
            <a:spLocks noChangeShapeType="1"/>
          </p:cNvSpPr>
          <p:nvPr/>
        </p:nvSpPr>
        <p:spPr bwMode="auto">
          <a:xfrm>
            <a:off x="2130425" y="2640013"/>
            <a:ext cx="0" cy="68262"/>
          </a:xfrm>
          <a:prstGeom prst="line">
            <a:avLst/>
          </a:prstGeom>
          <a:noFill/>
          <a:ln w="28575">
            <a:solidFill>
              <a:srgbClr val="CC3300"/>
            </a:solidFill>
            <a:round/>
            <a:headEnd/>
            <a:tailEnd/>
          </a:ln>
          <a:extLst>
            <a:ext uri="{909E8E84-426E-40DD-AFC4-6F175D3DCCD1}">
              <a14:hiddenFill xmlns:a14="http://schemas.microsoft.com/office/drawing/2010/main">
                <a:noFill/>
              </a14:hiddenFill>
            </a:ext>
          </a:extLst>
        </p:spPr>
        <p:txBody>
          <a:bodyPr lIns="82058" tIns="41029" rIns="82058" bIns="41029"/>
          <a:lstStyle/>
          <a:p>
            <a:endParaRPr lang="en-US"/>
          </a:p>
        </p:txBody>
      </p:sp>
      <p:sp>
        <p:nvSpPr>
          <p:cNvPr id="88074" name="Line 10"/>
          <p:cNvSpPr>
            <a:spLocks noChangeShapeType="1"/>
          </p:cNvSpPr>
          <p:nvPr/>
        </p:nvSpPr>
        <p:spPr bwMode="auto">
          <a:xfrm>
            <a:off x="2130425" y="3043238"/>
            <a:ext cx="0" cy="68262"/>
          </a:xfrm>
          <a:prstGeom prst="line">
            <a:avLst/>
          </a:prstGeom>
          <a:noFill/>
          <a:ln w="28575">
            <a:solidFill>
              <a:srgbClr val="CC3300"/>
            </a:solidFill>
            <a:round/>
            <a:headEnd/>
            <a:tailEnd/>
          </a:ln>
          <a:extLst>
            <a:ext uri="{909E8E84-426E-40DD-AFC4-6F175D3DCCD1}">
              <a14:hiddenFill xmlns:a14="http://schemas.microsoft.com/office/drawing/2010/main">
                <a:noFill/>
              </a14:hiddenFill>
            </a:ext>
          </a:extLst>
        </p:spPr>
        <p:txBody>
          <a:bodyPr lIns="82058" tIns="41029" rIns="82058" bIns="41029"/>
          <a:lstStyle/>
          <a:p>
            <a:endParaRPr lang="en-US"/>
          </a:p>
        </p:txBody>
      </p:sp>
      <p:cxnSp>
        <p:nvCxnSpPr>
          <p:cNvPr id="88075" name="AutoShape 11"/>
          <p:cNvCxnSpPr>
            <a:cxnSpLocks noChangeShapeType="1"/>
          </p:cNvCxnSpPr>
          <p:nvPr/>
        </p:nvCxnSpPr>
        <p:spPr bwMode="auto">
          <a:xfrm rot="5400000">
            <a:off x="1808162" y="3065463"/>
            <a:ext cx="644525" cy="0"/>
          </a:xfrm>
          <a:prstGeom prst="straightConnector1">
            <a:avLst/>
          </a:prstGeom>
          <a:noFill/>
          <a:ln w="28575">
            <a:solidFill>
              <a:srgbClr val="CC3300"/>
            </a:solidFill>
            <a:round/>
            <a:headEnd/>
            <a:tailEnd/>
          </a:ln>
          <a:extLst>
            <a:ext uri="{909E8E84-426E-40DD-AFC4-6F175D3DCCD1}">
              <a14:hiddenFill xmlns:a14="http://schemas.microsoft.com/office/drawing/2010/main">
                <a:noFill/>
              </a14:hiddenFill>
            </a:ext>
          </a:extLst>
        </p:spPr>
      </p:cxnSp>
      <p:cxnSp>
        <p:nvCxnSpPr>
          <p:cNvPr id="88076" name="AutoShape 12"/>
          <p:cNvCxnSpPr>
            <a:cxnSpLocks noChangeShapeType="1"/>
          </p:cNvCxnSpPr>
          <p:nvPr/>
        </p:nvCxnSpPr>
        <p:spPr bwMode="auto">
          <a:xfrm rot="5400000">
            <a:off x="1660525" y="2222500"/>
            <a:ext cx="939800" cy="0"/>
          </a:xfrm>
          <a:prstGeom prst="straightConnector1">
            <a:avLst/>
          </a:prstGeom>
          <a:noFill/>
          <a:ln w="28575">
            <a:solidFill>
              <a:srgbClr val="CC3300"/>
            </a:solidFill>
            <a:round/>
            <a:headEnd/>
            <a:tailEnd/>
          </a:ln>
          <a:extLst>
            <a:ext uri="{909E8E84-426E-40DD-AFC4-6F175D3DCCD1}">
              <a14:hiddenFill xmlns:a14="http://schemas.microsoft.com/office/drawing/2010/main">
                <a:noFill/>
              </a14:hiddenFill>
            </a:ext>
          </a:extLst>
        </p:spPr>
      </p:cxnSp>
      <p:sp>
        <p:nvSpPr>
          <p:cNvPr id="88077" name="Line 13"/>
          <p:cNvSpPr>
            <a:spLocks noChangeShapeType="1"/>
          </p:cNvSpPr>
          <p:nvPr/>
        </p:nvSpPr>
        <p:spPr bwMode="auto">
          <a:xfrm>
            <a:off x="2130425" y="3429000"/>
            <a:ext cx="1871663" cy="0"/>
          </a:xfrm>
          <a:prstGeom prst="line">
            <a:avLst/>
          </a:prstGeom>
          <a:noFill/>
          <a:ln w="28575">
            <a:solidFill>
              <a:srgbClr val="CC3300"/>
            </a:solidFill>
            <a:round/>
            <a:headEnd/>
            <a:tailEnd/>
          </a:ln>
          <a:extLst>
            <a:ext uri="{909E8E84-426E-40DD-AFC4-6F175D3DCCD1}">
              <a14:hiddenFill xmlns:a14="http://schemas.microsoft.com/office/drawing/2010/main">
                <a:noFill/>
              </a14:hiddenFill>
            </a:ext>
          </a:extLst>
        </p:spPr>
        <p:txBody>
          <a:bodyPr lIns="82058" tIns="41029" rIns="82058" bIns="41029"/>
          <a:lstStyle/>
          <a:p>
            <a:endParaRPr lang="en-US"/>
          </a:p>
        </p:txBody>
      </p:sp>
      <p:sp>
        <p:nvSpPr>
          <p:cNvPr id="88078" name="Line 14"/>
          <p:cNvSpPr>
            <a:spLocks noChangeShapeType="1"/>
          </p:cNvSpPr>
          <p:nvPr/>
        </p:nvSpPr>
        <p:spPr bwMode="auto">
          <a:xfrm>
            <a:off x="4210050" y="3598862"/>
            <a:ext cx="0" cy="134938"/>
          </a:xfrm>
          <a:prstGeom prst="line">
            <a:avLst/>
          </a:prstGeom>
          <a:noFill/>
          <a:ln w="9525">
            <a:solidFill>
              <a:srgbClr val="003399"/>
            </a:solidFill>
            <a:round/>
            <a:headEnd/>
            <a:tailEnd/>
          </a:ln>
          <a:extLst>
            <a:ext uri="{909E8E84-426E-40DD-AFC4-6F175D3DCCD1}">
              <a14:hiddenFill xmlns:a14="http://schemas.microsoft.com/office/drawing/2010/main">
                <a:noFill/>
              </a14:hiddenFill>
            </a:ext>
          </a:extLst>
        </p:spPr>
        <p:txBody>
          <a:bodyPr lIns="82058" tIns="41029" rIns="82058" bIns="41029"/>
          <a:lstStyle/>
          <a:p>
            <a:endParaRPr lang="en-US"/>
          </a:p>
        </p:txBody>
      </p:sp>
      <p:sp>
        <p:nvSpPr>
          <p:cNvPr id="88079" name="Line 15"/>
          <p:cNvSpPr>
            <a:spLocks noChangeShapeType="1"/>
          </p:cNvSpPr>
          <p:nvPr/>
        </p:nvSpPr>
        <p:spPr bwMode="auto">
          <a:xfrm>
            <a:off x="1716088" y="3429000"/>
            <a:ext cx="13811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lIns="82058" tIns="41029" rIns="82058" bIns="41029"/>
          <a:lstStyle/>
          <a:p>
            <a:endParaRPr lang="en-US"/>
          </a:p>
        </p:txBody>
      </p:sp>
      <p:sp>
        <p:nvSpPr>
          <p:cNvPr id="88080" name="Line 16"/>
          <p:cNvSpPr>
            <a:spLocks noChangeShapeType="1"/>
          </p:cNvSpPr>
          <p:nvPr/>
        </p:nvSpPr>
        <p:spPr bwMode="auto">
          <a:xfrm>
            <a:off x="1716088" y="3048000"/>
            <a:ext cx="13811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lIns="82058" tIns="41029" rIns="82058" bIns="41029"/>
          <a:lstStyle/>
          <a:p>
            <a:endParaRPr lang="en-US"/>
          </a:p>
        </p:txBody>
      </p:sp>
      <p:sp>
        <p:nvSpPr>
          <p:cNvPr id="88081" name="Line 17"/>
          <p:cNvSpPr>
            <a:spLocks noChangeShapeType="1"/>
          </p:cNvSpPr>
          <p:nvPr/>
        </p:nvSpPr>
        <p:spPr bwMode="auto">
          <a:xfrm>
            <a:off x="1716088" y="2590800"/>
            <a:ext cx="13811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lIns="82058" tIns="41029" rIns="82058" bIns="41029"/>
          <a:lstStyle/>
          <a:p>
            <a:endParaRPr lang="en-US"/>
          </a:p>
        </p:txBody>
      </p:sp>
      <p:sp>
        <p:nvSpPr>
          <p:cNvPr id="88082" name="Line 18"/>
          <p:cNvSpPr>
            <a:spLocks noChangeShapeType="1"/>
          </p:cNvSpPr>
          <p:nvPr/>
        </p:nvSpPr>
        <p:spPr bwMode="auto">
          <a:xfrm>
            <a:off x="1716088" y="2209800"/>
            <a:ext cx="13811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lIns="82058" tIns="41029" rIns="82058" bIns="41029"/>
          <a:lstStyle/>
          <a:p>
            <a:endParaRPr lang="en-US"/>
          </a:p>
        </p:txBody>
      </p:sp>
      <p:sp>
        <p:nvSpPr>
          <p:cNvPr id="88083" name="Line 19"/>
          <p:cNvSpPr>
            <a:spLocks noChangeShapeType="1"/>
          </p:cNvSpPr>
          <p:nvPr/>
        </p:nvSpPr>
        <p:spPr bwMode="auto">
          <a:xfrm>
            <a:off x="1716088" y="1752600"/>
            <a:ext cx="13811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lIns="82058" tIns="41029" rIns="82058" bIns="41029"/>
          <a:lstStyle/>
          <a:p>
            <a:endParaRPr lang="en-US"/>
          </a:p>
        </p:txBody>
      </p:sp>
      <p:sp>
        <p:nvSpPr>
          <p:cNvPr id="88084" name="Line 20"/>
          <p:cNvSpPr>
            <a:spLocks noChangeShapeType="1"/>
          </p:cNvSpPr>
          <p:nvPr/>
        </p:nvSpPr>
        <p:spPr bwMode="auto">
          <a:xfrm>
            <a:off x="5386388" y="1947863"/>
            <a:ext cx="0" cy="1951037"/>
          </a:xfrm>
          <a:prstGeom prst="line">
            <a:avLst/>
          </a:prstGeom>
          <a:noFill/>
          <a:ln w="28575">
            <a:solidFill>
              <a:srgbClr val="003399"/>
            </a:solidFill>
            <a:round/>
            <a:headEnd/>
            <a:tailEnd/>
          </a:ln>
          <a:extLst>
            <a:ext uri="{909E8E84-426E-40DD-AFC4-6F175D3DCCD1}">
              <a14:hiddenFill xmlns:a14="http://schemas.microsoft.com/office/drawing/2010/main">
                <a:noFill/>
              </a14:hiddenFill>
            </a:ext>
          </a:extLst>
        </p:spPr>
        <p:txBody>
          <a:bodyPr lIns="82058" tIns="41029" rIns="82058" bIns="41029"/>
          <a:lstStyle/>
          <a:p>
            <a:endParaRPr lang="en-US"/>
          </a:p>
        </p:txBody>
      </p:sp>
      <p:sp>
        <p:nvSpPr>
          <p:cNvPr id="88085" name="Line 21"/>
          <p:cNvSpPr>
            <a:spLocks noChangeShapeType="1"/>
          </p:cNvSpPr>
          <p:nvPr/>
        </p:nvSpPr>
        <p:spPr bwMode="auto">
          <a:xfrm>
            <a:off x="5386388" y="3898900"/>
            <a:ext cx="2425700" cy="0"/>
          </a:xfrm>
          <a:prstGeom prst="line">
            <a:avLst/>
          </a:prstGeom>
          <a:noFill/>
          <a:ln w="28575">
            <a:solidFill>
              <a:srgbClr val="003399"/>
            </a:solidFill>
            <a:round/>
            <a:headEnd/>
            <a:tailEnd/>
          </a:ln>
          <a:extLst>
            <a:ext uri="{909E8E84-426E-40DD-AFC4-6F175D3DCCD1}">
              <a14:hiddenFill xmlns:a14="http://schemas.microsoft.com/office/drawing/2010/main">
                <a:noFill/>
              </a14:hiddenFill>
            </a:ext>
          </a:extLst>
        </p:spPr>
        <p:txBody>
          <a:bodyPr lIns="82058" tIns="41029" rIns="82058" bIns="41029"/>
          <a:lstStyle/>
          <a:p>
            <a:endParaRPr lang="en-US"/>
          </a:p>
        </p:txBody>
      </p:sp>
      <p:sp>
        <p:nvSpPr>
          <p:cNvPr id="88086" name="Text Box 22"/>
          <p:cNvSpPr txBox="1">
            <a:spLocks noChangeArrowheads="1"/>
          </p:cNvSpPr>
          <p:nvPr/>
        </p:nvSpPr>
        <p:spPr bwMode="auto">
          <a:xfrm rot="-5400000">
            <a:off x="4712494" y="2739232"/>
            <a:ext cx="850900" cy="328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2058" tIns="41029" rIns="82058" bIns="41029">
            <a:spAutoFit/>
          </a:bodyP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r>
              <a:rPr lang="en-US" sz="1600">
                <a:latin typeface="Arial" charset="0"/>
              </a:rPr>
              <a:t>Current</a:t>
            </a:r>
          </a:p>
        </p:txBody>
      </p:sp>
      <p:sp>
        <p:nvSpPr>
          <p:cNvPr id="88087" name="Line 23"/>
          <p:cNvSpPr>
            <a:spLocks noChangeShapeType="1"/>
          </p:cNvSpPr>
          <p:nvPr/>
        </p:nvSpPr>
        <p:spPr bwMode="auto">
          <a:xfrm flipH="1">
            <a:off x="5721350" y="3562350"/>
            <a:ext cx="12700" cy="333375"/>
          </a:xfrm>
          <a:prstGeom prst="line">
            <a:avLst/>
          </a:prstGeom>
          <a:noFill/>
          <a:ln w="28575">
            <a:solidFill>
              <a:srgbClr val="CC3300"/>
            </a:solidFill>
            <a:round/>
            <a:headEnd/>
            <a:tailEnd/>
          </a:ln>
          <a:extLst>
            <a:ext uri="{909E8E84-426E-40DD-AFC4-6F175D3DCCD1}">
              <a14:hiddenFill xmlns:a14="http://schemas.microsoft.com/office/drawing/2010/main">
                <a:noFill/>
              </a14:hiddenFill>
            </a:ext>
          </a:extLst>
        </p:spPr>
        <p:txBody>
          <a:bodyPr lIns="82058" tIns="41029" rIns="82058" bIns="41029"/>
          <a:lstStyle/>
          <a:p>
            <a:endParaRPr lang="en-US"/>
          </a:p>
        </p:txBody>
      </p:sp>
      <p:cxnSp>
        <p:nvCxnSpPr>
          <p:cNvPr id="88088" name="AutoShape 24"/>
          <p:cNvCxnSpPr>
            <a:cxnSpLocks noChangeShapeType="1"/>
          </p:cNvCxnSpPr>
          <p:nvPr/>
        </p:nvCxnSpPr>
        <p:spPr bwMode="auto">
          <a:xfrm>
            <a:off x="5854700" y="3481388"/>
            <a:ext cx="490538" cy="101600"/>
          </a:xfrm>
          <a:prstGeom prst="curvedConnector2">
            <a:avLst/>
          </a:prstGeom>
          <a:noFill/>
          <a:ln w="28575">
            <a:solidFill>
              <a:srgbClr val="CC3300"/>
            </a:solidFill>
            <a:round/>
            <a:headEnd/>
            <a:tailEnd/>
          </a:ln>
          <a:extLst>
            <a:ext uri="{909E8E84-426E-40DD-AFC4-6F175D3DCCD1}">
              <a14:hiddenFill xmlns:a14="http://schemas.microsoft.com/office/drawing/2010/main">
                <a:noFill/>
              </a14:hiddenFill>
            </a:ext>
          </a:extLst>
        </p:spPr>
      </p:cxnSp>
      <p:sp>
        <p:nvSpPr>
          <p:cNvPr id="88089" name="Line 25"/>
          <p:cNvSpPr>
            <a:spLocks noChangeShapeType="1"/>
          </p:cNvSpPr>
          <p:nvPr/>
        </p:nvSpPr>
        <p:spPr bwMode="auto">
          <a:xfrm>
            <a:off x="6423025" y="3629025"/>
            <a:ext cx="1365250" cy="0"/>
          </a:xfrm>
          <a:prstGeom prst="line">
            <a:avLst/>
          </a:prstGeom>
          <a:noFill/>
          <a:ln w="28575">
            <a:solidFill>
              <a:srgbClr val="CC3300"/>
            </a:solidFill>
            <a:round/>
            <a:headEnd/>
            <a:tailEnd/>
          </a:ln>
          <a:extLst>
            <a:ext uri="{909E8E84-426E-40DD-AFC4-6F175D3DCCD1}">
              <a14:hiddenFill xmlns:a14="http://schemas.microsoft.com/office/drawing/2010/main">
                <a:noFill/>
              </a14:hiddenFill>
            </a:ext>
          </a:extLst>
        </p:spPr>
        <p:txBody>
          <a:bodyPr lIns="82058" tIns="41029" rIns="82058" bIns="41029"/>
          <a:lstStyle/>
          <a:p>
            <a:endParaRPr lang="en-US"/>
          </a:p>
        </p:txBody>
      </p:sp>
      <p:sp>
        <p:nvSpPr>
          <p:cNvPr id="88090" name="Line 26"/>
          <p:cNvSpPr>
            <a:spLocks noChangeShapeType="1"/>
          </p:cNvSpPr>
          <p:nvPr/>
        </p:nvSpPr>
        <p:spPr bwMode="auto">
          <a:xfrm>
            <a:off x="7812088" y="3830638"/>
            <a:ext cx="0" cy="134937"/>
          </a:xfrm>
          <a:prstGeom prst="line">
            <a:avLst/>
          </a:prstGeom>
          <a:noFill/>
          <a:ln w="9525">
            <a:solidFill>
              <a:srgbClr val="003399"/>
            </a:solidFill>
            <a:round/>
            <a:headEnd/>
            <a:tailEnd/>
          </a:ln>
          <a:extLst>
            <a:ext uri="{909E8E84-426E-40DD-AFC4-6F175D3DCCD1}">
              <a14:hiddenFill xmlns:a14="http://schemas.microsoft.com/office/drawing/2010/main">
                <a:noFill/>
              </a14:hiddenFill>
            </a:ext>
          </a:extLst>
        </p:spPr>
        <p:txBody>
          <a:bodyPr lIns="82058" tIns="41029" rIns="82058" bIns="41029"/>
          <a:lstStyle/>
          <a:p>
            <a:endParaRPr lang="en-US"/>
          </a:p>
        </p:txBody>
      </p:sp>
      <p:sp>
        <p:nvSpPr>
          <p:cNvPr id="88091" name="Line 27"/>
          <p:cNvSpPr>
            <a:spLocks noChangeShapeType="1"/>
          </p:cNvSpPr>
          <p:nvPr/>
        </p:nvSpPr>
        <p:spPr bwMode="auto">
          <a:xfrm>
            <a:off x="5318125" y="3629025"/>
            <a:ext cx="138113"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lIns="82058" tIns="41029" rIns="82058" bIns="41029"/>
          <a:lstStyle/>
          <a:p>
            <a:endParaRPr lang="en-US"/>
          </a:p>
        </p:txBody>
      </p:sp>
      <p:sp>
        <p:nvSpPr>
          <p:cNvPr id="88092" name="Line 28"/>
          <p:cNvSpPr>
            <a:spLocks noChangeShapeType="1"/>
          </p:cNvSpPr>
          <p:nvPr/>
        </p:nvSpPr>
        <p:spPr bwMode="auto">
          <a:xfrm>
            <a:off x="5318125" y="3214688"/>
            <a:ext cx="138113"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lIns="82058" tIns="41029" rIns="82058" bIns="41029"/>
          <a:lstStyle/>
          <a:p>
            <a:endParaRPr lang="en-US"/>
          </a:p>
        </p:txBody>
      </p:sp>
      <p:sp>
        <p:nvSpPr>
          <p:cNvPr id="88093" name="Line 29"/>
          <p:cNvSpPr>
            <a:spLocks noChangeShapeType="1"/>
          </p:cNvSpPr>
          <p:nvPr/>
        </p:nvSpPr>
        <p:spPr bwMode="auto">
          <a:xfrm>
            <a:off x="5318125" y="2800350"/>
            <a:ext cx="138113"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lIns="82058" tIns="41029" rIns="82058" bIns="41029"/>
          <a:lstStyle/>
          <a:p>
            <a:endParaRPr lang="en-US"/>
          </a:p>
        </p:txBody>
      </p:sp>
      <p:sp>
        <p:nvSpPr>
          <p:cNvPr id="88094" name="Line 30"/>
          <p:cNvSpPr>
            <a:spLocks noChangeShapeType="1"/>
          </p:cNvSpPr>
          <p:nvPr/>
        </p:nvSpPr>
        <p:spPr bwMode="auto">
          <a:xfrm>
            <a:off x="5318125" y="2386013"/>
            <a:ext cx="138113"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lIns="82058" tIns="41029" rIns="82058" bIns="41029"/>
          <a:lstStyle/>
          <a:p>
            <a:endParaRPr lang="en-US"/>
          </a:p>
        </p:txBody>
      </p:sp>
      <p:sp>
        <p:nvSpPr>
          <p:cNvPr id="88095" name="Line 31"/>
          <p:cNvSpPr>
            <a:spLocks noChangeShapeType="1"/>
          </p:cNvSpPr>
          <p:nvPr/>
        </p:nvSpPr>
        <p:spPr bwMode="auto">
          <a:xfrm>
            <a:off x="5318125" y="1947863"/>
            <a:ext cx="138113"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lIns="82058" tIns="41029" rIns="82058" bIns="41029"/>
          <a:lstStyle/>
          <a:p>
            <a:endParaRPr lang="en-US"/>
          </a:p>
        </p:txBody>
      </p:sp>
      <p:sp>
        <p:nvSpPr>
          <p:cNvPr id="88096" name="Line 32"/>
          <p:cNvSpPr>
            <a:spLocks noChangeShapeType="1"/>
          </p:cNvSpPr>
          <p:nvPr/>
        </p:nvSpPr>
        <p:spPr bwMode="auto">
          <a:xfrm>
            <a:off x="3724275" y="5319713"/>
            <a:ext cx="0" cy="685800"/>
          </a:xfrm>
          <a:prstGeom prst="line">
            <a:avLst/>
          </a:prstGeom>
          <a:noFill/>
          <a:ln w="28575">
            <a:solidFill>
              <a:srgbClr val="003399"/>
            </a:solidFill>
            <a:round/>
            <a:headEnd/>
            <a:tailEnd/>
          </a:ln>
          <a:extLst>
            <a:ext uri="{909E8E84-426E-40DD-AFC4-6F175D3DCCD1}">
              <a14:hiddenFill xmlns:a14="http://schemas.microsoft.com/office/drawing/2010/main">
                <a:noFill/>
              </a14:hiddenFill>
            </a:ext>
          </a:extLst>
        </p:spPr>
        <p:txBody>
          <a:bodyPr lIns="82058" tIns="41029" rIns="82058" bIns="41029"/>
          <a:lstStyle/>
          <a:p>
            <a:endParaRPr lang="en-US"/>
          </a:p>
        </p:txBody>
      </p:sp>
      <p:sp>
        <p:nvSpPr>
          <p:cNvPr id="88097" name="Line 33"/>
          <p:cNvSpPr>
            <a:spLocks noChangeShapeType="1"/>
          </p:cNvSpPr>
          <p:nvPr/>
        </p:nvSpPr>
        <p:spPr bwMode="auto">
          <a:xfrm>
            <a:off x="3717925" y="6005513"/>
            <a:ext cx="2425700" cy="0"/>
          </a:xfrm>
          <a:prstGeom prst="line">
            <a:avLst/>
          </a:prstGeom>
          <a:noFill/>
          <a:ln w="28575">
            <a:solidFill>
              <a:srgbClr val="003399"/>
            </a:solidFill>
            <a:round/>
            <a:headEnd/>
            <a:tailEnd/>
          </a:ln>
          <a:extLst>
            <a:ext uri="{909E8E84-426E-40DD-AFC4-6F175D3DCCD1}">
              <a14:hiddenFill xmlns:a14="http://schemas.microsoft.com/office/drawing/2010/main">
                <a:noFill/>
              </a14:hiddenFill>
            </a:ext>
          </a:extLst>
        </p:spPr>
        <p:txBody>
          <a:bodyPr lIns="82058" tIns="41029" rIns="82058" bIns="41029"/>
          <a:lstStyle/>
          <a:p>
            <a:endParaRPr lang="en-US"/>
          </a:p>
        </p:txBody>
      </p:sp>
      <p:sp>
        <p:nvSpPr>
          <p:cNvPr id="88098" name="Text Box 34"/>
          <p:cNvSpPr txBox="1">
            <a:spLocks noChangeArrowheads="1"/>
          </p:cNvSpPr>
          <p:nvPr/>
        </p:nvSpPr>
        <p:spPr bwMode="auto">
          <a:xfrm rot="-5400000">
            <a:off x="3050382" y="5371306"/>
            <a:ext cx="850900" cy="328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2058" tIns="41029" rIns="82058" bIns="41029">
            <a:spAutoFit/>
          </a:bodyP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r>
              <a:rPr lang="en-US" sz="1600">
                <a:latin typeface="Arial" charset="0"/>
              </a:rPr>
              <a:t>Current</a:t>
            </a:r>
          </a:p>
        </p:txBody>
      </p:sp>
      <p:sp>
        <p:nvSpPr>
          <p:cNvPr id="88099" name="Line 35"/>
          <p:cNvSpPr>
            <a:spLocks noChangeShapeType="1"/>
          </p:cNvSpPr>
          <p:nvPr/>
        </p:nvSpPr>
        <p:spPr bwMode="auto">
          <a:xfrm>
            <a:off x="4800600" y="5762625"/>
            <a:ext cx="1316038" cy="0"/>
          </a:xfrm>
          <a:prstGeom prst="line">
            <a:avLst/>
          </a:prstGeom>
          <a:noFill/>
          <a:ln w="28575">
            <a:solidFill>
              <a:srgbClr val="CC3300"/>
            </a:solidFill>
            <a:round/>
            <a:headEnd/>
            <a:tailEnd/>
          </a:ln>
          <a:extLst>
            <a:ext uri="{909E8E84-426E-40DD-AFC4-6F175D3DCCD1}">
              <a14:hiddenFill xmlns:a14="http://schemas.microsoft.com/office/drawing/2010/main">
                <a:noFill/>
              </a14:hiddenFill>
            </a:ext>
          </a:extLst>
        </p:spPr>
        <p:txBody>
          <a:bodyPr lIns="82058" tIns="41029" rIns="82058" bIns="41029"/>
          <a:lstStyle/>
          <a:p>
            <a:endParaRPr lang="en-US"/>
          </a:p>
        </p:txBody>
      </p:sp>
      <p:sp>
        <p:nvSpPr>
          <p:cNvPr id="88100" name="Line 36"/>
          <p:cNvSpPr>
            <a:spLocks noChangeShapeType="1"/>
          </p:cNvSpPr>
          <p:nvPr/>
        </p:nvSpPr>
        <p:spPr bwMode="auto">
          <a:xfrm>
            <a:off x="6148388" y="5937250"/>
            <a:ext cx="0" cy="134938"/>
          </a:xfrm>
          <a:prstGeom prst="line">
            <a:avLst/>
          </a:prstGeom>
          <a:noFill/>
          <a:ln w="9525">
            <a:solidFill>
              <a:srgbClr val="003399"/>
            </a:solidFill>
            <a:round/>
            <a:headEnd/>
            <a:tailEnd/>
          </a:ln>
          <a:extLst>
            <a:ext uri="{909E8E84-426E-40DD-AFC4-6F175D3DCCD1}">
              <a14:hiddenFill xmlns:a14="http://schemas.microsoft.com/office/drawing/2010/main">
                <a:noFill/>
              </a14:hiddenFill>
            </a:ext>
          </a:extLst>
        </p:spPr>
        <p:txBody>
          <a:bodyPr lIns="82058" tIns="41029" rIns="82058" bIns="41029"/>
          <a:lstStyle/>
          <a:p>
            <a:endParaRPr lang="en-US"/>
          </a:p>
        </p:txBody>
      </p:sp>
      <p:sp>
        <p:nvSpPr>
          <p:cNvPr id="88101" name="Line 37"/>
          <p:cNvSpPr>
            <a:spLocks noChangeShapeType="1"/>
          </p:cNvSpPr>
          <p:nvPr/>
        </p:nvSpPr>
        <p:spPr bwMode="auto">
          <a:xfrm>
            <a:off x="3654425" y="5735638"/>
            <a:ext cx="1397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lIns="82058" tIns="41029" rIns="82058" bIns="41029"/>
          <a:lstStyle/>
          <a:p>
            <a:endParaRPr lang="en-US"/>
          </a:p>
        </p:txBody>
      </p:sp>
      <p:sp>
        <p:nvSpPr>
          <p:cNvPr id="88102" name="Line 38"/>
          <p:cNvSpPr>
            <a:spLocks noChangeShapeType="1"/>
          </p:cNvSpPr>
          <p:nvPr/>
        </p:nvSpPr>
        <p:spPr bwMode="auto">
          <a:xfrm rot="-946845">
            <a:off x="3654425" y="5321300"/>
            <a:ext cx="139700" cy="15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lIns="82058" tIns="41029" rIns="82058" bIns="41029"/>
          <a:lstStyle/>
          <a:p>
            <a:endParaRPr lang="en-US"/>
          </a:p>
        </p:txBody>
      </p:sp>
      <p:sp>
        <p:nvSpPr>
          <p:cNvPr id="88103" name="Line 39"/>
          <p:cNvSpPr>
            <a:spLocks noChangeShapeType="1"/>
          </p:cNvSpPr>
          <p:nvPr/>
        </p:nvSpPr>
        <p:spPr bwMode="auto">
          <a:xfrm>
            <a:off x="3654425" y="4906963"/>
            <a:ext cx="1397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lIns="82058" tIns="41029" rIns="82058" bIns="41029"/>
          <a:lstStyle/>
          <a:p>
            <a:endParaRPr lang="en-US"/>
          </a:p>
        </p:txBody>
      </p:sp>
      <p:sp>
        <p:nvSpPr>
          <p:cNvPr id="88104" name="Arc 40"/>
          <p:cNvSpPr>
            <a:spLocks/>
          </p:cNvSpPr>
          <p:nvPr/>
        </p:nvSpPr>
        <p:spPr bwMode="auto">
          <a:xfrm rot="10335884" flipV="1">
            <a:off x="4073525" y="5789613"/>
            <a:ext cx="755650" cy="173037"/>
          </a:xfrm>
          <a:custGeom>
            <a:avLst/>
            <a:gdLst>
              <a:gd name="T0" fmla="*/ 0 w 32816"/>
              <a:gd name="T1" fmla="*/ 2147483647 h 21600"/>
              <a:gd name="T2" fmla="*/ 2147483647 w 32816"/>
              <a:gd name="T3" fmla="*/ 2147483647 h 21600"/>
              <a:gd name="T4" fmla="*/ 2147483647 w 32816"/>
              <a:gd name="T5" fmla="*/ 2147483647 h 21600"/>
              <a:gd name="T6" fmla="*/ 0 60000 65536"/>
              <a:gd name="T7" fmla="*/ 0 60000 65536"/>
              <a:gd name="T8" fmla="*/ 0 60000 65536"/>
              <a:gd name="T9" fmla="*/ 0 w 32816"/>
              <a:gd name="T10" fmla="*/ 0 h 21600"/>
              <a:gd name="T11" fmla="*/ 32816 w 32816"/>
              <a:gd name="T12" fmla="*/ 21600 h 21600"/>
            </a:gdLst>
            <a:ahLst/>
            <a:cxnLst>
              <a:cxn ang="T6">
                <a:pos x="T0" y="T1"/>
              </a:cxn>
              <a:cxn ang="T7">
                <a:pos x="T2" y="T3"/>
              </a:cxn>
              <a:cxn ang="T8">
                <a:pos x="T4" y="T5"/>
              </a:cxn>
            </a:cxnLst>
            <a:rect l="T9" t="T10" r="T11" b="T12"/>
            <a:pathLst>
              <a:path w="32816" h="21600" fill="none" extrusionOk="0">
                <a:moveTo>
                  <a:pt x="-1" y="3221"/>
                </a:moveTo>
                <a:cubicBezTo>
                  <a:pt x="3410" y="1115"/>
                  <a:pt x="7340" y="-1"/>
                  <a:pt x="11349" y="0"/>
                </a:cubicBezTo>
                <a:cubicBezTo>
                  <a:pt x="22351" y="0"/>
                  <a:pt x="31596" y="8270"/>
                  <a:pt x="32815" y="19206"/>
                </a:cubicBezTo>
              </a:path>
              <a:path w="32816" h="21600" stroke="0" extrusionOk="0">
                <a:moveTo>
                  <a:pt x="-1" y="3221"/>
                </a:moveTo>
                <a:cubicBezTo>
                  <a:pt x="3410" y="1115"/>
                  <a:pt x="7340" y="-1"/>
                  <a:pt x="11349" y="0"/>
                </a:cubicBezTo>
                <a:cubicBezTo>
                  <a:pt x="22351" y="0"/>
                  <a:pt x="31596" y="8270"/>
                  <a:pt x="32815" y="19206"/>
                </a:cubicBezTo>
                <a:lnTo>
                  <a:pt x="11349" y="21600"/>
                </a:lnTo>
                <a:lnTo>
                  <a:pt x="-1" y="3221"/>
                </a:lnTo>
                <a:close/>
              </a:path>
            </a:pathLst>
          </a:custGeom>
          <a:noFill/>
          <a:ln w="28575">
            <a:solidFill>
              <a:srgbClr val="CC3300"/>
            </a:solidFill>
            <a:round/>
            <a:headEnd/>
            <a:tailEnd/>
          </a:ln>
          <a:extLst>
            <a:ext uri="{909E8E84-426E-40DD-AFC4-6F175D3DCCD1}">
              <a14:hiddenFill xmlns:a14="http://schemas.microsoft.com/office/drawing/2010/main">
                <a:solidFill>
                  <a:srgbClr val="FFFFFF"/>
                </a:solidFill>
              </a14:hiddenFill>
            </a:ext>
          </a:extLst>
        </p:spPr>
        <p:txBody>
          <a:bodyPr wrap="none" lIns="82058" tIns="41029" rIns="82058" bIns="41029" anchor="ctr"/>
          <a:lstStyle/>
          <a:p>
            <a:endParaRPr lang="en-US"/>
          </a:p>
        </p:txBody>
      </p:sp>
      <p:sp>
        <p:nvSpPr>
          <p:cNvPr id="88105" name="Text Box 41"/>
          <p:cNvSpPr txBox="1">
            <a:spLocks noChangeArrowheads="1"/>
          </p:cNvSpPr>
          <p:nvPr/>
        </p:nvSpPr>
        <p:spPr bwMode="auto">
          <a:xfrm>
            <a:off x="5872163" y="3965575"/>
            <a:ext cx="1284287" cy="328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2058" tIns="41029" rIns="82058" bIns="41029">
            <a:spAutoFit/>
          </a:bodyP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r>
              <a:rPr lang="en-US" sz="1600" b="1">
                <a:latin typeface="Arial" charset="0"/>
              </a:rPr>
              <a:t>Soft Starter</a:t>
            </a:r>
          </a:p>
        </p:txBody>
      </p:sp>
      <p:sp>
        <p:nvSpPr>
          <p:cNvPr id="88106" name="Text Box 42"/>
          <p:cNvSpPr txBox="1">
            <a:spLocks noChangeArrowheads="1"/>
          </p:cNvSpPr>
          <p:nvPr/>
        </p:nvSpPr>
        <p:spPr bwMode="auto">
          <a:xfrm>
            <a:off x="4278313" y="6059488"/>
            <a:ext cx="1100137" cy="328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2058" tIns="41029" rIns="82058" bIns="41029">
            <a:spAutoFit/>
          </a:bodyP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r>
              <a:rPr lang="en-US" sz="1600" b="1">
                <a:latin typeface="Arial" charset="0"/>
              </a:rPr>
              <a:t>VFD Start</a:t>
            </a:r>
          </a:p>
        </p:txBody>
      </p:sp>
      <p:sp>
        <p:nvSpPr>
          <p:cNvPr id="88107" name="Line 43"/>
          <p:cNvSpPr>
            <a:spLocks noChangeShapeType="1"/>
          </p:cNvSpPr>
          <p:nvPr/>
        </p:nvSpPr>
        <p:spPr bwMode="auto">
          <a:xfrm rot="-946845">
            <a:off x="3654425" y="5186363"/>
            <a:ext cx="1397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lIns="82058" tIns="41029" rIns="82058" bIns="41029"/>
          <a:lstStyle/>
          <a:p>
            <a:endParaRPr lang="en-US"/>
          </a:p>
        </p:txBody>
      </p:sp>
      <p:sp>
        <p:nvSpPr>
          <p:cNvPr id="88108" name="Line 44"/>
          <p:cNvSpPr>
            <a:spLocks noChangeShapeType="1"/>
          </p:cNvSpPr>
          <p:nvPr/>
        </p:nvSpPr>
        <p:spPr bwMode="auto">
          <a:xfrm>
            <a:off x="3724275" y="4916488"/>
            <a:ext cx="0" cy="269875"/>
          </a:xfrm>
          <a:prstGeom prst="line">
            <a:avLst/>
          </a:prstGeom>
          <a:noFill/>
          <a:ln w="28575">
            <a:solidFill>
              <a:srgbClr val="003399"/>
            </a:solidFill>
            <a:round/>
            <a:headEnd/>
            <a:tailEnd/>
          </a:ln>
          <a:extLst>
            <a:ext uri="{909E8E84-426E-40DD-AFC4-6F175D3DCCD1}">
              <a14:hiddenFill xmlns:a14="http://schemas.microsoft.com/office/drawing/2010/main">
                <a:noFill/>
              </a14:hiddenFill>
            </a:ext>
          </a:extLst>
        </p:spPr>
        <p:txBody>
          <a:bodyPr lIns="82058" tIns="41029" rIns="82058" bIns="41029"/>
          <a:lstStyle/>
          <a:p>
            <a:endParaRPr lang="en-US"/>
          </a:p>
        </p:txBody>
      </p:sp>
      <p:sp>
        <p:nvSpPr>
          <p:cNvPr id="88109" name="Text Box 45"/>
          <p:cNvSpPr txBox="1">
            <a:spLocks noChangeArrowheads="1"/>
          </p:cNvSpPr>
          <p:nvPr/>
        </p:nvSpPr>
        <p:spPr bwMode="auto">
          <a:xfrm>
            <a:off x="1854200" y="3962400"/>
            <a:ext cx="1774825" cy="28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lIns="82058" tIns="41029" rIns="82058" bIns="41029">
            <a:spAutoFit/>
          </a:bodyP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r>
              <a:rPr lang="en-US" sz="1300" b="1" dirty="0">
                <a:latin typeface="Arial" charset="0"/>
              </a:rPr>
              <a:t>(Operating losses 0)</a:t>
            </a:r>
          </a:p>
        </p:txBody>
      </p:sp>
      <p:sp>
        <p:nvSpPr>
          <p:cNvPr id="88110" name="Text Box 46"/>
          <p:cNvSpPr txBox="1">
            <a:spLocks noChangeArrowheads="1"/>
          </p:cNvSpPr>
          <p:nvPr/>
        </p:nvSpPr>
        <p:spPr bwMode="auto">
          <a:xfrm>
            <a:off x="4832350" y="4233863"/>
            <a:ext cx="3617913" cy="28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2058" tIns="41029" rIns="82058" bIns="41029">
            <a:spAutoFit/>
          </a:bodyP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r>
              <a:rPr lang="en-US" sz="1300" b="1">
                <a:latin typeface="Arial" charset="0"/>
              </a:rPr>
              <a:t>(Operating losses approx. 4 watts per Amp)</a:t>
            </a:r>
          </a:p>
        </p:txBody>
      </p:sp>
      <p:sp>
        <p:nvSpPr>
          <p:cNvPr id="88111" name="Text Box 47"/>
          <p:cNvSpPr txBox="1">
            <a:spLocks noChangeArrowheads="1"/>
          </p:cNvSpPr>
          <p:nvPr/>
        </p:nvSpPr>
        <p:spPr bwMode="auto">
          <a:xfrm>
            <a:off x="3100388" y="6248400"/>
            <a:ext cx="3711575" cy="28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2058" tIns="41029" rIns="82058" bIns="41029">
            <a:spAutoFit/>
          </a:bodyP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r>
              <a:rPr lang="en-US" sz="1300" b="1" dirty="0">
                <a:latin typeface="Arial" charset="0"/>
              </a:rPr>
              <a:t>(Operating losses approx. 14 watts per Amp)</a:t>
            </a:r>
          </a:p>
        </p:txBody>
      </p:sp>
      <p:sp>
        <p:nvSpPr>
          <p:cNvPr id="88112" name="Text Box 48"/>
          <p:cNvSpPr txBox="1">
            <a:spLocks noChangeArrowheads="1"/>
          </p:cNvSpPr>
          <p:nvPr/>
        </p:nvSpPr>
        <p:spPr bwMode="auto">
          <a:xfrm>
            <a:off x="4972050" y="4459288"/>
            <a:ext cx="3373438" cy="28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2058" tIns="41029" rIns="82058" bIns="41029">
            <a:spAutoFit/>
          </a:bodyP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r>
              <a:rPr lang="en-US" sz="1300" b="1">
                <a:latin typeface="Arial" charset="0"/>
              </a:rPr>
              <a:t>(Parallel a contactor, operating losses 0)</a:t>
            </a:r>
          </a:p>
        </p:txBody>
      </p:sp>
      <p:sp>
        <p:nvSpPr>
          <p:cNvPr id="88113" name="Text Box 49"/>
          <p:cNvSpPr txBox="1">
            <a:spLocks noChangeArrowheads="1"/>
          </p:cNvSpPr>
          <p:nvPr/>
        </p:nvSpPr>
        <p:spPr bwMode="auto">
          <a:xfrm>
            <a:off x="6597650" y="1746250"/>
            <a:ext cx="1909763" cy="33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2058" tIns="41029" rIns="82058" bIns="41029">
            <a:spAutoFit/>
          </a:bodyP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r>
              <a:rPr lang="en-US" sz="1600" b="1">
                <a:latin typeface="Arial" charset="0"/>
              </a:rPr>
              <a:t>Design B / Code J</a:t>
            </a:r>
          </a:p>
        </p:txBody>
      </p:sp>
      <p:sp>
        <p:nvSpPr>
          <p:cNvPr id="88114" name="Arc 50"/>
          <p:cNvSpPr>
            <a:spLocks/>
          </p:cNvSpPr>
          <p:nvPr/>
        </p:nvSpPr>
        <p:spPr bwMode="auto">
          <a:xfrm rot="5458545" flipH="1" flipV="1">
            <a:off x="5734844" y="3494881"/>
            <a:ext cx="66675" cy="68263"/>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28575">
            <a:solidFill>
              <a:srgbClr val="CC3300"/>
            </a:solidFill>
            <a:round/>
            <a:headEnd/>
            <a:tailEnd/>
          </a:ln>
          <a:extLst>
            <a:ext uri="{909E8E84-426E-40DD-AFC4-6F175D3DCCD1}">
              <a14:hiddenFill xmlns:a14="http://schemas.microsoft.com/office/drawing/2010/main">
                <a:solidFill>
                  <a:srgbClr val="FFFFFF"/>
                </a:solidFill>
              </a14:hiddenFill>
            </a:ext>
          </a:extLst>
        </p:spPr>
        <p:txBody>
          <a:bodyPr wrap="none" lIns="82058" tIns="41029" rIns="82058" bIns="41029" anchor="ctr"/>
          <a:lstStyle/>
          <a:p>
            <a:endParaRPr lang="en-US"/>
          </a:p>
        </p:txBody>
      </p:sp>
      <p:sp>
        <p:nvSpPr>
          <p:cNvPr id="88115" name="Arc 51"/>
          <p:cNvSpPr>
            <a:spLocks/>
          </p:cNvSpPr>
          <p:nvPr/>
        </p:nvSpPr>
        <p:spPr bwMode="auto">
          <a:xfrm rot="-869128" flipH="1" flipV="1">
            <a:off x="6348413" y="3565525"/>
            <a:ext cx="68262" cy="66675"/>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28575">
            <a:solidFill>
              <a:srgbClr val="CC3300"/>
            </a:solidFill>
            <a:round/>
            <a:headEnd/>
            <a:tailEnd/>
          </a:ln>
          <a:extLst>
            <a:ext uri="{909E8E84-426E-40DD-AFC4-6F175D3DCCD1}">
              <a14:hiddenFill xmlns:a14="http://schemas.microsoft.com/office/drawing/2010/main">
                <a:solidFill>
                  <a:srgbClr val="FFFFFF"/>
                </a:solidFill>
              </a14:hiddenFill>
            </a:ext>
          </a:extLst>
        </p:spPr>
        <p:txBody>
          <a:bodyPr wrap="none" lIns="82058" tIns="41029" rIns="82058" bIns="41029" anchor="ctr"/>
          <a:lstStyle/>
          <a:p>
            <a:endParaRPr lang="en-US"/>
          </a:p>
        </p:txBody>
      </p:sp>
      <p:cxnSp>
        <p:nvCxnSpPr>
          <p:cNvPr id="88116" name="AutoShape 52"/>
          <p:cNvCxnSpPr>
            <a:cxnSpLocks noChangeShapeType="1"/>
          </p:cNvCxnSpPr>
          <p:nvPr/>
        </p:nvCxnSpPr>
        <p:spPr bwMode="auto">
          <a:xfrm>
            <a:off x="5797550" y="3492500"/>
            <a:ext cx="57150" cy="0"/>
          </a:xfrm>
          <a:prstGeom prst="straightConnector1">
            <a:avLst/>
          </a:prstGeom>
          <a:noFill/>
          <a:ln w="28575">
            <a:solidFill>
              <a:srgbClr val="CC3300"/>
            </a:solidFill>
            <a:round/>
            <a:headEnd/>
            <a:tailEnd/>
          </a:ln>
          <a:extLst>
            <a:ext uri="{909E8E84-426E-40DD-AFC4-6F175D3DCCD1}">
              <a14:hiddenFill xmlns:a14="http://schemas.microsoft.com/office/drawing/2010/main">
                <a:noFill/>
              </a14:hiddenFill>
            </a:ext>
          </a:extLst>
        </p:spPr>
      </p:cxnSp>
      <p:sp>
        <p:nvSpPr>
          <p:cNvPr id="55" name="Rectangle 5"/>
          <p:cNvSpPr txBox="1">
            <a:spLocks noChangeArrowheads="1"/>
          </p:cNvSpPr>
          <p:nvPr/>
        </p:nvSpPr>
        <p:spPr bwMode="auto">
          <a:xfrm>
            <a:off x="5029200" y="6553200"/>
            <a:ext cx="33528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058" tIns="41029" rIns="82058" bIns="41029"/>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r>
              <a:rPr lang="en-US" sz="1000" dirty="0" smtClean="0">
                <a:latin typeface="Arial" charset="0"/>
              </a:rPr>
              <a:t>Courtesy : Green </a:t>
            </a:r>
            <a:r>
              <a:rPr lang="en-US" sz="1000" dirty="0">
                <a:latin typeface="Arial" charset="0"/>
              </a:rPr>
              <a:t>Motors </a:t>
            </a:r>
            <a:r>
              <a:rPr lang="en-US" sz="1000" dirty="0" smtClean="0">
                <a:latin typeface="Arial" charset="0"/>
              </a:rPr>
              <a:t>Practices</a:t>
            </a:r>
            <a:endParaRPr lang="en-US" sz="1000" dirty="0">
              <a:latin typeface="Arial" charset="0"/>
            </a:endParaRPr>
          </a:p>
        </p:txBody>
      </p:sp>
    </p:spTree>
    <p:extLst>
      <p:ext uri="{BB962C8B-B14F-4D97-AF65-F5344CB8AC3E}">
        <p14:creationId xmlns:p14="http://schemas.microsoft.com/office/powerpoint/2010/main" val="843195498"/>
      </p:ext>
    </p:extLst>
  </p:cSld>
  <p:clrMapOvr>
    <a:masterClrMapping/>
  </p:clrMapOvr>
  <p:transition>
    <p:wipe dir="r"/>
  </p:transition>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Title 1"/>
          <p:cNvSpPr>
            <a:spLocks noGrp="1"/>
          </p:cNvSpPr>
          <p:nvPr>
            <p:ph type="title"/>
          </p:nvPr>
        </p:nvSpPr>
        <p:spPr>
          <a:xfrm>
            <a:off x="304800" y="381000"/>
            <a:ext cx="7162800" cy="685800"/>
          </a:xfrm>
        </p:spPr>
        <p:txBody>
          <a:bodyPr anchor="t"/>
          <a:lstStyle/>
          <a:p>
            <a:r>
              <a:rPr lang="en-US" sz="4200" dirty="0" smtClean="0"/>
              <a:t>Dynamic and Static Head</a:t>
            </a:r>
          </a:p>
        </p:txBody>
      </p:sp>
      <p:grpSp>
        <p:nvGrpSpPr>
          <p:cNvPr id="89091" name="Group 2"/>
          <p:cNvGrpSpPr>
            <a:grpSpLocks/>
          </p:cNvGrpSpPr>
          <p:nvPr/>
        </p:nvGrpSpPr>
        <p:grpSpPr bwMode="auto">
          <a:xfrm>
            <a:off x="2057400" y="1800225"/>
            <a:ext cx="5562600" cy="4191000"/>
            <a:chOff x="1008" y="576"/>
            <a:chExt cx="3120" cy="2784"/>
          </a:xfrm>
        </p:grpSpPr>
        <p:sp>
          <p:nvSpPr>
            <p:cNvPr id="89094" name="Line 3"/>
            <p:cNvSpPr>
              <a:spLocks noChangeShapeType="1"/>
            </p:cNvSpPr>
            <p:nvPr/>
          </p:nvSpPr>
          <p:spPr bwMode="auto">
            <a:xfrm>
              <a:off x="1008" y="720"/>
              <a:ext cx="0" cy="2640"/>
            </a:xfrm>
            <a:prstGeom prst="line">
              <a:avLst/>
            </a:prstGeom>
            <a:noFill/>
            <a:ln w="28575">
              <a:solidFill>
                <a:srgbClr val="000000"/>
              </a:solidFill>
              <a:round/>
              <a:headEnd type="stealth" w="med" len="med"/>
              <a:tailEnd type="none" w="sm" len="sm"/>
            </a:ln>
            <a:extLst>
              <a:ext uri="{909E8E84-426E-40DD-AFC4-6F175D3DCCD1}">
                <a14:hiddenFill xmlns:a14="http://schemas.microsoft.com/office/drawing/2010/main">
                  <a:noFill/>
                </a14:hiddenFill>
              </a:ext>
            </a:extLst>
          </p:spPr>
          <p:txBody>
            <a:bodyPr anchor="ctr"/>
            <a:lstStyle/>
            <a:p>
              <a:endParaRPr lang="en-US"/>
            </a:p>
          </p:txBody>
        </p:sp>
        <p:sp>
          <p:nvSpPr>
            <p:cNvPr id="89095" name="Line 4"/>
            <p:cNvSpPr>
              <a:spLocks noChangeShapeType="1"/>
            </p:cNvSpPr>
            <p:nvPr/>
          </p:nvSpPr>
          <p:spPr bwMode="auto">
            <a:xfrm>
              <a:off x="1008" y="3360"/>
              <a:ext cx="3120" cy="0"/>
            </a:xfrm>
            <a:prstGeom prst="line">
              <a:avLst/>
            </a:prstGeom>
            <a:noFill/>
            <a:ln w="28575">
              <a:solidFill>
                <a:srgbClr val="000000"/>
              </a:solidFill>
              <a:round/>
              <a:headEnd type="none" w="sm" len="sm"/>
              <a:tailEnd type="stealth" w="med" len="med"/>
            </a:ln>
            <a:extLst>
              <a:ext uri="{909E8E84-426E-40DD-AFC4-6F175D3DCCD1}">
                <a14:hiddenFill xmlns:a14="http://schemas.microsoft.com/office/drawing/2010/main">
                  <a:noFill/>
                </a14:hiddenFill>
              </a:ext>
            </a:extLst>
          </p:spPr>
          <p:txBody>
            <a:bodyPr anchor="ctr"/>
            <a:lstStyle/>
            <a:p>
              <a:endParaRPr lang="en-US"/>
            </a:p>
          </p:txBody>
        </p:sp>
        <p:sp>
          <p:nvSpPr>
            <p:cNvPr id="89096" name="Line 5"/>
            <p:cNvSpPr>
              <a:spLocks noChangeShapeType="1"/>
            </p:cNvSpPr>
            <p:nvPr/>
          </p:nvSpPr>
          <p:spPr bwMode="auto">
            <a:xfrm flipV="1">
              <a:off x="1008" y="2400"/>
              <a:ext cx="2640" cy="4"/>
            </a:xfrm>
            <a:prstGeom prst="line">
              <a:avLst/>
            </a:prstGeom>
            <a:noFill/>
            <a:ln w="28575">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anchor="ctr"/>
            <a:lstStyle/>
            <a:p>
              <a:endParaRPr lang="en-US"/>
            </a:p>
          </p:txBody>
        </p:sp>
        <p:sp>
          <p:nvSpPr>
            <p:cNvPr id="89097" name="Arc 6"/>
            <p:cNvSpPr>
              <a:spLocks/>
            </p:cNvSpPr>
            <p:nvPr/>
          </p:nvSpPr>
          <p:spPr bwMode="auto">
            <a:xfrm>
              <a:off x="1008" y="576"/>
              <a:ext cx="2517" cy="1824"/>
            </a:xfrm>
            <a:custGeom>
              <a:avLst/>
              <a:gdLst>
                <a:gd name="T0" fmla="*/ 0 w 20977"/>
                <a:gd name="T1" fmla="*/ 0 h 21600"/>
                <a:gd name="T2" fmla="*/ 0 w 20977"/>
                <a:gd name="T3" fmla="*/ 0 h 21600"/>
                <a:gd name="T4" fmla="*/ 0 w 20977"/>
                <a:gd name="T5" fmla="*/ 0 h 21600"/>
                <a:gd name="T6" fmla="*/ 0 60000 65536"/>
                <a:gd name="T7" fmla="*/ 0 60000 65536"/>
                <a:gd name="T8" fmla="*/ 0 60000 65536"/>
                <a:gd name="T9" fmla="*/ 0 w 20977"/>
                <a:gd name="T10" fmla="*/ 0 h 21600"/>
                <a:gd name="T11" fmla="*/ 20977 w 20977"/>
                <a:gd name="T12" fmla="*/ 21600 h 21600"/>
              </a:gdLst>
              <a:ahLst/>
              <a:cxnLst>
                <a:cxn ang="T6">
                  <a:pos x="T0" y="T1"/>
                </a:cxn>
                <a:cxn ang="T7">
                  <a:pos x="T2" y="T3"/>
                </a:cxn>
                <a:cxn ang="T8">
                  <a:pos x="T4" y="T5"/>
                </a:cxn>
              </a:cxnLst>
              <a:rect l="T9" t="T10" r="T11" b="T12"/>
              <a:pathLst>
                <a:path w="20977" h="21600" fill="none" extrusionOk="0">
                  <a:moveTo>
                    <a:pt x="20976" y="5151"/>
                  </a:moveTo>
                  <a:cubicBezTo>
                    <a:pt x="18612" y="14776"/>
                    <a:pt x="10002" y="21557"/>
                    <a:pt x="91" y="21599"/>
                  </a:cubicBezTo>
                </a:path>
                <a:path w="20977" h="21600" stroke="0" extrusionOk="0">
                  <a:moveTo>
                    <a:pt x="20976" y="5151"/>
                  </a:moveTo>
                  <a:cubicBezTo>
                    <a:pt x="18612" y="14776"/>
                    <a:pt x="10002" y="21557"/>
                    <a:pt x="91" y="21599"/>
                  </a:cubicBezTo>
                  <a:lnTo>
                    <a:pt x="0" y="0"/>
                  </a:lnTo>
                  <a:lnTo>
                    <a:pt x="20976" y="5151"/>
                  </a:lnTo>
                  <a:close/>
                </a:path>
              </a:pathLst>
            </a:custGeom>
            <a:noFill/>
            <a:ln w="28575" cap="rnd">
              <a:solidFill>
                <a:srgbClr val="00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nchor="ctr"/>
            <a:lstStyle/>
            <a:p>
              <a:endParaRPr lang="en-US"/>
            </a:p>
          </p:txBody>
        </p:sp>
        <p:sp>
          <p:nvSpPr>
            <p:cNvPr id="89098" name="Line 7"/>
            <p:cNvSpPr>
              <a:spLocks noChangeShapeType="1"/>
            </p:cNvSpPr>
            <p:nvPr/>
          </p:nvSpPr>
          <p:spPr bwMode="auto">
            <a:xfrm flipV="1">
              <a:off x="3216" y="2400"/>
              <a:ext cx="0" cy="960"/>
            </a:xfrm>
            <a:prstGeom prst="line">
              <a:avLst/>
            </a:prstGeom>
            <a:noFill/>
            <a:ln w="28575">
              <a:solidFill>
                <a:srgbClr val="000000"/>
              </a:solidFill>
              <a:round/>
              <a:headEnd type="stealth" w="med" len="med"/>
              <a:tailEnd type="stealth" w="med" len="med"/>
            </a:ln>
            <a:extLst>
              <a:ext uri="{909E8E84-426E-40DD-AFC4-6F175D3DCCD1}">
                <a14:hiddenFill xmlns:a14="http://schemas.microsoft.com/office/drawing/2010/main">
                  <a:noFill/>
                </a14:hiddenFill>
              </a:ext>
            </a:extLst>
          </p:spPr>
          <p:txBody>
            <a:bodyPr anchor="ctr"/>
            <a:lstStyle/>
            <a:p>
              <a:endParaRPr lang="en-US"/>
            </a:p>
          </p:txBody>
        </p:sp>
        <p:sp>
          <p:nvSpPr>
            <p:cNvPr id="89099" name="Line 8"/>
            <p:cNvSpPr>
              <a:spLocks noChangeShapeType="1"/>
            </p:cNvSpPr>
            <p:nvPr/>
          </p:nvSpPr>
          <p:spPr bwMode="auto">
            <a:xfrm flipV="1">
              <a:off x="3216" y="1536"/>
              <a:ext cx="0" cy="864"/>
            </a:xfrm>
            <a:prstGeom prst="line">
              <a:avLst/>
            </a:prstGeom>
            <a:noFill/>
            <a:ln w="28575">
              <a:solidFill>
                <a:srgbClr val="000000"/>
              </a:solidFill>
              <a:round/>
              <a:headEnd type="stealth" w="med" len="med"/>
              <a:tailEnd type="stealth" w="med" len="med"/>
            </a:ln>
            <a:extLst>
              <a:ext uri="{909E8E84-426E-40DD-AFC4-6F175D3DCCD1}">
                <a14:hiddenFill xmlns:a14="http://schemas.microsoft.com/office/drawing/2010/main">
                  <a:noFill/>
                </a14:hiddenFill>
              </a:ext>
            </a:extLst>
          </p:spPr>
          <p:txBody>
            <a:bodyPr anchor="ctr"/>
            <a:lstStyle/>
            <a:p>
              <a:endParaRPr lang="en-US"/>
            </a:p>
          </p:txBody>
        </p:sp>
        <p:sp>
          <p:nvSpPr>
            <p:cNvPr id="89100" name="Rectangle 9"/>
            <p:cNvSpPr>
              <a:spLocks noChangeArrowheads="1"/>
            </p:cNvSpPr>
            <p:nvPr/>
          </p:nvSpPr>
          <p:spPr bwMode="auto">
            <a:xfrm>
              <a:off x="3254" y="1857"/>
              <a:ext cx="828"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lIns="92075" tIns="46038" rIns="92075" bIns="46038"/>
            <a:lstStyle/>
            <a:p>
              <a:pPr>
                <a:spcAft>
                  <a:spcPts val="1000"/>
                </a:spcAft>
              </a:pPr>
              <a:r>
                <a:rPr lang="en-US">
                  <a:solidFill>
                    <a:srgbClr val="000000"/>
                  </a:solidFill>
                  <a:latin typeface="Calibri" pitchFamily="34" charset="0"/>
                </a:rPr>
                <a:t>DYNAMIC</a:t>
              </a:r>
              <a:endParaRPr lang="en-US"/>
            </a:p>
          </p:txBody>
        </p:sp>
        <p:sp>
          <p:nvSpPr>
            <p:cNvPr id="89101" name="Rectangle 10"/>
            <p:cNvSpPr>
              <a:spLocks noChangeArrowheads="1"/>
            </p:cNvSpPr>
            <p:nvPr/>
          </p:nvSpPr>
          <p:spPr bwMode="auto">
            <a:xfrm>
              <a:off x="3254" y="2721"/>
              <a:ext cx="65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lIns="92075" tIns="46038" rIns="92075" bIns="46038"/>
            <a:lstStyle/>
            <a:p>
              <a:pPr>
                <a:spcAft>
                  <a:spcPts val="1000"/>
                </a:spcAft>
              </a:pPr>
              <a:r>
                <a:rPr lang="en-US">
                  <a:solidFill>
                    <a:srgbClr val="000000"/>
                  </a:solidFill>
                  <a:latin typeface="Calibri" pitchFamily="34" charset="0"/>
                </a:rPr>
                <a:t>STATIC</a:t>
              </a:r>
              <a:endParaRPr lang="en-US"/>
            </a:p>
          </p:txBody>
        </p:sp>
      </p:grpSp>
      <p:sp>
        <p:nvSpPr>
          <p:cNvPr id="89092" name="TextBox 11"/>
          <p:cNvSpPr txBox="1">
            <a:spLocks noChangeArrowheads="1"/>
          </p:cNvSpPr>
          <p:nvPr/>
        </p:nvSpPr>
        <p:spPr bwMode="auto">
          <a:xfrm>
            <a:off x="4046538" y="6181725"/>
            <a:ext cx="94456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r>
              <a:rPr lang="en-US" sz="2800">
                <a:latin typeface="Arial" charset="0"/>
              </a:rPr>
              <a:t>Flow</a:t>
            </a:r>
          </a:p>
        </p:txBody>
      </p:sp>
      <p:sp>
        <p:nvSpPr>
          <p:cNvPr id="13" name="TextBox 12"/>
          <p:cNvSpPr txBox="1"/>
          <p:nvPr/>
        </p:nvSpPr>
        <p:spPr>
          <a:xfrm>
            <a:off x="1143000" y="3360496"/>
            <a:ext cx="677108" cy="1071768"/>
          </a:xfrm>
          <a:prstGeom prst="rect">
            <a:avLst/>
          </a:prstGeom>
          <a:noFill/>
        </p:spPr>
        <p:txBody>
          <a:bodyPr vert="vert270" wrap="none">
            <a:spAutoFit/>
          </a:bodyPr>
          <a:lstStyle/>
          <a:p>
            <a:pPr>
              <a:defRPr/>
            </a:pPr>
            <a:r>
              <a:rPr lang="en-US" sz="3200" dirty="0">
                <a:latin typeface="+mn-lt"/>
                <a:cs typeface="+mn-cs"/>
              </a:rPr>
              <a:t>Head</a:t>
            </a:r>
          </a:p>
        </p:txBody>
      </p:sp>
    </p:spTree>
    <p:extLst>
      <p:ext uri="{BB962C8B-B14F-4D97-AF65-F5344CB8AC3E}">
        <p14:creationId xmlns:p14="http://schemas.microsoft.com/office/powerpoint/2010/main" val="501984963"/>
      </p:ext>
    </p:extLst>
  </p:cSld>
  <p:clrMapOvr>
    <a:masterClrMapping/>
  </p:clrMapOvr>
  <p:transition>
    <p:wipe dir="r"/>
  </p:transition>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Title 1"/>
          <p:cNvSpPr>
            <a:spLocks noGrp="1"/>
          </p:cNvSpPr>
          <p:nvPr>
            <p:ph type="title"/>
          </p:nvPr>
        </p:nvSpPr>
        <p:spPr>
          <a:xfrm>
            <a:off x="304800" y="0"/>
            <a:ext cx="6324600" cy="1143000"/>
          </a:xfrm>
        </p:spPr>
        <p:txBody>
          <a:bodyPr anchor="t"/>
          <a:lstStyle/>
          <a:p>
            <a:r>
              <a:rPr lang="en-US" sz="4200" dirty="0" smtClean="0">
                <a:solidFill>
                  <a:schemeClr val="tx1"/>
                </a:solidFill>
              </a:rPr>
              <a:t>Belt Driven Opportunities</a:t>
            </a:r>
          </a:p>
        </p:txBody>
      </p:sp>
      <p:pic>
        <p:nvPicPr>
          <p:cNvPr id="90115" name="Picture 4" descr="Cog.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48400" y="1905000"/>
            <a:ext cx="1255713"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116" name="Picture 5" descr="pulley.jp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81425" y="1676400"/>
            <a:ext cx="158115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117" name="Picture 6" descr="V-Belt.jp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447800" y="1828800"/>
            <a:ext cx="1065213"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118" name="TextBox 7"/>
          <p:cNvSpPr txBox="1">
            <a:spLocks noChangeArrowheads="1"/>
          </p:cNvSpPr>
          <p:nvPr/>
        </p:nvSpPr>
        <p:spPr bwMode="auto">
          <a:xfrm>
            <a:off x="381000" y="3124200"/>
            <a:ext cx="83058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r>
              <a:rPr lang="en-US" dirty="0">
                <a:latin typeface="Arial" charset="0"/>
              </a:rPr>
              <a:t>Belt efficiency ranges from </a:t>
            </a:r>
            <a:r>
              <a:rPr lang="en-US" dirty="0" smtClean="0">
                <a:latin typeface="Arial" charset="0"/>
              </a:rPr>
              <a:t>90-99% depending </a:t>
            </a:r>
            <a:r>
              <a:rPr lang="en-US" dirty="0">
                <a:latin typeface="Arial" charset="0"/>
              </a:rPr>
              <a:t>on type, construction, and </a:t>
            </a:r>
            <a:r>
              <a:rPr lang="en-US" dirty="0" smtClean="0">
                <a:latin typeface="Arial" charset="0"/>
              </a:rPr>
              <a:t>application.</a:t>
            </a:r>
            <a:endParaRPr lang="en-US" dirty="0">
              <a:latin typeface="Arial" charset="0"/>
            </a:endParaRPr>
          </a:p>
        </p:txBody>
      </p:sp>
      <p:sp>
        <p:nvSpPr>
          <p:cNvPr id="90119" name="TextBox 8"/>
          <p:cNvSpPr txBox="1">
            <a:spLocks noChangeArrowheads="1"/>
          </p:cNvSpPr>
          <p:nvPr/>
        </p:nvSpPr>
        <p:spPr bwMode="auto">
          <a:xfrm>
            <a:off x="381000" y="4114800"/>
            <a:ext cx="70104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r>
              <a:rPr lang="en-US" dirty="0">
                <a:latin typeface="Arial" charset="0"/>
              </a:rPr>
              <a:t>Major energy losses are attributable to:</a:t>
            </a:r>
          </a:p>
          <a:p>
            <a:pPr eaLnBrk="1" hangingPunct="1">
              <a:buFont typeface="Arial" charset="0"/>
              <a:buChar char="•"/>
            </a:pPr>
            <a:r>
              <a:rPr lang="en-US" dirty="0" smtClean="0">
                <a:latin typeface="Arial" charset="0"/>
              </a:rPr>
              <a:t> bending </a:t>
            </a:r>
            <a:r>
              <a:rPr lang="en-US" dirty="0">
                <a:latin typeface="Arial" charset="0"/>
              </a:rPr>
              <a:t>hysteresis</a:t>
            </a:r>
          </a:p>
          <a:p>
            <a:pPr eaLnBrk="1" hangingPunct="1">
              <a:buFont typeface="Arial" charset="0"/>
              <a:buChar char="•"/>
            </a:pPr>
            <a:r>
              <a:rPr lang="en-US" dirty="0" smtClean="0">
                <a:latin typeface="Arial" charset="0"/>
              </a:rPr>
              <a:t> sliding friction. </a:t>
            </a:r>
            <a:endParaRPr lang="en-US" dirty="0">
              <a:latin typeface="Arial" charset="0"/>
            </a:endParaRPr>
          </a:p>
        </p:txBody>
      </p:sp>
      <p:sp>
        <p:nvSpPr>
          <p:cNvPr id="90120" name="TextBox 9"/>
          <p:cNvSpPr txBox="1">
            <a:spLocks noChangeArrowheads="1"/>
          </p:cNvSpPr>
          <p:nvPr/>
        </p:nvSpPr>
        <p:spPr bwMode="auto">
          <a:xfrm>
            <a:off x="381000" y="5334000"/>
            <a:ext cx="83058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r>
              <a:rPr lang="en-US" dirty="0" smtClean="0">
                <a:latin typeface="Arial" charset="0"/>
              </a:rPr>
              <a:t>When tested, cogged </a:t>
            </a:r>
            <a:r>
              <a:rPr lang="en-US" dirty="0">
                <a:latin typeface="Arial" charset="0"/>
              </a:rPr>
              <a:t>belts operating on a 3.4 inch </a:t>
            </a:r>
            <a:r>
              <a:rPr lang="en-US" dirty="0" smtClean="0">
                <a:latin typeface="Arial" charset="0"/>
              </a:rPr>
              <a:t>sheave </a:t>
            </a:r>
            <a:r>
              <a:rPr lang="en-US" dirty="0">
                <a:latin typeface="Arial" charset="0"/>
              </a:rPr>
              <a:t>produced a </a:t>
            </a:r>
            <a:r>
              <a:rPr lang="en-US" dirty="0" smtClean="0">
                <a:latin typeface="Arial" charset="0"/>
              </a:rPr>
              <a:t>3-6% </a:t>
            </a:r>
            <a:r>
              <a:rPr lang="en-US" dirty="0">
                <a:latin typeface="Arial" charset="0"/>
              </a:rPr>
              <a:t>efficiency </a:t>
            </a:r>
            <a:r>
              <a:rPr lang="en-US" dirty="0" smtClean="0">
                <a:latin typeface="Arial" charset="0"/>
              </a:rPr>
              <a:t>improvement.</a:t>
            </a:r>
            <a:endParaRPr lang="en-US" dirty="0">
              <a:latin typeface="Arial" charset="0"/>
            </a:endParaRPr>
          </a:p>
        </p:txBody>
      </p:sp>
      <p:sp>
        <p:nvSpPr>
          <p:cNvPr id="90121" name="TextBox 10"/>
          <p:cNvSpPr txBox="1">
            <a:spLocks noChangeArrowheads="1"/>
          </p:cNvSpPr>
          <p:nvPr/>
        </p:nvSpPr>
        <p:spPr bwMode="auto">
          <a:xfrm>
            <a:off x="5195887" y="6165049"/>
            <a:ext cx="3360737"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r>
              <a:rPr lang="en-US" sz="1100" dirty="0">
                <a:latin typeface="Arial" charset="0"/>
              </a:rPr>
              <a:t>Source: Third World Energy Engineering Congress</a:t>
            </a:r>
          </a:p>
          <a:p>
            <a:pPr eaLnBrk="1" hangingPunct="1"/>
            <a:r>
              <a:rPr lang="en-US" sz="1100" dirty="0">
                <a:latin typeface="Arial" charset="0"/>
              </a:rPr>
              <a:t>The Assoc. of Energy Engineers, Atlanta, Georgia</a:t>
            </a:r>
          </a:p>
        </p:txBody>
      </p:sp>
    </p:spTree>
    <p:extLst>
      <p:ext uri="{BB962C8B-B14F-4D97-AF65-F5344CB8AC3E}">
        <p14:creationId xmlns:p14="http://schemas.microsoft.com/office/powerpoint/2010/main" val="3625122572"/>
      </p:ext>
    </p:extLst>
  </p:cSld>
  <p:clrMapOvr>
    <a:masterClrMapping/>
  </p:clrMapOvr>
  <p:transition>
    <p:wipe dir="r"/>
  </p:transition>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Title 1"/>
          <p:cNvSpPr>
            <a:spLocks noGrp="1"/>
          </p:cNvSpPr>
          <p:nvPr>
            <p:ph type="title"/>
          </p:nvPr>
        </p:nvSpPr>
        <p:spPr>
          <a:xfrm>
            <a:off x="304800" y="0"/>
            <a:ext cx="7772400" cy="1143000"/>
          </a:xfrm>
        </p:spPr>
        <p:txBody>
          <a:bodyPr anchor="t"/>
          <a:lstStyle/>
          <a:p>
            <a:r>
              <a:rPr lang="en-US" sz="4200" dirty="0" smtClean="0">
                <a:solidFill>
                  <a:schemeClr val="tx1"/>
                </a:solidFill>
              </a:rPr>
              <a:t>Right Angle Gear Opportunities</a:t>
            </a:r>
          </a:p>
        </p:txBody>
      </p:sp>
      <p:sp>
        <p:nvSpPr>
          <p:cNvPr id="91139" name="TextBox 7"/>
          <p:cNvSpPr txBox="1">
            <a:spLocks noChangeArrowheads="1"/>
          </p:cNvSpPr>
          <p:nvPr/>
        </p:nvSpPr>
        <p:spPr bwMode="auto">
          <a:xfrm>
            <a:off x="3048000" y="1595438"/>
            <a:ext cx="55626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r>
              <a:rPr lang="en-US">
                <a:latin typeface="Arial" charset="0"/>
              </a:rPr>
              <a:t>Worm-gear efficiencies range from 50 to 95% depending on ratio, input speed, tooth shape, and lubrication</a:t>
            </a:r>
          </a:p>
        </p:txBody>
      </p:sp>
      <p:sp>
        <p:nvSpPr>
          <p:cNvPr id="91140" name="TextBox 8"/>
          <p:cNvSpPr txBox="1">
            <a:spLocks noChangeArrowheads="1"/>
          </p:cNvSpPr>
          <p:nvPr/>
        </p:nvSpPr>
        <p:spPr bwMode="auto">
          <a:xfrm>
            <a:off x="3048000" y="2967038"/>
            <a:ext cx="57150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r>
              <a:rPr lang="en-US">
                <a:latin typeface="Arial" charset="0"/>
              </a:rPr>
              <a:t>Ratio has the most affect on worm-gear efficiency:</a:t>
            </a:r>
          </a:p>
        </p:txBody>
      </p:sp>
      <p:sp>
        <p:nvSpPr>
          <p:cNvPr id="91141" name="TextBox 9"/>
          <p:cNvSpPr txBox="1">
            <a:spLocks noChangeArrowheads="1"/>
          </p:cNvSpPr>
          <p:nvPr/>
        </p:nvSpPr>
        <p:spPr bwMode="auto">
          <a:xfrm>
            <a:off x="419100" y="5481638"/>
            <a:ext cx="83058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r>
              <a:rPr lang="en-US">
                <a:latin typeface="Arial" charset="0"/>
              </a:rPr>
              <a:t>Helical gearing is typically 96% efficient per gear mesh. </a:t>
            </a:r>
          </a:p>
        </p:txBody>
      </p:sp>
      <p:sp>
        <p:nvSpPr>
          <p:cNvPr id="91142" name="TextBox 10"/>
          <p:cNvSpPr txBox="1">
            <a:spLocks noChangeArrowheads="1"/>
          </p:cNvSpPr>
          <p:nvPr/>
        </p:nvSpPr>
        <p:spPr bwMode="auto">
          <a:xfrm>
            <a:off x="3733800" y="6032013"/>
            <a:ext cx="46767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r>
              <a:rPr lang="en-US" sz="1200" dirty="0">
                <a:latin typeface="Arial" charset="0"/>
              </a:rPr>
              <a:t>Source: Machine Design</a:t>
            </a:r>
            <a:r>
              <a:rPr lang="en-US" sz="1200" dirty="0" smtClean="0">
                <a:latin typeface="Arial" charset="0"/>
              </a:rPr>
              <a:t>, Worm-gear </a:t>
            </a:r>
            <a:r>
              <a:rPr lang="en-US" sz="1200" dirty="0">
                <a:latin typeface="Arial" charset="0"/>
              </a:rPr>
              <a:t>reducers reach new heights</a:t>
            </a:r>
          </a:p>
          <a:p>
            <a:pPr eaLnBrk="1" hangingPunct="1"/>
            <a:r>
              <a:rPr lang="en-US" sz="1200" dirty="0">
                <a:latin typeface="Arial" charset="0"/>
              </a:rPr>
              <a:t>               June 3, 2004 by Kenneth J. </a:t>
            </a:r>
            <a:r>
              <a:rPr lang="en-US" sz="1200" dirty="0" err="1">
                <a:latin typeface="Arial" charset="0"/>
              </a:rPr>
              <a:t>Korane</a:t>
            </a:r>
            <a:endParaRPr lang="en-US" sz="1200" dirty="0">
              <a:latin typeface="Arial" charset="0"/>
            </a:endParaRPr>
          </a:p>
        </p:txBody>
      </p:sp>
      <p:pic>
        <p:nvPicPr>
          <p:cNvPr id="91143" name="Picture 11" descr="IECAIQJJL9CAYJ86BFCAHB1O3UCABA3VZKCAIRPNPTCARO4X8CCABFQX2RCAEEJJI3CA6CFFWKCAXGR44PCAT7XD3KCAMTS0GQCAC1WH1GCADFD4BHCA9WJ5T1CA4I3DUGCAQC591MCA5MB8I7.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14388" y="1647825"/>
            <a:ext cx="17526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1144" name="TextBox 12"/>
          <p:cNvSpPr txBox="1">
            <a:spLocks noChangeArrowheads="1"/>
          </p:cNvSpPr>
          <p:nvPr/>
        </p:nvSpPr>
        <p:spPr bwMode="auto">
          <a:xfrm>
            <a:off x="1066800" y="3805238"/>
            <a:ext cx="7010400" cy="157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buFont typeface="Arial" charset="0"/>
              <a:buChar char="•"/>
            </a:pPr>
            <a:r>
              <a:rPr lang="en-US" dirty="0">
                <a:latin typeface="Arial" charset="0"/>
              </a:rPr>
              <a:t> A lower ratio has more threads engaged and </a:t>
            </a:r>
          </a:p>
          <a:p>
            <a:pPr eaLnBrk="1" hangingPunct="1"/>
            <a:r>
              <a:rPr lang="en-US" dirty="0" smtClean="0">
                <a:latin typeface="Arial" charset="0"/>
              </a:rPr>
              <a:t>  </a:t>
            </a:r>
            <a:r>
              <a:rPr lang="en-US" dirty="0">
                <a:latin typeface="Arial" charset="0"/>
              </a:rPr>
              <a:t>less sliding resulting in better efficiency;</a:t>
            </a:r>
          </a:p>
          <a:p>
            <a:pPr eaLnBrk="1" hangingPunct="1">
              <a:buFont typeface="Arial" charset="0"/>
              <a:buChar char="•"/>
            </a:pPr>
            <a:r>
              <a:rPr lang="en-US" dirty="0" smtClean="0">
                <a:latin typeface="Arial" charset="0"/>
              </a:rPr>
              <a:t> Higher </a:t>
            </a:r>
            <a:r>
              <a:rPr lang="en-US" dirty="0">
                <a:latin typeface="Arial" charset="0"/>
              </a:rPr>
              <a:t>ratios with less threads engaged slide </a:t>
            </a:r>
          </a:p>
          <a:p>
            <a:pPr eaLnBrk="1" hangingPunct="1"/>
            <a:r>
              <a:rPr lang="en-US" dirty="0" smtClean="0">
                <a:latin typeface="Arial" charset="0"/>
              </a:rPr>
              <a:t>  </a:t>
            </a:r>
            <a:r>
              <a:rPr lang="en-US" dirty="0">
                <a:latin typeface="Arial" charset="0"/>
              </a:rPr>
              <a:t>more thereby lowering efficiency.</a:t>
            </a:r>
          </a:p>
        </p:txBody>
      </p:sp>
    </p:spTree>
    <p:extLst>
      <p:ext uri="{BB962C8B-B14F-4D97-AF65-F5344CB8AC3E}">
        <p14:creationId xmlns:p14="http://schemas.microsoft.com/office/powerpoint/2010/main" val="3153655375"/>
      </p:ext>
    </p:extLst>
  </p:cSld>
  <p:clrMapOvr>
    <a:masterClrMapping/>
  </p:clrMapOvr>
  <p:transition>
    <p:wipe dir="r"/>
  </p:transition>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TextBox 86"/>
          <p:cNvSpPr txBox="1">
            <a:spLocks noChangeArrowheads="1"/>
          </p:cNvSpPr>
          <p:nvPr/>
        </p:nvSpPr>
        <p:spPr bwMode="auto">
          <a:xfrm>
            <a:off x="762000" y="1855788"/>
            <a:ext cx="8001000" cy="1446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cs typeface="Arial" charset="0"/>
              </a:defRPr>
            </a:lvl1pPr>
            <a:lvl2pPr marL="7429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r>
              <a:rPr lang="en-US" sz="2200" i="1" dirty="0">
                <a:latin typeface="Arial" charset="0"/>
                <a:ea typeface="SimSun" pitchFamily="2" charset="-122"/>
              </a:rPr>
              <a:t>89% </a:t>
            </a:r>
            <a:r>
              <a:rPr lang="en-US" sz="2200" dirty="0">
                <a:latin typeface="Arial" charset="0"/>
                <a:ea typeface="SimSun" pitchFamily="2" charset="-122"/>
              </a:rPr>
              <a:t>vs. </a:t>
            </a:r>
            <a:r>
              <a:rPr lang="en-US" sz="2200" i="1" dirty="0">
                <a:latin typeface="Arial" charset="0"/>
                <a:ea typeface="SimSun" pitchFamily="2" charset="-122"/>
              </a:rPr>
              <a:t>94.5% </a:t>
            </a:r>
            <a:r>
              <a:rPr lang="en-US" sz="2200" dirty="0">
                <a:latin typeface="Arial" charset="0"/>
                <a:ea typeface="SimSun" pitchFamily="2" charset="-122"/>
              </a:rPr>
              <a:t>efficient motors on a </a:t>
            </a:r>
            <a:r>
              <a:rPr lang="en-US" sz="2200" b="1" i="1" dirty="0">
                <a:latin typeface="Arial" charset="0"/>
                <a:ea typeface="SimSun" pitchFamily="2" charset="-122"/>
              </a:rPr>
              <a:t>50% </a:t>
            </a:r>
            <a:r>
              <a:rPr lang="en-US" sz="2200" dirty="0">
                <a:latin typeface="Arial" charset="0"/>
                <a:ea typeface="SimSun" pitchFamily="2" charset="-122"/>
              </a:rPr>
              <a:t>efficient </a:t>
            </a:r>
            <a:r>
              <a:rPr lang="en-US" sz="2200" dirty="0" smtClean="0">
                <a:latin typeface="Arial" charset="0"/>
                <a:ea typeface="SimSun" pitchFamily="2" charset="-122"/>
              </a:rPr>
              <a:t>pump</a:t>
            </a:r>
            <a:endParaRPr lang="en-US" sz="2200" dirty="0">
              <a:latin typeface="Arial" charset="0"/>
              <a:ea typeface="SimSun" pitchFamily="2" charset="-122"/>
            </a:endParaRPr>
          </a:p>
          <a:p>
            <a:pPr lvl="1" eaLnBrk="1" hangingPunct="1"/>
            <a:r>
              <a:rPr lang="en-US" sz="2200" dirty="0">
                <a:latin typeface="Arial" charset="0"/>
                <a:ea typeface="SimSun" pitchFamily="2" charset="-122"/>
              </a:rPr>
              <a:t>     .89 X .</a:t>
            </a:r>
            <a:r>
              <a:rPr lang="en-US" sz="2200" dirty="0" smtClean="0">
                <a:latin typeface="Arial" charset="0"/>
                <a:ea typeface="SimSun" pitchFamily="2" charset="-122"/>
              </a:rPr>
              <a:t>50  </a:t>
            </a:r>
            <a:r>
              <a:rPr lang="en-US" sz="2200" dirty="0">
                <a:latin typeface="Arial" charset="0"/>
                <a:ea typeface="SimSun" pitchFamily="2" charset="-122"/>
              </a:rPr>
              <a:t>= .445</a:t>
            </a:r>
          </a:p>
          <a:p>
            <a:pPr lvl="1" eaLnBrk="1" hangingPunct="1"/>
            <a:r>
              <a:rPr lang="en-US" sz="2200" dirty="0">
                <a:latin typeface="Arial" charset="0"/>
                <a:ea typeface="SimSun" pitchFamily="2" charset="-122"/>
              </a:rPr>
              <a:t>     </a:t>
            </a:r>
            <a:r>
              <a:rPr lang="en-US" sz="2200" u="sng" dirty="0">
                <a:latin typeface="Arial" charset="0"/>
                <a:ea typeface="SimSun" pitchFamily="2" charset="-122"/>
              </a:rPr>
              <a:t>.945 </a:t>
            </a:r>
            <a:r>
              <a:rPr lang="en-US" sz="2200" dirty="0">
                <a:latin typeface="Arial" charset="0"/>
                <a:ea typeface="SimSun" pitchFamily="2" charset="-122"/>
              </a:rPr>
              <a:t>X .50 = </a:t>
            </a:r>
            <a:r>
              <a:rPr lang="en-US" sz="2200" u="sng" dirty="0">
                <a:latin typeface="Arial" charset="0"/>
                <a:ea typeface="SimSun" pitchFamily="2" charset="-122"/>
              </a:rPr>
              <a:t>.472</a:t>
            </a:r>
          </a:p>
          <a:p>
            <a:pPr lvl="1" eaLnBrk="1" hangingPunct="1"/>
            <a:r>
              <a:rPr lang="en-US" sz="2200" dirty="0">
                <a:latin typeface="Arial" charset="0"/>
                <a:ea typeface="SimSun" pitchFamily="2" charset="-122"/>
              </a:rPr>
              <a:t>      5.5%            2.7% motor w/system efficiency</a:t>
            </a:r>
          </a:p>
        </p:txBody>
      </p:sp>
      <p:sp>
        <p:nvSpPr>
          <p:cNvPr id="92163" name="TextBox 86"/>
          <p:cNvSpPr txBox="1">
            <a:spLocks noChangeArrowheads="1"/>
          </p:cNvSpPr>
          <p:nvPr/>
        </p:nvSpPr>
        <p:spPr bwMode="auto">
          <a:xfrm>
            <a:off x="762000" y="3505200"/>
            <a:ext cx="8001000" cy="1446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cs typeface="Arial" charset="0"/>
              </a:defRPr>
            </a:lvl1pPr>
            <a:lvl2pPr marL="7429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r>
              <a:rPr lang="en-US" sz="2200" i="1" dirty="0">
                <a:latin typeface="Arial" charset="0"/>
                <a:ea typeface="SimSun" pitchFamily="2" charset="-122"/>
              </a:rPr>
              <a:t>89% </a:t>
            </a:r>
            <a:r>
              <a:rPr lang="en-US" sz="2200" dirty="0">
                <a:latin typeface="Arial" charset="0"/>
                <a:ea typeface="SimSun" pitchFamily="2" charset="-122"/>
              </a:rPr>
              <a:t>vs. </a:t>
            </a:r>
            <a:r>
              <a:rPr lang="en-US" sz="2200" i="1" dirty="0">
                <a:latin typeface="Arial" charset="0"/>
                <a:ea typeface="SimSun" pitchFamily="2" charset="-122"/>
              </a:rPr>
              <a:t>94.5% </a:t>
            </a:r>
            <a:r>
              <a:rPr lang="en-US" sz="2200" dirty="0">
                <a:latin typeface="Arial" charset="0"/>
                <a:ea typeface="SimSun" pitchFamily="2" charset="-122"/>
              </a:rPr>
              <a:t>efficient motors on a </a:t>
            </a:r>
            <a:r>
              <a:rPr lang="en-US" sz="2200" b="1" i="1" dirty="0">
                <a:latin typeface="Arial" charset="0"/>
                <a:ea typeface="SimSun" pitchFamily="2" charset="-122"/>
              </a:rPr>
              <a:t>70% </a:t>
            </a:r>
            <a:r>
              <a:rPr lang="en-US" sz="2200" dirty="0">
                <a:latin typeface="Arial" charset="0"/>
                <a:ea typeface="SimSun" pitchFamily="2" charset="-122"/>
              </a:rPr>
              <a:t>efficient </a:t>
            </a:r>
            <a:r>
              <a:rPr lang="en-US" sz="2200" dirty="0" smtClean="0">
                <a:latin typeface="Arial" charset="0"/>
                <a:ea typeface="SimSun" pitchFamily="2" charset="-122"/>
              </a:rPr>
              <a:t>pump</a:t>
            </a:r>
            <a:endParaRPr lang="en-US" sz="2200" dirty="0">
              <a:latin typeface="Arial" charset="0"/>
              <a:ea typeface="SimSun" pitchFamily="2" charset="-122"/>
            </a:endParaRPr>
          </a:p>
          <a:p>
            <a:pPr lvl="1" eaLnBrk="1" hangingPunct="1"/>
            <a:r>
              <a:rPr lang="en-US" sz="2200" dirty="0">
                <a:latin typeface="Arial" charset="0"/>
                <a:ea typeface="SimSun" pitchFamily="2" charset="-122"/>
              </a:rPr>
              <a:t>    .89 X .</a:t>
            </a:r>
            <a:r>
              <a:rPr lang="en-US" sz="2200" dirty="0" smtClean="0">
                <a:latin typeface="Arial" charset="0"/>
                <a:ea typeface="SimSun" pitchFamily="2" charset="-122"/>
              </a:rPr>
              <a:t>70  </a:t>
            </a:r>
            <a:r>
              <a:rPr lang="en-US" sz="2200" dirty="0">
                <a:latin typeface="Arial" charset="0"/>
                <a:ea typeface="SimSun" pitchFamily="2" charset="-122"/>
              </a:rPr>
              <a:t>= .623</a:t>
            </a:r>
          </a:p>
          <a:p>
            <a:pPr lvl="1" eaLnBrk="1" hangingPunct="1"/>
            <a:r>
              <a:rPr lang="en-US" sz="2200" dirty="0">
                <a:latin typeface="Arial" charset="0"/>
                <a:ea typeface="SimSun" pitchFamily="2" charset="-122"/>
              </a:rPr>
              <a:t>    </a:t>
            </a:r>
            <a:r>
              <a:rPr lang="en-US" sz="2200" u="sng" dirty="0">
                <a:latin typeface="Arial" charset="0"/>
                <a:ea typeface="SimSun" pitchFamily="2" charset="-122"/>
              </a:rPr>
              <a:t>.945 </a:t>
            </a:r>
            <a:r>
              <a:rPr lang="en-US" sz="2200" dirty="0">
                <a:latin typeface="Arial" charset="0"/>
                <a:ea typeface="SimSun" pitchFamily="2" charset="-122"/>
              </a:rPr>
              <a:t>X .70 = </a:t>
            </a:r>
            <a:r>
              <a:rPr lang="en-US" sz="2200" u="sng" dirty="0">
                <a:latin typeface="Arial" charset="0"/>
                <a:ea typeface="SimSun" pitchFamily="2" charset="-122"/>
              </a:rPr>
              <a:t>.662</a:t>
            </a:r>
          </a:p>
          <a:p>
            <a:pPr lvl="1" eaLnBrk="1" hangingPunct="1"/>
            <a:r>
              <a:rPr lang="en-US" sz="2200" dirty="0">
                <a:latin typeface="Arial" charset="0"/>
                <a:ea typeface="SimSun" pitchFamily="2" charset="-122"/>
              </a:rPr>
              <a:t>     5.5%            3.9% motor w/system efficiency</a:t>
            </a:r>
          </a:p>
        </p:txBody>
      </p:sp>
      <p:sp>
        <p:nvSpPr>
          <p:cNvPr id="92164" name="TextBox 86"/>
          <p:cNvSpPr txBox="1">
            <a:spLocks noChangeArrowheads="1"/>
          </p:cNvSpPr>
          <p:nvPr/>
        </p:nvSpPr>
        <p:spPr bwMode="auto">
          <a:xfrm>
            <a:off x="609600" y="5741988"/>
            <a:ext cx="8001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r>
              <a:rPr lang="en-US" dirty="0">
                <a:latin typeface="Arial" charset="0"/>
                <a:ea typeface="SimSun" pitchFamily="2" charset="-122"/>
              </a:rPr>
              <a:t>Consider a pump losses about 2% efficiency each year! </a:t>
            </a:r>
          </a:p>
        </p:txBody>
      </p:sp>
      <p:sp>
        <p:nvSpPr>
          <p:cNvPr id="92165" name="Rectangle 2"/>
          <p:cNvSpPr txBox="1">
            <a:spLocks noChangeArrowheads="1"/>
          </p:cNvSpPr>
          <p:nvPr/>
        </p:nvSpPr>
        <p:spPr bwMode="auto">
          <a:xfrm>
            <a:off x="304800" y="0"/>
            <a:ext cx="8305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058" tIns="41029" rIns="82058" bIns="41029"/>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r>
              <a:rPr lang="en-US" sz="4200" b="1" dirty="0">
                <a:latin typeface="Arial" charset="0"/>
              </a:rPr>
              <a:t>Motor and Pump</a:t>
            </a:r>
          </a:p>
          <a:p>
            <a:pPr eaLnBrk="1" hangingPunct="1"/>
            <a:r>
              <a:rPr lang="en-US" sz="4200" b="1" dirty="0">
                <a:latin typeface="Arial" charset="0"/>
              </a:rPr>
              <a:t>Efficiency Relationship</a:t>
            </a:r>
          </a:p>
        </p:txBody>
      </p:sp>
      <p:sp>
        <p:nvSpPr>
          <p:cNvPr id="7" name="Rectangle 5"/>
          <p:cNvSpPr txBox="1">
            <a:spLocks noChangeArrowheads="1"/>
          </p:cNvSpPr>
          <p:nvPr/>
        </p:nvSpPr>
        <p:spPr bwMode="auto">
          <a:xfrm>
            <a:off x="5029200" y="6352868"/>
            <a:ext cx="33528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058" tIns="41029" rIns="82058" bIns="41029"/>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r>
              <a:rPr lang="en-US" sz="1000" dirty="0" smtClean="0">
                <a:latin typeface="Arial" charset="0"/>
              </a:rPr>
              <a:t>Courtesy : Green </a:t>
            </a:r>
            <a:r>
              <a:rPr lang="en-US" sz="1000" dirty="0">
                <a:latin typeface="Arial" charset="0"/>
              </a:rPr>
              <a:t>Motors </a:t>
            </a:r>
            <a:r>
              <a:rPr lang="en-US" sz="1000" dirty="0" smtClean="0">
                <a:latin typeface="Arial" charset="0"/>
              </a:rPr>
              <a:t>Practices</a:t>
            </a:r>
            <a:endParaRPr lang="en-US" sz="1000" dirty="0">
              <a:latin typeface="Arial" charset="0"/>
            </a:endParaRPr>
          </a:p>
        </p:txBody>
      </p:sp>
    </p:spTree>
    <p:extLst>
      <p:ext uri="{BB962C8B-B14F-4D97-AF65-F5344CB8AC3E}">
        <p14:creationId xmlns:p14="http://schemas.microsoft.com/office/powerpoint/2010/main" val="716323213"/>
      </p:ext>
    </p:extLst>
  </p:cSld>
  <p:clrMapOvr>
    <a:masterClrMapping/>
  </p:clrMapOvr>
  <p:transition>
    <p:wipe dir="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ext Box 1026"/>
          <p:cNvSpPr txBox="1">
            <a:spLocks noChangeArrowheads="1"/>
          </p:cNvSpPr>
          <p:nvPr/>
        </p:nvSpPr>
        <p:spPr bwMode="auto">
          <a:xfrm>
            <a:off x="304800" y="533400"/>
            <a:ext cx="6457217"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lnSpc>
                <a:spcPct val="85000"/>
              </a:lnSpc>
            </a:pPr>
            <a:r>
              <a:rPr lang="en-US" sz="4000" b="1" dirty="0">
                <a:latin typeface="Arial" charset="0"/>
              </a:rPr>
              <a:t>Basic Electrical Concepts</a:t>
            </a:r>
          </a:p>
        </p:txBody>
      </p:sp>
      <p:pic>
        <p:nvPicPr>
          <p:cNvPr id="8195" name="Picture 102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43175" y="2457450"/>
            <a:ext cx="6448425"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8196" name="Picture 1030"/>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7200" y="3009900"/>
            <a:ext cx="2349500"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8197" name="Picture 103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1000" y="5035550"/>
            <a:ext cx="2349500"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8198" name="Text Box 1033"/>
          <p:cNvSpPr txBox="1">
            <a:spLocks noChangeArrowheads="1"/>
          </p:cNvSpPr>
          <p:nvPr/>
        </p:nvSpPr>
        <p:spPr bwMode="auto">
          <a:xfrm>
            <a:off x="304800" y="1600200"/>
            <a:ext cx="228139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r>
              <a:rPr lang="en-US" sz="2800" b="1" dirty="0">
                <a:latin typeface="+mj-lt"/>
              </a:rPr>
              <a:t>Section One</a:t>
            </a:r>
          </a:p>
        </p:txBody>
      </p:sp>
    </p:spTree>
    <p:extLst>
      <p:ext uri="{BB962C8B-B14F-4D97-AF65-F5344CB8AC3E}">
        <p14:creationId xmlns:p14="http://schemas.microsoft.com/office/powerpoint/2010/main" val="2639147206"/>
      </p:ext>
    </p:extLst>
  </p:cSld>
  <p:clrMapOvr>
    <a:masterClrMapping/>
  </p:clrMapOvr>
  <p:transition>
    <p:wipe dir="r"/>
  </p:transition>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6" name="Picture 2" descr="rel_pump, large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6738" y="1695450"/>
            <a:ext cx="8120062" cy="478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3187" name="Title 1"/>
          <p:cNvSpPr>
            <a:spLocks noGrp="1"/>
          </p:cNvSpPr>
          <p:nvPr>
            <p:ph type="title"/>
          </p:nvPr>
        </p:nvSpPr>
        <p:spPr>
          <a:xfrm>
            <a:off x="304800" y="0"/>
            <a:ext cx="6629400" cy="990600"/>
          </a:xfrm>
        </p:spPr>
        <p:txBody>
          <a:bodyPr anchor="t"/>
          <a:lstStyle/>
          <a:p>
            <a:r>
              <a:rPr lang="en-US" sz="4200" dirty="0" smtClean="0"/>
              <a:t>Pump Efficiency and Reliability</a:t>
            </a:r>
          </a:p>
        </p:txBody>
      </p:sp>
      <p:sp>
        <p:nvSpPr>
          <p:cNvPr id="93188" name="TextBox 3"/>
          <p:cNvSpPr txBox="1">
            <a:spLocks noChangeArrowheads="1"/>
          </p:cNvSpPr>
          <p:nvPr/>
        </p:nvSpPr>
        <p:spPr bwMode="auto">
          <a:xfrm>
            <a:off x="838200" y="6200775"/>
            <a:ext cx="16845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r>
              <a:rPr lang="en-US" sz="1200" dirty="0" smtClean="0">
                <a:latin typeface="Arial" charset="0"/>
              </a:rPr>
              <a:t>Courtesy: P</a:t>
            </a:r>
            <a:r>
              <a:rPr lang="en-US" sz="1200" dirty="0">
                <a:latin typeface="Arial" charset="0"/>
              </a:rPr>
              <a:t>. </a:t>
            </a:r>
            <a:r>
              <a:rPr lang="en-US" sz="1200" dirty="0" err="1">
                <a:latin typeface="Arial" charset="0"/>
              </a:rPr>
              <a:t>Barringer</a:t>
            </a:r>
            <a:endParaRPr lang="en-US" sz="1200" dirty="0">
              <a:latin typeface="Arial" charset="0"/>
            </a:endParaRPr>
          </a:p>
        </p:txBody>
      </p:sp>
    </p:spTree>
    <p:extLst>
      <p:ext uri="{BB962C8B-B14F-4D97-AF65-F5344CB8AC3E}">
        <p14:creationId xmlns:p14="http://schemas.microsoft.com/office/powerpoint/2010/main" val="588773808"/>
      </p:ext>
    </p:extLst>
  </p:cSld>
  <p:clrMapOvr>
    <a:masterClrMapping/>
  </p:clrMapOvr>
  <p:transition>
    <p:wipe dir="r"/>
  </p:transition>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Title 1"/>
          <p:cNvSpPr>
            <a:spLocks noGrp="1"/>
          </p:cNvSpPr>
          <p:nvPr>
            <p:ph type="title"/>
          </p:nvPr>
        </p:nvSpPr>
        <p:spPr>
          <a:xfrm>
            <a:off x="304800" y="0"/>
            <a:ext cx="7467600" cy="1143000"/>
          </a:xfrm>
        </p:spPr>
        <p:txBody>
          <a:bodyPr anchor="t"/>
          <a:lstStyle/>
          <a:p>
            <a:r>
              <a:rPr lang="en-US" sz="4200" dirty="0" smtClean="0"/>
              <a:t>Pump Opportunity </a:t>
            </a:r>
            <a:br>
              <a:rPr lang="en-US" sz="4200" dirty="0" smtClean="0"/>
            </a:br>
            <a:r>
              <a:rPr lang="en-US" sz="4200" dirty="0" smtClean="0"/>
              <a:t>Indicators</a:t>
            </a:r>
          </a:p>
        </p:txBody>
      </p:sp>
      <p:sp>
        <p:nvSpPr>
          <p:cNvPr id="96259" name="Rectangle 2"/>
          <p:cNvSpPr>
            <a:spLocks noChangeArrowheads="1"/>
          </p:cNvSpPr>
          <p:nvPr/>
        </p:nvSpPr>
        <p:spPr bwMode="auto">
          <a:xfrm>
            <a:off x="304800" y="1524000"/>
            <a:ext cx="8610600" cy="4708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buFont typeface="Arial" charset="0"/>
              <a:buChar char="•"/>
              <a:defRPr/>
            </a:pPr>
            <a:r>
              <a:rPr lang="en-US" sz="2600" dirty="0" smtClean="0">
                <a:latin typeface="+mn-lt"/>
              </a:rPr>
              <a:t> Throttle </a:t>
            </a:r>
            <a:r>
              <a:rPr lang="en-US" sz="2600" dirty="0">
                <a:latin typeface="+mn-lt"/>
              </a:rPr>
              <a:t>valve-controlled systems</a:t>
            </a:r>
          </a:p>
          <a:p>
            <a:pPr>
              <a:defRPr/>
            </a:pPr>
            <a:endParaRPr lang="en-US" sz="1100" dirty="0">
              <a:latin typeface="+mn-lt"/>
            </a:endParaRPr>
          </a:p>
          <a:p>
            <a:pPr>
              <a:buFont typeface="Arial" charset="0"/>
              <a:buChar char="•"/>
              <a:defRPr/>
            </a:pPr>
            <a:r>
              <a:rPr lang="en-US" sz="2600" dirty="0" smtClean="0">
                <a:latin typeface="+mn-lt"/>
              </a:rPr>
              <a:t> Bypass </a:t>
            </a:r>
            <a:r>
              <a:rPr lang="en-US" sz="2600" dirty="0">
                <a:latin typeface="+mn-lt"/>
              </a:rPr>
              <a:t>(recirculation) line normally open</a:t>
            </a:r>
          </a:p>
          <a:p>
            <a:pPr>
              <a:defRPr/>
            </a:pPr>
            <a:endParaRPr lang="en-US" sz="1100" dirty="0">
              <a:latin typeface="+mn-lt"/>
            </a:endParaRPr>
          </a:p>
          <a:p>
            <a:pPr>
              <a:buFont typeface="Arial" charset="0"/>
              <a:buChar char="•"/>
              <a:defRPr/>
            </a:pPr>
            <a:r>
              <a:rPr lang="en-US" sz="2600" dirty="0" smtClean="0">
                <a:latin typeface="+mn-lt"/>
              </a:rPr>
              <a:t> Multiple </a:t>
            </a:r>
            <a:r>
              <a:rPr lang="en-US" sz="2600" dirty="0">
                <a:latin typeface="+mn-lt"/>
              </a:rPr>
              <a:t>parallel pump system with same number of </a:t>
            </a:r>
          </a:p>
          <a:p>
            <a:pPr>
              <a:tabLst>
                <a:tab pos="176213" algn="l"/>
              </a:tabLst>
              <a:defRPr/>
            </a:pPr>
            <a:r>
              <a:rPr lang="en-US" sz="2600" dirty="0" smtClean="0">
                <a:latin typeface="+mn-lt"/>
              </a:rPr>
              <a:t> 	pumps </a:t>
            </a:r>
            <a:r>
              <a:rPr lang="en-US" sz="2600" dirty="0">
                <a:latin typeface="+mn-lt"/>
              </a:rPr>
              <a:t>almost always operating</a:t>
            </a:r>
          </a:p>
          <a:p>
            <a:pPr>
              <a:defRPr/>
            </a:pPr>
            <a:endParaRPr lang="en-US" sz="1100" dirty="0">
              <a:latin typeface="+mn-lt"/>
            </a:endParaRPr>
          </a:p>
          <a:p>
            <a:pPr>
              <a:buFont typeface="Arial" charset="0"/>
              <a:buChar char="•"/>
              <a:defRPr/>
            </a:pPr>
            <a:r>
              <a:rPr lang="en-US" sz="2600" dirty="0" smtClean="0">
                <a:latin typeface="+mn-lt"/>
              </a:rPr>
              <a:t> Constant </a:t>
            </a:r>
            <a:r>
              <a:rPr lang="en-US" sz="2600" dirty="0">
                <a:latin typeface="+mn-lt"/>
              </a:rPr>
              <a:t>pump operation in a batch environment or </a:t>
            </a:r>
          </a:p>
          <a:p>
            <a:pPr>
              <a:tabLst>
                <a:tab pos="176213" algn="l"/>
              </a:tabLst>
              <a:defRPr/>
            </a:pPr>
            <a:r>
              <a:rPr lang="en-US" sz="2600" dirty="0" smtClean="0">
                <a:latin typeface="+mn-lt"/>
              </a:rPr>
              <a:t> 	frequent </a:t>
            </a:r>
            <a:r>
              <a:rPr lang="en-US" sz="2600" dirty="0">
                <a:latin typeface="+mn-lt"/>
              </a:rPr>
              <a:t>cycle batch operation in a continuous process</a:t>
            </a:r>
          </a:p>
          <a:p>
            <a:pPr>
              <a:defRPr/>
            </a:pPr>
            <a:endParaRPr lang="en-US" sz="1100" dirty="0">
              <a:latin typeface="+mn-lt"/>
            </a:endParaRPr>
          </a:p>
          <a:p>
            <a:pPr>
              <a:buFont typeface="Arial" charset="0"/>
              <a:buChar char="•"/>
              <a:defRPr/>
            </a:pPr>
            <a:r>
              <a:rPr lang="en-US" sz="2600" dirty="0" smtClean="0">
                <a:latin typeface="+mn-lt"/>
              </a:rPr>
              <a:t> </a:t>
            </a:r>
            <a:r>
              <a:rPr lang="en-US" sz="2600" dirty="0" err="1" smtClean="0">
                <a:latin typeface="+mn-lt"/>
              </a:rPr>
              <a:t>Cavitation’s</a:t>
            </a:r>
            <a:r>
              <a:rPr lang="en-US" sz="2600" dirty="0" smtClean="0">
                <a:latin typeface="+mn-lt"/>
              </a:rPr>
              <a:t> </a:t>
            </a:r>
            <a:r>
              <a:rPr lang="en-US" sz="2600" dirty="0">
                <a:latin typeface="+mn-lt"/>
              </a:rPr>
              <a:t>noise (at pump or elsewhere in the system)</a:t>
            </a:r>
          </a:p>
          <a:p>
            <a:pPr>
              <a:defRPr/>
            </a:pPr>
            <a:endParaRPr lang="en-US" sz="1100" dirty="0">
              <a:latin typeface="+mn-lt"/>
            </a:endParaRPr>
          </a:p>
          <a:p>
            <a:pPr>
              <a:buFont typeface="Arial" charset="0"/>
              <a:buChar char="•"/>
              <a:defRPr/>
            </a:pPr>
            <a:r>
              <a:rPr lang="en-US" sz="2600" dirty="0" smtClean="0">
                <a:latin typeface="+mn-lt"/>
              </a:rPr>
              <a:t> High </a:t>
            </a:r>
            <a:r>
              <a:rPr lang="en-US" sz="2600" dirty="0">
                <a:latin typeface="+mn-lt"/>
              </a:rPr>
              <a:t>system maintenance</a:t>
            </a:r>
          </a:p>
          <a:p>
            <a:pPr>
              <a:defRPr/>
            </a:pPr>
            <a:endParaRPr lang="en-US" sz="1100" dirty="0">
              <a:latin typeface="+mn-lt"/>
            </a:endParaRPr>
          </a:p>
          <a:p>
            <a:pPr>
              <a:buFont typeface="Arial" charset="0"/>
              <a:buChar char="•"/>
              <a:defRPr/>
            </a:pPr>
            <a:r>
              <a:rPr lang="en-US" sz="2600" dirty="0" smtClean="0">
                <a:latin typeface="+mn-lt"/>
              </a:rPr>
              <a:t> Systems </a:t>
            </a:r>
            <a:r>
              <a:rPr lang="en-US" sz="2600" dirty="0">
                <a:latin typeface="+mn-lt"/>
              </a:rPr>
              <a:t>that have undergone a change in function</a:t>
            </a:r>
          </a:p>
        </p:txBody>
      </p:sp>
      <p:sp>
        <p:nvSpPr>
          <p:cNvPr id="94212" name="TextBox 3"/>
          <p:cNvSpPr txBox="1">
            <a:spLocks noChangeArrowheads="1"/>
          </p:cNvSpPr>
          <p:nvPr/>
        </p:nvSpPr>
        <p:spPr bwMode="auto">
          <a:xfrm>
            <a:off x="4610100" y="6232981"/>
            <a:ext cx="441332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r>
              <a:rPr lang="en-US" sz="1400" dirty="0" smtClean="0">
                <a:latin typeface="Arial" charset="0"/>
              </a:rPr>
              <a:t>Courtesy: Don </a:t>
            </a:r>
            <a:r>
              <a:rPr lang="en-US" sz="1400" dirty="0" err="1">
                <a:latin typeface="Arial" charset="0"/>
              </a:rPr>
              <a:t>Casada’s</a:t>
            </a:r>
            <a:r>
              <a:rPr lang="en-US" sz="1400" dirty="0">
                <a:latin typeface="Arial" charset="0"/>
              </a:rPr>
              <a:t> Evaluating Pump Systems</a:t>
            </a:r>
          </a:p>
        </p:txBody>
      </p:sp>
    </p:spTree>
    <p:extLst>
      <p:ext uri="{BB962C8B-B14F-4D97-AF65-F5344CB8AC3E}">
        <p14:creationId xmlns:p14="http://schemas.microsoft.com/office/powerpoint/2010/main" val="27079583"/>
      </p:ext>
    </p:extLst>
  </p:cSld>
  <p:clrMapOvr>
    <a:masterClrMapping/>
  </p:clrMapOvr>
  <p:transition>
    <p:wipe dir="r"/>
  </p:transition>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Text Box 2"/>
          <p:cNvSpPr txBox="1">
            <a:spLocks noChangeArrowheads="1"/>
          </p:cNvSpPr>
          <p:nvPr/>
        </p:nvSpPr>
        <p:spPr bwMode="auto">
          <a:xfrm>
            <a:off x="304800" y="152400"/>
            <a:ext cx="6172200" cy="12603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lnSpc>
                <a:spcPct val="85000"/>
              </a:lnSpc>
            </a:pPr>
            <a:r>
              <a:rPr lang="en-US" sz="4400" b="1" dirty="0" smtClean="0">
                <a:latin typeface="Arial" charset="0"/>
              </a:rPr>
              <a:t>Calculating Ampere </a:t>
            </a:r>
            <a:r>
              <a:rPr lang="en-US" sz="4400" b="1" dirty="0">
                <a:latin typeface="Arial" charset="0"/>
              </a:rPr>
              <a:t>for </a:t>
            </a:r>
            <a:r>
              <a:rPr lang="en-US" sz="4400" b="1" dirty="0" smtClean="0">
                <a:latin typeface="Arial" charset="0"/>
              </a:rPr>
              <a:t>Electric Motors</a:t>
            </a:r>
            <a:endParaRPr lang="en-US" sz="4800" b="1" dirty="0">
              <a:latin typeface="Arial" charset="0"/>
            </a:endParaRPr>
          </a:p>
        </p:txBody>
      </p:sp>
      <p:sp>
        <p:nvSpPr>
          <p:cNvPr id="8195" name="Text Box 3"/>
          <p:cNvSpPr txBox="1">
            <a:spLocks noChangeArrowheads="1"/>
          </p:cNvSpPr>
          <p:nvPr/>
        </p:nvSpPr>
        <p:spPr bwMode="auto">
          <a:xfrm>
            <a:off x="322263" y="4038600"/>
            <a:ext cx="8577262"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algn="ctr" eaLnBrk="1" hangingPunct="1">
              <a:defRPr/>
            </a:pPr>
            <a:r>
              <a:rPr lang="en-US" sz="3200" dirty="0" smtClean="0">
                <a:latin typeface="+mn-lt"/>
              </a:rPr>
              <a:t>Inductive kW calculation:</a:t>
            </a:r>
          </a:p>
          <a:p>
            <a:pPr algn="ctr" eaLnBrk="1" hangingPunct="1">
              <a:defRPr/>
            </a:pPr>
            <a:r>
              <a:rPr lang="en-US" sz="3200" dirty="0" smtClean="0">
                <a:latin typeface="+mn-lt"/>
              </a:rPr>
              <a:t>(Amps X Volts X Power Factor X 1.732) /1,000 = Kilowatts</a:t>
            </a:r>
          </a:p>
        </p:txBody>
      </p:sp>
      <p:sp>
        <p:nvSpPr>
          <p:cNvPr id="8196" name="TextBox 4"/>
          <p:cNvSpPr txBox="1">
            <a:spLocks noChangeArrowheads="1"/>
          </p:cNvSpPr>
          <p:nvPr/>
        </p:nvSpPr>
        <p:spPr bwMode="auto">
          <a:xfrm>
            <a:off x="685800" y="1981200"/>
            <a:ext cx="7113588"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defRPr/>
            </a:pPr>
            <a:r>
              <a:rPr lang="en-US" sz="3200" dirty="0" smtClean="0">
                <a:latin typeface="+mn-lt"/>
              </a:rPr>
              <a:t>kV = 1,000 volts (Kilovolts)</a:t>
            </a:r>
          </a:p>
          <a:p>
            <a:pPr eaLnBrk="1" hangingPunct="1">
              <a:defRPr/>
            </a:pPr>
            <a:r>
              <a:rPr lang="en-US" sz="3200" dirty="0" smtClean="0">
                <a:latin typeface="+mn-lt"/>
              </a:rPr>
              <a:t>kW = 1,000 watts (Kilowatts)</a:t>
            </a:r>
          </a:p>
          <a:p>
            <a:pPr eaLnBrk="1" hangingPunct="1">
              <a:defRPr/>
            </a:pPr>
            <a:r>
              <a:rPr lang="en-US" sz="3200" dirty="0" smtClean="0">
                <a:latin typeface="+mn-lt"/>
              </a:rPr>
              <a:t>kVA = 1,000 volt-amps (Kilovolt-amps)</a:t>
            </a:r>
          </a:p>
        </p:txBody>
      </p:sp>
    </p:spTree>
    <p:extLst>
      <p:ext uri="{BB962C8B-B14F-4D97-AF65-F5344CB8AC3E}">
        <p14:creationId xmlns:p14="http://schemas.microsoft.com/office/powerpoint/2010/main" val="443215708"/>
      </p:ext>
    </p:extLst>
  </p:cSld>
  <p:clrMapOvr>
    <a:masterClrMapping/>
  </p:clrMapOvr>
  <p:transition>
    <p:wipe dir="r"/>
  </p:transition>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2" descr="C:\Program Files\Microsoft Office\Clipart\Pub60Cor\SY00170_.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57800" y="3657600"/>
            <a:ext cx="3124200" cy="193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63" name="Text Box 4"/>
          <p:cNvSpPr txBox="1">
            <a:spLocks noChangeArrowheads="1"/>
          </p:cNvSpPr>
          <p:nvPr/>
        </p:nvSpPr>
        <p:spPr bwMode="auto">
          <a:xfrm>
            <a:off x="381000" y="304800"/>
            <a:ext cx="2955489"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r>
              <a:rPr lang="en-US" sz="4400" b="1" dirty="0">
                <a:latin typeface="Arial" charset="0"/>
              </a:rPr>
              <a:t>Test Time!</a:t>
            </a:r>
          </a:p>
        </p:txBody>
      </p:sp>
      <p:sp>
        <p:nvSpPr>
          <p:cNvPr id="66564" name="Text Box 5"/>
          <p:cNvSpPr txBox="1">
            <a:spLocks noChangeArrowheads="1"/>
          </p:cNvSpPr>
          <p:nvPr/>
        </p:nvSpPr>
        <p:spPr bwMode="auto">
          <a:xfrm>
            <a:off x="1560512" y="3276600"/>
            <a:ext cx="2706688"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r>
              <a:rPr lang="en-US" sz="3200" b="1" dirty="0">
                <a:latin typeface="Arial" charset="0"/>
              </a:rPr>
              <a:t>Good Luck!!!</a:t>
            </a:r>
          </a:p>
          <a:p>
            <a:endParaRPr lang="en-US" sz="3200" b="1" dirty="0">
              <a:latin typeface="Arial" charset="0"/>
            </a:endParaRPr>
          </a:p>
        </p:txBody>
      </p:sp>
      <p:sp>
        <p:nvSpPr>
          <p:cNvPr id="66565" name="Text Box 6"/>
          <p:cNvSpPr txBox="1">
            <a:spLocks noChangeArrowheads="1"/>
          </p:cNvSpPr>
          <p:nvPr/>
        </p:nvSpPr>
        <p:spPr bwMode="auto">
          <a:xfrm>
            <a:off x="457200" y="2209800"/>
            <a:ext cx="5125121"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r>
              <a:rPr lang="en-US" sz="3200" b="1" dirty="0">
                <a:latin typeface="Arial" charset="0"/>
              </a:rPr>
              <a:t>Get </a:t>
            </a:r>
            <a:r>
              <a:rPr lang="en-US" sz="3200" b="1" dirty="0" err="1">
                <a:latin typeface="Arial" charset="0"/>
              </a:rPr>
              <a:t>yer</a:t>
            </a:r>
            <a:r>
              <a:rPr lang="en-US" sz="3200" b="1" dirty="0">
                <a:latin typeface="Arial" charset="0"/>
              </a:rPr>
              <a:t> </a:t>
            </a:r>
            <a:r>
              <a:rPr lang="en-US" sz="3200" b="1" dirty="0" smtClean="0">
                <a:latin typeface="Arial" charset="0"/>
              </a:rPr>
              <a:t>motors </a:t>
            </a:r>
            <a:r>
              <a:rPr lang="en-US" sz="3200" b="1" dirty="0" err="1" smtClean="0">
                <a:latin typeface="Arial" charset="0"/>
              </a:rPr>
              <a:t>runnin</a:t>
            </a:r>
            <a:r>
              <a:rPr lang="en-US" sz="3200" b="1" dirty="0" smtClean="0">
                <a:latin typeface="Arial" charset="0"/>
              </a:rPr>
              <a:t>’ !!!</a:t>
            </a:r>
            <a:endParaRPr lang="en-US" sz="3200" b="1" dirty="0">
              <a:latin typeface="Arial" charset="0"/>
            </a:endParaRPr>
          </a:p>
          <a:p>
            <a:endParaRPr lang="en-US" sz="3200" b="1" dirty="0">
              <a:latin typeface="Arial" charset="0"/>
            </a:endParaRPr>
          </a:p>
        </p:txBody>
      </p:sp>
    </p:spTree>
    <p:extLst>
      <p:ext uri="{BB962C8B-B14F-4D97-AF65-F5344CB8AC3E}">
        <p14:creationId xmlns:p14="http://schemas.microsoft.com/office/powerpoint/2010/main" val="626642299"/>
      </p:ext>
    </p:extLst>
  </p:cSld>
  <p:clrMapOvr>
    <a:masterClrMapping/>
  </p:clrMapOvr>
  <p:transition/>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dirty="0" smtClean="0"/>
              <a:t>Appendix</a:t>
            </a:r>
            <a:endParaRPr lang="en-US" sz="4400" dirty="0"/>
          </a:p>
        </p:txBody>
      </p:sp>
      <p:sp>
        <p:nvSpPr>
          <p:cNvPr id="3" name="Content Placeholder 2"/>
          <p:cNvSpPr>
            <a:spLocks noGrp="1"/>
          </p:cNvSpPr>
          <p:nvPr>
            <p:ph idx="1"/>
          </p:nvPr>
        </p:nvSpPr>
        <p:spPr/>
        <p:txBody>
          <a:bodyPr/>
          <a:lstStyle/>
          <a:p>
            <a:endParaRPr lang="en-US" dirty="0"/>
          </a:p>
        </p:txBody>
      </p:sp>
    </p:spTree>
    <p:extLst>
      <p:ext uri="{BB962C8B-B14F-4D97-AF65-F5344CB8AC3E}">
        <p14:creationId xmlns:p14="http://schemas.microsoft.com/office/powerpoint/2010/main" val="2035854466"/>
      </p:ext>
    </p:extLst>
  </p:cSld>
  <p:clrMapOvr>
    <a:masterClrMapping/>
  </p:clrMapOvr>
  <p:transition>
    <p:wipe dir="r"/>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304800" y="-19050"/>
            <a:ext cx="5562600" cy="704850"/>
          </a:xfrm>
        </p:spPr>
        <p:txBody>
          <a:bodyPr lIns="82058" tIns="41029" rIns="82058" bIns="41029" anchor="t"/>
          <a:lstStyle/>
          <a:p>
            <a:pPr eaLnBrk="1" hangingPunct="1"/>
            <a:r>
              <a:rPr lang="en-US" sz="4400" dirty="0" smtClean="0">
                <a:solidFill>
                  <a:schemeClr val="tx1"/>
                </a:solidFill>
              </a:rPr>
              <a:t>Exercise 1A: Answers</a:t>
            </a:r>
            <a:br>
              <a:rPr lang="en-US" sz="4400" dirty="0" smtClean="0">
                <a:solidFill>
                  <a:schemeClr val="tx1"/>
                </a:solidFill>
              </a:rPr>
            </a:br>
            <a:endParaRPr lang="en-US" sz="4400" dirty="0" smtClean="0">
              <a:solidFill>
                <a:schemeClr val="tx1"/>
              </a:solidFill>
            </a:endParaRPr>
          </a:p>
        </p:txBody>
      </p:sp>
      <p:graphicFrame>
        <p:nvGraphicFramePr>
          <p:cNvPr id="219217" name="Group 81"/>
          <p:cNvGraphicFramePr>
            <a:graphicFrameLocks noGrp="1"/>
          </p:cNvGraphicFramePr>
          <p:nvPr>
            <p:extLst>
              <p:ext uri="{D42A27DB-BD31-4B8C-83A1-F6EECF244321}">
                <p14:modId xmlns:p14="http://schemas.microsoft.com/office/powerpoint/2010/main" val="3083570579"/>
              </p:ext>
            </p:extLst>
          </p:nvPr>
        </p:nvGraphicFramePr>
        <p:xfrm>
          <a:off x="990600" y="1982788"/>
          <a:ext cx="7154864" cy="2798762"/>
        </p:xfrm>
        <a:graphic>
          <a:graphicData uri="http://schemas.openxmlformats.org/drawingml/2006/table">
            <a:tbl>
              <a:tblPr/>
              <a:tblGrid>
                <a:gridCol w="1166698"/>
                <a:gridCol w="1244772"/>
                <a:gridCol w="1944497"/>
                <a:gridCol w="1166698"/>
                <a:gridCol w="1632199"/>
              </a:tblGrid>
              <a:tr h="402069">
                <a:tc>
                  <a:txBody>
                    <a:bodyPr/>
                    <a:lstStyle/>
                    <a:p>
                      <a:pPr marL="0" marR="0" lvl="0" indent="0" algn="ctr" defTabSz="1019175"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dirty="0" smtClean="0">
                          <a:ln>
                            <a:noFill/>
                          </a:ln>
                          <a:solidFill>
                            <a:schemeClr val="tx1"/>
                          </a:solidFill>
                          <a:effectLst/>
                          <a:latin typeface="Arial" charset="0"/>
                        </a:rPr>
                        <a:t>Year</a:t>
                      </a:r>
                    </a:p>
                  </a:txBody>
                  <a:tcPr marL="92614" marR="92614" marT="44954" marB="4495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DDDDD"/>
                    </a:solidFill>
                  </a:tcPr>
                </a:tc>
                <a:tc>
                  <a:txBody>
                    <a:bodyPr/>
                    <a:lstStyle/>
                    <a:p>
                      <a:pPr marL="0" marR="0" lvl="0" indent="0" algn="ctr" defTabSz="1019175"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dirty="0" smtClean="0">
                          <a:ln>
                            <a:noFill/>
                          </a:ln>
                          <a:solidFill>
                            <a:schemeClr val="tx1"/>
                          </a:solidFill>
                          <a:effectLst/>
                          <a:latin typeface="Arial" charset="0"/>
                        </a:rPr>
                        <a:t>Efficiency</a:t>
                      </a:r>
                    </a:p>
                  </a:txBody>
                  <a:tcPr marL="92614" marR="92614" marT="44954" marB="4495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DDDDD"/>
                    </a:solidFill>
                  </a:tcPr>
                </a:tc>
                <a:tc>
                  <a:txBody>
                    <a:bodyPr/>
                    <a:lstStyle/>
                    <a:p>
                      <a:pPr marL="0" marR="0" lvl="0" indent="0" algn="ctr" defTabSz="1019175"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dirty="0" smtClean="0">
                          <a:ln>
                            <a:noFill/>
                          </a:ln>
                          <a:solidFill>
                            <a:schemeClr val="tx1"/>
                          </a:solidFill>
                          <a:effectLst/>
                          <a:latin typeface="Arial" charset="0"/>
                        </a:rPr>
                        <a:t>Operation Cost</a:t>
                      </a:r>
                    </a:p>
                  </a:txBody>
                  <a:tcPr marL="92614" marR="92614" marT="44954" marB="4495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DDDDD"/>
                    </a:solidFill>
                  </a:tcPr>
                </a:tc>
                <a:tc>
                  <a:txBody>
                    <a:bodyPr/>
                    <a:lstStyle/>
                    <a:p>
                      <a:pPr marL="0" marR="0" lvl="0" indent="0" algn="ctr" defTabSz="1019175"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dirty="0" smtClean="0">
                          <a:ln>
                            <a:noFill/>
                          </a:ln>
                          <a:solidFill>
                            <a:schemeClr val="tx1"/>
                          </a:solidFill>
                          <a:effectLst/>
                          <a:latin typeface="Arial" charset="0"/>
                        </a:rPr>
                        <a:t>Efficiency</a:t>
                      </a:r>
                    </a:p>
                  </a:txBody>
                  <a:tcPr marL="92614" marR="92614" marT="44954" marB="4495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DDDDD"/>
                    </a:solidFill>
                  </a:tcPr>
                </a:tc>
                <a:tc>
                  <a:txBody>
                    <a:bodyPr/>
                    <a:lstStyle/>
                    <a:p>
                      <a:pPr marL="0" marR="0" lvl="0" indent="0" algn="ctr" defTabSz="1019175"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dirty="0" smtClean="0">
                          <a:ln>
                            <a:noFill/>
                          </a:ln>
                          <a:solidFill>
                            <a:schemeClr val="tx1"/>
                          </a:solidFill>
                          <a:effectLst/>
                          <a:latin typeface="Arial" charset="0"/>
                        </a:rPr>
                        <a:t>Operation Cost</a:t>
                      </a:r>
                    </a:p>
                  </a:txBody>
                  <a:tcPr marL="92614" marR="92614" marT="44954" marB="4495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DDDDD"/>
                    </a:solidFill>
                  </a:tcPr>
                </a:tc>
              </a:tr>
              <a:tr h="305093">
                <a:tc>
                  <a:txBody>
                    <a:bodyPr/>
                    <a:lstStyle/>
                    <a:p>
                      <a:pPr marL="0" marR="0" lvl="0" indent="0" algn="ctr" defTabSz="1019175"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dirty="0" smtClean="0">
                          <a:ln>
                            <a:noFill/>
                          </a:ln>
                          <a:solidFill>
                            <a:schemeClr val="tx1"/>
                          </a:solidFill>
                          <a:effectLst/>
                          <a:latin typeface="Eras Demi ITC" pitchFamily="34" charset="0"/>
                        </a:rPr>
                        <a:t>1945</a:t>
                      </a:r>
                    </a:p>
                  </a:txBody>
                  <a:tcPr marL="92614" marR="92614" marT="44954" marB="4495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alpha val="50000"/>
                      </a:schemeClr>
                    </a:solidFill>
                  </a:tcPr>
                </a:tc>
                <a:tc>
                  <a:txBody>
                    <a:bodyPr/>
                    <a:lstStyle/>
                    <a:p>
                      <a:pPr marL="0" marR="0" lvl="0" indent="0" algn="ctr" defTabSz="1019175"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dirty="0" smtClean="0">
                          <a:ln>
                            <a:noFill/>
                          </a:ln>
                          <a:solidFill>
                            <a:schemeClr val="tx1"/>
                          </a:solidFill>
                          <a:effectLst/>
                          <a:latin typeface="Arial" charset="0"/>
                        </a:rPr>
                        <a:t>88%</a:t>
                      </a:r>
                    </a:p>
                  </a:txBody>
                  <a:tcPr marL="92614" marR="92614" marT="44954" marB="4495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alpha val="50000"/>
                      </a:schemeClr>
                    </a:solidFill>
                  </a:tcPr>
                </a:tc>
                <a:tc>
                  <a:txBody>
                    <a:bodyPr/>
                    <a:lstStyle/>
                    <a:p>
                      <a:pPr marL="0" marR="0" lvl="0" indent="0" algn="ctr" defTabSz="1019175"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charset="0"/>
                        </a:rPr>
                        <a:t>$ 12,207</a:t>
                      </a:r>
                    </a:p>
                  </a:txBody>
                  <a:tcPr marL="92614" marR="92614" marT="44954" marB="4495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alpha val="50000"/>
                      </a:schemeClr>
                    </a:solidFill>
                  </a:tcPr>
                </a:tc>
                <a:tc>
                  <a:txBody>
                    <a:bodyPr/>
                    <a:lstStyle/>
                    <a:p>
                      <a:pPr marL="0" marR="0" lvl="0" indent="0" algn="ctr" defTabSz="1019175" rtl="0" eaLnBrk="1" fontAlgn="base" latinLnBrk="0" hangingPunct="1">
                        <a:lnSpc>
                          <a:spcPct val="100000"/>
                        </a:lnSpc>
                        <a:spcBef>
                          <a:spcPct val="20000"/>
                        </a:spcBef>
                        <a:spcAft>
                          <a:spcPct val="0"/>
                        </a:spcAft>
                        <a:buClrTx/>
                        <a:buSzTx/>
                        <a:buFontTx/>
                        <a:buNone/>
                        <a:tabLst/>
                      </a:pPr>
                      <a:endParaRPr kumimoji="0" lang="en-US" sz="1400" b="0" i="1" u="none" strike="noStrike" cap="none" normalizeH="0" baseline="0" dirty="0" smtClean="0">
                        <a:ln>
                          <a:noFill/>
                        </a:ln>
                        <a:solidFill>
                          <a:schemeClr val="tx1"/>
                        </a:solidFill>
                        <a:effectLst/>
                        <a:latin typeface="Eras Demi ITC" pitchFamily="34" charset="0"/>
                      </a:endParaRPr>
                    </a:p>
                  </a:txBody>
                  <a:tcPr marL="92614" marR="92614" marT="44954" marB="4495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alpha val="50000"/>
                      </a:schemeClr>
                    </a:solidFill>
                  </a:tcPr>
                </a:tc>
                <a:tc>
                  <a:txBody>
                    <a:bodyPr/>
                    <a:lstStyle/>
                    <a:p>
                      <a:pPr marL="0" marR="0" lvl="0" indent="0" algn="ctr" defTabSz="1019175" rtl="0" eaLnBrk="1" fontAlgn="base" latinLnBrk="0" hangingPunct="1">
                        <a:lnSpc>
                          <a:spcPct val="100000"/>
                        </a:lnSpc>
                        <a:spcBef>
                          <a:spcPct val="20000"/>
                        </a:spcBef>
                        <a:spcAft>
                          <a:spcPct val="0"/>
                        </a:spcAft>
                        <a:buClrTx/>
                        <a:buSzTx/>
                        <a:buFontTx/>
                        <a:buNone/>
                        <a:tabLst/>
                      </a:pPr>
                      <a:endParaRPr kumimoji="0" lang="en-US" sz="1400" b="0" i="1" u="none" strike="noStrike" cap="none" normalizeH="0" baseline="0" dirty="0" smtClean="0">
                        <a:ln>
                          <a:noFill/>
                        </a:ln>
                        <a:solidFill>
                          <a:schemeClr val="tx1"/>
                        </a:solidFill>
                        <a:effectLst/>
                        <a:latin typeface="Eras Demi ITC" pitchFamily="34" charset="0"/>
                      </a:endParaRPr>
                    </a:p>
                  </a:txBody>
                  <a:tcPr marL="92614" marR="92614" marT="44954" marB="4495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alpha val="50000"/>
                      </a:schemeClr>
                    </a:solidFill>
                  </a:tcPr>
                </a:tc>
              </a:tr>
              <a:tr h="333423">
                <a:tc>
                  <a:txBody>
                    <a:bodyPr/>
                    <a:lstStyle/>
                    <a:p>
                      <a:pPr marL="0" marR="0" lvl="0" indent="0" algn="ctr" defTabSz="1019175"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dirty="0" smtClean="0">
                          <a:ln>
                            <a:noFill/>
                          </a:ln>
                          <a:solidFill>
                            <a:schemeClr val="tx1"/>
                          </a:solidFill>
                          <a:effectLst/>
                          <a:latin typeface="Eras Demi ITC" pitchFamily="34" charset="0"/>
                        </a:rPr>
                        <a:t>1955</a:t>
                      </a:r>
                    </a:p>
                  </a:txBody>
                  <a:tcPr marL="92614" marR="92614" marT="44954" marB="4495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1019175"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dirty="0" smtClean="0">
                          <a:ln>
                            <a:noFill/>
                          </a:ln>
                          <a:solidFill>
                            <a:schemeClr val="tx1"/>
                          </a:solidFill>
                          <a:effectLst/>
                          <a:latin typeface="Arial" charset="0"/>
                        </a:rPr>
                        <a:t>90%</a:t>
                      </a:r>
                    </a:p>
                  </a:txBody>
                  <a:tcPr marL="92614" marR="92614" marT="44954" marB="4495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1019175"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charset="0"/>
                        </a:rPr>
                        <a:t>$ 11,936</a:t>
                      </a:r>
                    </a:p>
                  </a:txBody>
                  <a:tcPr marL="92614" marR="92614" marT="44954" marB="4495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1019175" rtl="0" eaLnBrk="1" fontAlgn="base" latinLnBrk="0" hangingPunct="1">
                        <a:lnSpc>
                          <a:spcPct val="100000"/>
                        </a:lnSpc>
                        <a:spcBef>
                          <a:spcPct val="20000"/>
                        </a:spcBef>
                        <a:spcAft>
                          <a:spcPct val="0"/>
                        </a:spcAft>
                        <a:buClrTx/>
                        <a:buSzTx/>
                        <a:buFontTx/>
                        <a:buNone/>
                        <a:tabLst/>
                      </a:pPr>
                      <a:endParaRPr kumimoji="0" lang="en-US" sz="1400" b="0" i="1" u="none" strike="noStrike" cap="none" normalizeH="0" baseline="0" dirty="0" smtClean="0">
                        <a:ln>
                          <a:noFill/>
                        </a:ln>
                        <a:solidFill>
                          <a:schemeClr val="tx1"/>
                        </a:solidFill>
                        <a:effectLst/>
                        <a:latin typeface="Eras Demi ITC" pitchFamily="34" charset="0"/>
                      </a:endParaRPr>
                    </a:p>
                  </a:txBody>
                  <a:tcPr marL="92614" marR="92614" marT="44954" marB="4495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1019175" rtl="0" eaLnBrk="1" fontAlgn="base" latinLnBrk="0" hangingPunct="1">
                        <a:lnSpc>
                          <a:spcPct val="100000"/>
                        </a:lnSpc>
                        <a:spcBef>
                          <a:spcPct val="20000"/>
                        </a:spcBef>
                        <a:spcAft>
                          <a:spcPct val="0"/>
                        </a:spcAft>
                        <a:buClrTx/>
                        <a:buSzTx/>
                        <a:buFontTx/>
                        <a:buNone/>
                        <a:tabLst/>
                      </a:pPr>
                      <a:endParaRPr kumimoji="0" lang="en-US" sz="1400" b="0" i="1" u="none" strike="noStrike" cap="none" normalizeH="0" baseline="0" dirty="0" smtClean="0">
                        <a:ln>
                          <a:noFill/>
                        </a:ln>
                        <a:solidFill>
                          <a:schemeClr val="tx1"/>
                        </a:solidFill>
                        <a:effectLst/>
                        <a:latin typeface="Eras Demi ITC" pitchFamily="34" charset="0"/>
                      </a:endParaRPr>
                    </a:p>
                  </a:txBody>
                  <a:tcPr marL="92614" marR="92614" marT="44954" marB="4495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34824">
                <a:tc>
                  <a:txBody>
                    <a:bodyPr/>
                    <a:lstStyle/>
                    <a:p>
                      <a:pPr marL="0" marR="0" lvl="0" indent="0" algn="ctr" defTabSz="1019175"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dirty="0" smtClean="0">
                          <a:ln>
                            <a:noFill/>
                          </a:ln>
                          <a:solidFill>
                            <a:schemeClr val="tx1"/>
                          </a:solidFill>
                          <a:effectLst/>
                          <a:latin typeface="Eras Demi ITC" pitchFamily="34" charset="0"/>
                        </a:rPr>
                        <a:t>1965</a:t>
                      </a:r>
                    </a:p>
                  </a:txBody>
                  <a:tcPr marL="92614" marR="92614" marT="44954" marB="4495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alpha val="50000"/>
                      </a:schemeClr>
                    </a:solidFill>
                  </a:tcPr>
                </a:tc>
                <a:tc>
                  <a:txBody>
                    <a:bodyPr/>
                    <a:lstStyle/>
                    <a:p>
                      <a:pPr marL="0" marR="0" lvl="0" indent="0" algn="ctr" defTabSz="1019175"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dirty="0" smtClean="0">
                          <a:ln>
                            <a:noFill/>
                          </a:ln>
                          <a:solidFill>
                            <a:schemeClr val="tx1"/>
                          </a:solidFill>
                          <a:effectLst/>
                          <a:latin typeface="Arial" charset="0"/>
                        </a:rPr>
                        <a:t>88.5%</a:t>
                      </a:r>
                    </a:p>
                  </a:txBody>
                  <a:tcPr marL="92614" marR="92614" marT="44954" marB="4495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alpha val="50000"/>
                      </a:schemeClr>
                    </a:solidFill>
                  </a:tcPr>
                </a:tc>
                <a:tc>
                  <a:txBody>
                    <a:bodyPr/>
                    <a:lstStyle/>
                    <a:p>
                      <a:pPr marL="0" marR="0" lvl="0" indent="0" algn="ctr" defTabSz="1019175"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charset="0"/>
                        </a:rPr>
                        <a:t>$ 12,138</a:t>
                      </a:r>
                    </a:p>
                  </a:txBody>
                  <a:tcPr marL="92614" marR="92614" marT="44954" marB="4495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alpha val="50000"/>
                      </a:schemeClr>
                    </a:solidFill>
                  </a:tcPr>
                </a:tc>
                <a:tc>
                  <a:txBody>
                    <a:bodyPr/>
                    <a:lstStyle/>
                    <a:p>
                      <a:pPr marL="0" marR="0" lvl="0" indent="0" algn="ctr" defTabSz="1019175" rtl="0" eaLnBrk="1" fontAlgn="base" latinLnBrk="0" hangingPunct="1">
                        <a:lnSpc>
                          <a:spcPct val="100000"/>
                        </a:lnSpc>
                        <a:spcBef>
                          <a:spcPct val="20000"/>
                        </a:spcBef>
                        <a:spcAft>
                          <a:spcPct val="0"/>
                        </a:spcAft>
                        <a:buClrTx/>
                        <a:buSzTx/>
                        <a:buFontTx/>
                        <a:buNone/>
                        <a:tabLst/>
                      </a:pPr>
                      <a:endParaRPr kumimoji="0" lang="en-US" sz="1400" b="0" i="1" u="none" strike="noStrike" cap="none" normalizeH="0" baseline="0" dirty="0" smtClean="0">
                        <a:ln>
                          <a:noFill/>
                        </a:ln>
                        <a:solidFill>
                          <a:schemeClr val="tx1"/>
                        </a:solidFill>
                        <a:effectLst/>
                        <a:latin typeface="Eras Demi ITC" pitchFamily="34" charset="0"/>
                      </a:endParaRPr>
                    </a:p>
                  </a:txBody>
                  <a:tcPr marL="92614" marR="92614" marT="44954" marB="4495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alpha val="50000"/>
                      </a:schemeClr>
                    </a:solidFill>
                  </a:tcPr>
                </a:tc>
                <a:tc>
                  <a:txBody>
                    <a:bodyPr/>
                    <a:lstStyle/>
                    <a:p>
                      <a:pPr marL="0" marR="0" lvl="0" indent="0" algn="ctr" defTabSz="1019175" rtl="0" eaLnBrk="1" fontAlgn="base" latinLnBrk="0" hangingPunct="1">
                        <a:lnSpc>
                          <a:spcPct val="100000"/>
                        </a:lnSpc>
                        <a:spcBef>
                          <a:spcPct val="20000"/>
                        </a:spcBef>
                        <a:spcAft>
                          <a:spcPct val="0"/>
                        </a:spcAft>
                        <a:buClrTx/>
                        <a:buSzTx/>
                        <a:buFontTx/>
                        <a:buNone/>
                        <a:tabLst/>
                      </a:pPr>
                      <a:endParaRPr kumimoji="0" lang="en-US" sz="1400" b="0" i="1" u="none" strike="noStrike" cap="none" normalizeH="0" baseline="0" dirty="0" smtClean="0">
                        <a:ln>
                          <a:noFill/>
                        </a:ln>
                        <a:solidFill>
                          <a:schemeClr val="tx1"/>
                        </a:solidFill>
                        <a:effectLst/>
                        <a:latin typeface="Eras Demi ITC" pitchFamily="34" charset="0"/>
                      </a:endParaRPr>
                    </a:p>
                  </a:txBody>
                  <a:tcPr marL="92614" marR="92614" marT="44954" marB="4495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alpha val="50000"/>
                      </a:schemeClr>
                    </a:solidFill>
                  </a:tcPr>
                </a:tc>
              </a:tr>
              <a:tr h="336225">
                <a:tc>
                  <a:txBody>
                    <a:bodyPr/>
                    <a:lstStyle/>
                    <a:p>
                      <a:pPr marL="0" marR="0" lvl="0" indent="0" algn="ctr" defTabSz="1019175"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dirty="0" smtClean="0">
                          <a:ln>
                            <a:noFill/>
                          </a:ln>
                          <a:solidFill>
                            <a:schemeClr val="tx1"/>
                          </a:solidFill>
                          <a:effectLst/>
                          <a:latin typeface="Eras Demi ITC" pitchFamily="34" charset="0"/>
                        </a:rPr>
                        <a:t>1975</a:t>
                      </a:r>
                    </a:p>
                  </a:txBody>
                  <a:tcPr marL="92614" marR="92614" marT="44954" marB="4495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1019175"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dirty="0" smtClean="0">
                          <a:ln>
                            <a:noFill/>
                          </a:ln>
                          <a:solidFill>
                            <a:schemeClr val="tx1"/>
                          </a:solidFill>
                          <a:effectLst/>
                          <a:latin typeface="Arial" charset="0"/>
                        </a:rPr>
                        <a:t>87.5%</a:t>
                      </a:r>
                    </a:p>
                  </a:txBody>
                  <a:tcPr marL="92614" marR="92614" marT="44954" marB="4495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1019175"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charset="0"/>
                        </a:rPr>
                        <a:t>$ 12,277</a:t>
                      </a:r>
                    </a:p>
                  </a:txBody>
                  <a:tcPr marL="92614" marR="92614" marT="44954" marB="4495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1019175" rtl="0" eaLnBrk="1" fontAlgn="base" latinLnBrk="0" hangingPunct="1">
                        <a:lnSpc>
                          <a:spcPct val="100000"/>
                        </a:lnSpc>
                        <a:spcBef>
                          <a:spcPct val="20000"/>
                        </a:spcBef>
                        <a:spcAft>
                          <a:spcPct val="0"/>
                        </a:spcAft>
                        <a:buClrTx/>
                        <a:buSzTx/>
                        <a:buFontTx/>
                        <a:buNone/>
                        <a:tabLst/>
                      </a:pPr>
                      <a:endParaRPr kumimoji="0" lang="en-US" sz="1400" b="0" i="1" u="none" strike="noStrike" cap="none" normalizeH="0" baseline="0" dirty="0" smtClean="0">
                        <a:ln>
                          <a:noFill/>
                        </a:ln>
                        <a:solidFill>
                          <a:schemeClr val="tx1"/>
                        </a:solidFill>
                        <a:effectLst/>
                        <a:latin typeface="Eras Demi ITC" pitchFamily="34" charset="0"/>
                      </a:endParaRPr>
                    </a:p>
                  </a:txBody>
                  <a:tcPr marL="92614" marR="92614" marT="44954" marB="4495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1019175" rtl="0" eaLnBrk="1" fontAlgn="base" latinLnBrk="0" hangingPunct="1">
                        <a:lnSpc>
                          <a:spcPct val="100000"/>
                        </a:lnSpc>
                        <a:spcBef>
                          <a:spcPct val="20000"/>
                        </a:spcBef>
                        <a:spcAft>
                          <a:spcPct val="0"/>
                        </a:spcAft>
                        <a:buClrTx/>
                        <a:buSzTx/>
                        <a:buFontTx/>
                        <a:buNone/>
                        <a:tabLst/>
                      </a:pPr>
                      <a:endParaRPr kumimoji="0" lang="en-US" sz="1400" b="0" i="1" u="none" strike="noStrike" cap="none" normalizeH="0" baseline="0" dirty="0" smtClean="0">
                        <a:ln>
                          <a:noFill/>
                        </a:ln>
                        <a:solidFill>
                          <a:schemeClr val="tx1"/>
                        </a:solidFill>
                        <a:effectLst/>
                        <a:latin typeface="Eras Demi ITC" pitchFamily="34" charset="0"/>
                      </a:endParaRPr>
                    </a:p>
                  </a:txBody>
                  <a:tcPr marL="92614" marR="92614" marT="44954" marB="4495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65645">
                <a:tc>
                  <a:txBody>
                    <a:bodyPr/>
                    <a:lstStyle/>
                    <a:p>
                      <a:pPr marL="0" marR="0" lvl="0" indent="0" algn="ctr" defTabSz="1019175"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dirty="0" smtClean="0">
                          <a:ln>
                            <a:noFill/>
                          </a:ln>
                          <a:solidFill>
                            <a:schemeClr val="tx1"/>
                          </a:solidFill>
                          <a:effectLst/>
                          <a:latin typeface="Eras Demi ITC" pitchFamily="34" charset="0"/>
                        </a:rPr>
                        <a:t>1985</a:t>
                      </a:r>
                    </a:p>
                  </a:txBody>
                  <a:tcPr marL="92614" marR="92614" marT="44954" marB="4495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alpha val="50000"/>
                      </a:schemeClr>
                    </a:solidFill>
                  </a:tcPr>
                </a:tc>
                <a:tc>
                  <a:txBody>
                    <a:bodyPr/>
                    <a:lstStyle/>
                    <a:p>
                      <a:pPr marL="0" marR="0" lvl="0" indent="0" algn="ctr" defTabSz="1019175"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dirty="0" smtClean="0">
                          <a:ln>
                            <a:noFill/>
                          </a:ln>
                          <a:solidFill>
                            <a:schemeClr val="tx1"/>
                          </a:solidFill>
                          <a:effectLst/>
                          <a:latin typeface="Arial" charset="0"/>
                        </a:rPr>
                        <a:t>87.5%</a:t>
                      </a:r>
                    </a:p>
                  </a:txBody>
                  <a:tcPr marL="92614" marR="92614" marT="44954" marB="4495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alpha val="50000"/>
                      </a:schemeClr>
                    </a:solidFill>
                  </a:tcPr>
                </a:tc>
                <a:tc>
                  <a:txBody>
                    <a:bodyPr/>
                    <a:lstStyle/>
                    <a:p>
                      <a:pPr marL="0" marR="0" lvl="0" indent="0" algn="ctr" defTabSz="1019175"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charset="0"/>
                        </a:rPr>
                        <a:t>$ </a:t>
                      </a:r>
                      <a:r>
                        <a:rPr kumimoji="0" lang="en-US" sz="1600" b="1" i="0" u="none" strike="noStrike" cap="none" normalizeH="0" baseline="0" dirty="0" smtClean="0">
                          <a:ln>
                            <a:noFill/>
                          </a:ln>
                          <a:solidFill>
                            <a:schemeClr val="tx1"/>
                          </a:solidFill>
                          <a:effectLst/>
                          <a:latin typeface="Arial" charset="0"/>
                        </a:rPr>
                        <a:t>12,277</a:t>
                      </a:r>
                    </a:p>
                  </a:txBody>
                  <a:tcPr marL="92614" marR="92614" marT="44954" marB="4495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alpha val="50000"/>
                      </a:schemeClr>
                    </a:solidFill>
                  </a:tcPr>
                </a:tc>
                <a:tc>
                  <a:txBody>
                    <a:bodyPr/>
                    <a:lstStyle/>
                    <a:p>
                      <a:pPr marL="0" marR="0" lvl="0" indent="0" algn="ctr" defTabSz="1019175"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dirty="0" smtClean="0">
                          <a:ln>
                            <a:noFill/>
                          </a:ln>
                          <a:solidFill>
                            <a:schemeClr val="tx1"/>
                          </a:solidFill>
                          <a:effectLst/>
                          <a:latin typeface="Arial" charset="0"/>
                        </a:rPr>
                        <a:t>92%</a:t>
                      </a:r>
                    </a:p>
                  </a:txBody>
                  <a:tcPr marL="92614" marR="92614" marT="44954" marB="4495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alpha val="50000"/>
                      </a:schemeClr>
                    </a:solidFill>
                  </a:tcPr>
                </a:tc>
                <a:tc>
                  <a:txBody>
                    <a:bodyPr/>
                    <a:lstStyle/>
                    <a:p>
                      <a:pPr marL="0" marR="0" lvl="0" indent="0" algn="ctr" defTabSz="1019175"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charset="0"/>
                        </a:rPr>
                        <a:t>$ 11,677</a:t>
                      </a:r>
                    </a:p>
                  </a:txBody>
                  <a:tcPr marL="92614" marR="92614" marT="44954" marB="4495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alpha val="50000"/>
                      </a:schemeClr>
                    </a:solidFill>
                  </a:tcPr>
                </a:tc>
              </a:tr>
              <a:tr h="334824">
                <a:tc>
                  <a:txBody>
                    <a:bodyPr/>
                    <a:lstStyle/>
                    <a:p>
                      <a:pPr marL="0" marR="0" lvl="0" indent="0" algn="ctr" defTabSz="1019175"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dirty="0" smtClean="0">
                          <a:ln>
                            <a:noFill/>
                          </a:ln>
                          <a:solidFill>
                            <a:schemeClr val="tx1"/>
                          </a:solidFill>
                          <a:effectLst/>
                          <a:latin typeface="Eras Demi ITC" pitchFamily="34" charset="0"/>
                        </a:rPr>
                        <a:t>1995</a:t>
                      </a:r>
                    </a:p>
                  </a:txBody>
                  <a:tcPr marL="92614" marR="92614" marT="44954" marB="4495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1019175"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dirty="0" smtClean="0">
                          <a:ln>
                            <a:noFill/>
                          </a:ln>
                          <a:solidFill>
                            <a:schemeClr val="tx1"/>
                          </a:solidFill>
                          <a:effectLst/>
                          <a:latin typeface="Arial" charset="0"/>
                        </a:rPr>
                        <a:t>89%</a:t>
                      </a:r>
                    </a:p>
                  </a:txBody>
                  <a:tcPr marL="92614" marR="92614" marT="44954" marB="4495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1019175"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charset="0"/>
                        </a:rPr>
                        <a:t>$ 12,070</a:t>
                      </a:r>
                    </a:p>
                  </a:txBody>
                  <a:tcPr marL="92614" marR="92614" marT="44954" marB="4495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1019175"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dirty="0" smtClean="0">
                          <a:ln>
                            <a:noFill/>
                          </a:ln>
                          <a:solidFill>
                            <a:schemeClr val="tx1"/>
                          </a:solidFill>
                          <a:effectLst/>
                          <a:latin typeface="Arial" charset="0"/>
                        </a:rPr>
                        <a:t>93%</a:t>
                      </a:r>
                    </a:p>
                  </a:txBody>
                  <a:tcPr marL="92614" marR="92614" marT="44954" marB="4495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1019175"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charset="0"/>
                        </a:rPr>
                        <a:t>$ 11,551</a:t>
                      </a:r>
                    </a:p>
                  </a:txBody>
                  <a:tcPr marL="92614" marR="92614" marT="44954" marB="4495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86659">
                <a:tc>
                  <a:txBody>
                    <a:bodyPr/>
                    <a:lstStyle/>
                    <a:p>
                      <a:pPr marL="0" marR="0" lvl="0" indent="0" algn="ctr" defTabSz="1019175"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dirty="0" smtClean="0">
                          <a:ln>
                            <a:noFill/>
                          </a:ln>
                          <a:solidFill>
                            <a:schemeClr val="tx1"/>
                          </a:solidFill>
                          <a:effectLst/>
                          <a:latin typeface="Eras Demi ITC" pitchFamily="34" charset="0"/>
                        </a:rPr>
                        <a:t>2000/2010</a:t>
                      </a:r>
                    </a:p>
                  </a:txBody>
                  <a:tcPr marL="92614" marR="92614" marT="44954" marB="4495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alpha val="50000"/>
                      </a:schemeClr>
                    </a:solidFill>
                  </a:tcPr>
                </a:tc>
                <a:tc>
                  <a:txBody>
                    <a:bodyPr/>
                    <a:lstStyle/>
                    <a:p>
                      <a:pPr marL="0" marR="0" lvl="0" indent="0" algn="ctr" defTabSz="1019175"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dirty="0" smtClean="0">
                          <a:ln>
                            <a:noFill/>
                          </a:ln>
                          <a:solidFill>
                            <a:schemeClr val="tx1"/>
                          </a:solidFill>
                          <a:effectLst/>
                          <a:latin typeface="Arial" charset="0"/>
                        </a:rPr>
                        <a:t>91% Epact</a:t>
                      </a:r>
                    </a:p>
                  </a:txBody>
                  <a:tcPr marL="92614" marR="92614" marT="44954" marB="4495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alpha val="50000"/>
                      </a:schemeClr>
                    </a:solidFill>
                  </a:tcPr>
                </a:tc>
                <a:tc>
                  <a:txBody>
                    <a:bodyPr/>
                    <a:lstStyle/>
                    <a:p>
                      <a:pPr marL="0" marR="0" lvl="0" indent="0" algn="ctr" defTabSz="1019175"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charset="0"/>
                        </a:rPr>
                        <a:t>$ </a:t>
                      </a:r>
                      <a:r>
                        <a:rPr kumimoji="0" lang="en-US" sz="1600" b="1" i="0" u="none" strike="noStrike" cap="none" normalizeH="0" baseline="0" dirty="0" smtClean="0">
                          <a:ln>
                            <a:noFill/>
                          </a:ln>
                          <a:solidFill>
                            <a:schemeClr val="tx1"/>
                          </a:solidFill>
                          <a:effectLst/>
                          <a:latin typeface="Arial" charset="0"/>
                        </a:rPr>
                        <a:t>11,805</a:t>
                      </a:r>
                    </a:p>
                  </a:txBody>
                  <a:tcPr marL="92614" marR="92614" marT="44954" marB="4495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alpha val="50000"/>
                      </a:schemeClr>
                    </a:solidFill>
                  </a:tcPr>
                </a:tc>
                <a:tc>
                  <a:txBody>
                    <a:bodyPr/>
                    <a:lstStyle/>
                    <a:p>
                      <a:pPr marL="0" marR="0" lvl="0" indent="0" algn="ctr" defTabSz="1019175"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dirty="0" smtClean="0">
                          <a:ln>
                            <a:noFill/>
                          </a:ln>
                          <a:solidFill>
                            <a:schemeClr val="tx1"/>
                          </a:solidFill>
                          <a:effectLst/>
                          <a:latin typeface="Arial" charset="0"/>
                        </a:rPr>
                        <a:t>93%</a:t>
                      </a:r>
                    </a:p>
                  </a:txBody>
                  <a:tcPr marL="92614" marR="92614" marT="44954" marB="4495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alpha val="50000"/>
                      </a:schemeClr>
                    </a:solidFill>
                  </a:tcPr>
                </a:tc>
                <a:tc>
                  <a:txBody>
                    <a:bodyPr/>
                    <a:lstStyle/>
                    <a:p>
                      <a:pPr marL="0" marR="0" lvl="0" indent="0" algn="ctr" defTabSz="1019175"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charset="0"/>
                        </a:rPr>
                        <a:t>$ </a:t>
                      </a:r>
                      <a:r>
                        <a:rPr kumimoji="0" lang="en-US" sz="1600" b="1" i="0" u="none" strike="noStrike" cap="none" normalizeH="0" baseline="0" dirty="0" smtClean="0">
                          <a:ln>
                            <a:noFill/>
                          </a:ln>
                          <a:solidFill>
                            <a:schemeClr val="tx1"/>
                          </a:solidFill>
                          <a:effectLst/>
                          <a:latin typeface="Arial" charset="0"/>
                        </a:rPr>
                        <a:t>11,551</a:t>
                      </a:r>
                    </a:p>
                  </a:txBody>
                  <a:tcPr marL="92614" marR="92614" marT="44954" marB="4495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alpha val="50000"/>
                      </a:schemeClr>
                    </a:solidFill>
                  </a:tcPr>
                </a:tc>
              </a:tr>
            </a:tbl>
          </a:graphicData>
        </a:graphic>
      </p:graphicFrame>
      <p:sp>
        <p:nvSpPr>
          <p:cNvPr id="36923" name="Text Box 68"/>
          <p:cNvSpPr txBox="1">
            <a:spLocks noChangeArrowheads="1"/>
          </p:cNvSpPr>
          <p:nvPr/>
        </p:nvSpPr>
        <p:spPr bwMode="auto">
          <a:xfrm>
            <a:off x="6662737" y="4827588"/>
            <a:ext cx="1109663"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9" tIns="45714" rIns="91429" bIns="45714">
            <a:spAutoFit/>
          </a:bodyP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r>
              <a:rPr lang="en-US" sz="2000" b="1" dirty="0">
                <a:latin typeface="Arial" charset="0"/>
              </a:rPr>
              <a:t>$ 1,200 </a:t>
            </a:r>
          </a:p>
          <a:p>
            <a:pPr eaLnBrk="1" hangingPunct="1"/>
            <a:r>
              <a:rPr lang="en-US" sz="2000" b="1" dirty="0">
                <a:latin typeface="Arial" charset="0"/>
              </a:rPr>
              <a:t>$ 1,515</a:t>
            </a:r>
          </a:p>
          <a:p>
            <a:pPr eaLnBrk="1" hangingPunct="1"/>
            <a:r>
              <a:rPr lang="en-US" sz="2000" b="1" dirty="0">
                <a:latin typeface="Arial" charset="0"/>
              </a:rPr>
              <a:t>$    896</a:t>
            </a:r>
          </a:p>
        </p:txBody>
      </p:sp>
      <p:sp>
        <p:nvSpPr>
          <p:cNvPr id="36924" name="Text Box 69"/>
          <p:cNvSpPr txBox="1">
            <a:spLocks noChangeArrowheads="1"/>
          </p:cNvSpPr>
          <p:nvPr/>
        </p:nvSpPr>
        <p:spPr bwMode="auto">
          <a:xfrm>
            <a:off x="1295400" y="6073926"/>
            <a:ext cx="4997115" cy="7078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9" tIns="45714" rIns="91429" bIns="45714">
            <a:spAutoFit/>
          </a:bodyP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r>
              <a:rPr lang="en-US" sz="2000" dirty="0">
                <a:latin typeface="Arial" charset="0"/>
              </a:rPr>
              <a:t>10 year life power cost of 1997 </a:t>
            </a:r>
            <a:r>
              <a:rPr lang="en-US" sz="2000" dirty="0" smtClean="0">
                <a:latin typeface="Arial" charset="0"/>
              </a:rPr>
              <a:t>Epact:</a:t>
            </a:r>
            <a:endParaRPr lang="en-US" sz="2000" b="1" dirty="0">
              <a:latin typeface="Arial" charset="0"/>
            </a:endParaRPr>
          </a:p>
          <a:p>
            <a:pPr eaLnBrk="1" hangingPunct="1"/>
            <a:r>
              <a:rPr lang="en-US" sz="2000" dirty="0">
                <a:latin typeface="Arial" charset="0"/>
              </a:rPr>
              <a:t>10 year life power cost of NEMA </a:t>
            </a:r>
            <a:r>
              <a:rPr lang="en-US" sz="2000" dirty="0" smtClean="0">
                <a:latin typeface="Arial" charset="0"/>
              </a:rPr>
              <a:t>Premium:</a:t>
            </a:r>
            <a:endParaRPr lang="en-US" sz="2000" b="1" dirty="0">
              <a:latin typeface="Arial" charset="0"/>
            </a:endParaRPr>
          </a:p>
        </p:txBody>
      </p:sp>
      <p:sp>
        <p:nvSpPr>
          <p:cNvPr id="36925" name="Text Box 70"/>
          <p:cNvSpPr txBox="1">
            <a:spLocks noChangeArrowheads="1"/>
          </p:cNvSpPr>
          <p:nvPr/>
        </p:nvSpPr>
        <p:spPr bwMode="auto">
          <a:xfrm>
            <a:off x="1295400" y="4827588"/>
            <a:ext cx="4031851" cy="1015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9" tIns="45714" rIns="91429" bIns="45714">
            <a:spAutoFit/>
          </a:bodyP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r>
              <a:rPr lang="en-US" sz="2000" dirty="0">
                <a:latin typeface="Arial" charset="0"/>
              </a:rPr>
              <a:t>New Motor 2010 Epact </a:t>
            </a:r>
            <a:r>
              <a:rPr lang="en-US" sz="2000" dirty="0" smtClean="0">
                <a:latin typeface="Arial" charset="0"/>
              </a:rPr>
              <a:t>Price: </a:t>
            </a:r>
            <a:endParaRPr lang="en-US" sz="2000" dirty="0">
              <a:latin typeface="Arial" charset="0"/>
            </a:endParaRPr>
          </a:p>
          <a:p>
            <a:pPr eaLnBrk="1" hangingPunct="1"/>
            <a:r>
              <a:rPr lang="en-US" sz="2000" dirty="0">
                <a:latin typeface="Arial" charset="0"/>
              </a:rPr>
              <a:t>New 2012 NEMA Premium </a:t>
            </a:r>
            <a:r>
              <a:rPr lang="en-US" sz="2000" dirty="0" smtClean="0">
                <a:latin typeface="Arial" charset="0"/>
              </a:rPr>
              <a:t>Price:</a:t>
            </a:r>
            <a:endParaRPr lang="en-US" sz="2000" dirty="0">
              <a:latin typeface="Arial" charset="0"/>
            </a:endParaRPr>
          </a:p>
          <a:p>
            <a:pPr eaLnBrk="1" hangingPunct="1"/>
            <a:r>
              <a:rPr lang="en-US" sz="2000" dirty="0">
                <a:latin typeface="Arial" charset="0"/>
              </a:rPr>
              <a:t>Complete Rewind (approx.) </a:t>
            </a:r>
            <a:r>
              <a:rPr lang="en-US" sz="2000" dirty="0" smtClean="0">
                <a:latin typeface="Arial" charset="0"/>
              </a:rPr>
              <a:t>Price:</a:t>
            </a:r>
            <a:endParaRPr lang="en-US" sz="2000" b="1" dirty="0">
              <a:latin typeface="Arial" charset="0"/>
            </a:endParaRPr>
          </a:p>
        </p:txBody>
      </p:sp>
      <p:sp>
        <p:nvSpPr>
          <p:cNvPr id="36926" name="Rectangle 71"/>
          <p:cNvSpPr>
            <a:spLocks noChangeArrowheads="1"/>
          </p:cNvSpPr>
          <p:nvPr/>
        </p:nvSpPr>
        <p:spPr bwMode="auto">
          <a:xfrm>
            <a:off x="6477000" y="6045200"/>
            <a:ext cx="1239676" cy="7078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9" tIns="45714" rIns="91429" bIns="45714">
            <a:spAutoFit/>
          </a:bodyPr>
          <a:lstStyle/>
          <a:p>
            <a:r>
              <a:rPr lang="en-US" sz="2000" b="1" dirty="0">
                <a:latin typeface="+mj-lt"/>
              </a:rPr>
              <a:t>$118,050</a:t>
            </a:r>
          </a:p>
          <a:p>
            <a:r>
              <a:rPr lang="en-US" sz="2000" b="1" dirty="0">
                <a:latin typeface="+mj-lt"/>
              </a:rPr>
              <a:t>$115,510</a:t>
            </a:r>
          </a:p>
        </p:txBody>
      </p:sp>
      <p:sp>
        <p:nvSpPr>
          <p:cNvPr id="2" name="TextBox 1"/>
          <p:cNvSpPr txBox="1"/>
          <p:nvPr/>
        </p:nvSpPr>
        <p:spPr>
          <a:xfrm>
            <a:off x="1146238" y="1372284"/>
            <a:ext cx="6854762" cy="646331"/>
          </a:xfrm>
          <a:prstGeom prst="rect">
            <a:avLst/>
          </a:prstGeom>
          <a:noFill/>
        </p:spPr>
        <p:txBody>
          <a:bodyPr wrap="none" rtlCol="0">
            <a:spAutoFit/>
          </a:bodyPr>
          <a:lstStyle/>
          <a:p>
            <a:r>
              <a:rPr lang="en-US" sz="3600" dirty="0">
                <a:latin typeface="+mj-lt"/>
              </a:rPr>
              <a:t>20 </a:t>
            </a:r>
            <a:r>
              <a:rPr lang="en-US" dirty="0">
                <a:latin typeface="+mj-lt"/>
              </a:rPr>
              <a:t>HP</a:t>
            </a:r>
            <a:r>
              <a:rPr lang="en-US" sz="3600" dirty="0">
                <a:latin typeface="+mj-lt"/>
              </a:rPr>
              <a:t>, 7200 </a:t>
            </a:r>
            <a:r>
              <a:rPr lang="en-US" dirty="0">
                <a:latin typeface="+mj-lt"/>
              </a:rPr>
              <a:t>h</a:t>
            </a:r>
            <a:r>
              <a:rPr lang="en-US" dirty="0" smtClean="0">
                <a:latin typeface="+mj-lt"/>
              </a:rPr>
              <a:t>rs</a:t>
            </a:r>
            <a:r>
              <a:rPr lang="en-US" sz="3600" dirty="0">
                <a:latin typeface="+mj-lt"/>
              </a:rPr>
              <a:t>, $0.10 </a:t>
            </a:r>
            <a:r>
              <a:rPr lang="en-US" dirty="0">
                <a:latin typeface="+mj-lt"/>
              </a:rPr>
              <a:t>(cents) per kWh</a:t>
            </a:r>
          </a:p>
        </p:txBody>
      </p:sp>
    </p:spTree>
    <p:extLst>
      <p:ext uri="{BB962C8B-B14F-4D97-AF65-F5344CB8AC3E}">
        <p14:creationId xmlns:p14="http://schemas.microsoft.com/office/powerpoint/2010/main" val="3109866947"/>
      </p:ext>
    </p:extLst>
  </p:cSld>
  <p:clrMapOvr>
    <a:masterClrMapping/>
  </p:clrMapOvr>
  <p:transition>
    <p:wipe dir="r"/>
  </p:transition>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a:xfrm>
            <a:off x="381000" y="0"/>
            <a:ext cx="5029200" cy="552450"/>
          </a:xfrm>
        </p:spPr>
        <p:txBody>
          <a:bodyPr lIns="82058" tIns="41029" rIns="82058" bIns="41029" anchor="t"/>
          <a:lstStyle/>
          <a:p>
            <a:pPr eaLnBrk="1" hangingPunct="1"/>
            <a:r>
              <a:rPr lang="en-US" sz="4400" dirty="0" smtClean="0">
                <a:solidFill>
                  <a:schemeClr val="tx1"/>
                </a:solidFill>
              </a:rPr>
              <a:t>Exercise 1B: Answers</a:t>
            </a:r>
            <a:endParaRPr lang="en-US" sz="4400" b="0" dirty="0" smtClean="0">
              <a:solidFill>
                <a:schemeClr val="tx1"/>
              </a:solidFill>
            </a:endParaRPr>
          </a:p>
        </p:txBody>
      </p:sp>
      <p:graphicFrame>
        <p:nvGraphicFramePr>
          <p:cNvPr id="220240" name="Group 80"/>
          <p:cNvGraphicFramePr>
            <a:graphicFrameLocks noGrp="1"/>
          </p:cNvGraphicFramePr>
          <p:nvPr>
            <p:extLst>
              <p:ext uri="{D42A27DB-BD31-4B8C-83A1-F6EECF244321}">
                <p14:modId xmlns:p14="http://schemas.microsoft.com/office/powerpoint/2010/main" val="3441494802"/>
              </p:ext>
            </p:extLst>
          </p:nvPr>
        </p:nvGraphicFramePr>
        <p:xfrm>
          <a:off x="1143000" y="1905000"/>
          <a:ext cx="7008814" cy="2798761"/>
        </p:xfrm>
        <a:graphic>
          <a:graphicData uri="http://schemas.openxmlformats.org/drawingml/2006/table">
            <a:tbl>
              <a:tblPr/>
              <a:tblGrid>
                <a:gridCol w="1142883"/>
                <a:gridCol w="1219363"/>
                <a:gridCol w="1904804"/>
                <a:gridCol w="1142883"/>
                <a:gridCol w="1598881"/>
              </a:tblGrid>
              <a:tr h="403470">
                <a:tc>
                  <a:txBody>
                    <a:bodyPr/>
                    <a:lstStyle/>
                    <a:p>
                      <a:pPr marL="0" marR="0" lvl="0" indent="0" algn="ctr" defTabSz="1019175"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dirty="0" smtClean="0">
                          <a:ln>
                            <a:noFill/>
                          </a:ln>
                          <a:solidFill>
                            <a:schemeClr val="tx1"/>
                          </a:solidFill>
                          <a:effectLst/>
                          <a:latin typeface="Arial" charset="0"/>
                        </a:rPr>
                        <a:t>Year</a:t>
                      </a:r>
                    </a:p>
                  </a:txBody>
                  <a:tcPr marL="92610" marR="92610" marT="44954" marB="4495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DDDDD"/>
                    </a:solidFill>
                  </a:tcPr>
                </a:tc>
                <a:tc>
                  <a:txBody>
                    <a:bodyPr/>
                    <a:lstStyle/>
                    <a:p>
                      <a:pPr marL="0" marR="0" lvl="0" indent="0" algn="ctr" defTabSz="1019175"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dirty="0" smtClean="0">
                          <a:ln>
                            <a:noFill/>
                          </a:ln>
                          <a:solidFill>
                            <a:schemeClr val="tx1"/>
                          </a:solidFill>
                          <a:effectLst/>
                          <a:latin typeface="Arial" charset="0"/>
                        </a:rPr>
                        <a:t>Efficiency</a:t>
                      </a:r>
                    </a:p>
                  </a:txBody>
                  <a:tcPr marL="92610" marR="92610" marT="44954" marB="4495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DDDDD"/>
                    </a:solidFill>
                  </a:tcPr>
                </a:tc>
                <a:tc>
                  <a:txBody>
                    <a:bodyPr/>
                    <a:lstStyle/>
                    <a:p>
                      <a:pPr marL="0" marR="0" lvl="0" indent="0" algn="ctr" defTabSz="1019175"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dirty="0" smtClean="0">
                          <a:ln>
                            <a:noFill/>
                          </a:ln>
                          <a:solidFill>
                            <a:schemeClr val="tx1"/>
                          </a:solidFill>
                          <a:effectLst/>
                          <a:latin typeface="Arial" charset="0"/>
                        </a:rPr>
                        <a:t>Operation Cost</a:t>
                      </a:r>
                    </a:p>
                  </a:txBody>
                  <a:tcPr marL="92610" marR="92610" marT="44954" marB="4495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DDDDD"/>
                    </a:solidFill>
                  </a:tcPr>
                </a:tc>
                <a:tc>
                  <a:txBody>
                    <a:bodyPr/>
                    <a:lstStyle/>
                    <a:p>
                      <a:pPr marL="0" marR="0" lvl="0" indent="0" algn="ctr" defTabSz="1019175"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dirty="0" smtClean="0">
                          <a:ln>
                            <a:noFill/>
                          </a:ln>
                          <a:solidFill>
                            <a:schemeClr val="tx1"/>
                          </a:solidFill>
                          <a:effectLst/>
                          <a:latin typeface="Arial" charset="0"/>
                        </a:rPr>
                        <a:t>Efficiency</a:t>
                      </a:r>
                    </a:p>
                  </a:txBody>
                  <a:tcPr marL="92610" marR="92610" marT="44954" marB="4495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DDDDD"/>
                    </a:solidFill>
                  </a:tcPr>
                </a:tc>
                <a:tc>
                  <a:txBody>
                    <a:bodyPr/>
                    <a:lstStyle/>
                    <a:p>
                      <a:pPr marL="0" marR="0" lvl="0" indent="0" algn="ctr" defTabSz="1019175"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dirty="0" smtClean="0">
                          <a:ln>
                            <a:noFill/>
                          </a:ln>
                          <a:solidFill>
                            <a:schemeClr val="tx1"/>
                          </a:solidFill>
                          <a:effectLst/>
                          <a:latin typeface="Arial" charset="0"/>
                        </a:rPr>
                        <a:t>Operation Cost</a:t>
                      </a:r>
                    </a:p>
                  </a:txBody>
                  <a:tcPr marL="92610" marR="92610" marT="44954" marB="4495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DDDDD"/>
                    </a:solidFill>
                  </a:tcPr>
                </a:tc>
              </a:tr>
              <a:tr h="305093">
                <a:tc>
                  <a:txBody>
                    <a:bodyPr/>
                    <a:lstStyle/>
                    <a:p>
                      <a:pPr marL="0" marR="0" lvl="0" indent="0" algn="ctr" defTabSz="1019175"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dirty="0" smtClean="0">
                          <a:ln>
                            <a:noFill/>
                          </a:ln>
                          <a:solidFill>
                            <a:schemeClr val="tx1"/>
                          </a:solidFill>
                          <a:effectLst/>
                          <a:latin typeface="Arial" charset="0"/>
                        </a:rPr>
                        <a:t>1945</a:t>
                      </a:r>
                    </a:p>
                  </a:txBody>
                  <a:tcPr marL="92610" marR="92610" marT="44954" marB="4495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alpha val="50000"/>
                      </a:schemeClr>
                    </a:solidFill>
                  </a:tcPr>
                </a:tc>
                <a:tc>
                  <a:txBody>
                    <a:bodyPr/>
                    <a:lstStyle/>
                    <a:p>
                      <a:pPr marL="0" marR="0" lvl="0" indent="0" algn="ctr" defTabSz="1019175"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dirty="0" smtClean="0">
                          <a:ln>
                            <a:noFill/>
                          </a:ln>
                          <a:solidFill>
                            <a:schemeClr val="tx1"/>
                          </a:solidFill>
                          <a:effectLst/>
                          <a:latin typeface="Arial" charset="0"/>
                        </a:rPr>
                        <a:t>88%</a:t>
                      </a:r>
                    </a:p>
                  </a:txBody>
                  <a:tcPr marL="92610" marR="92610" marT="44954" marB="4495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alpha val="50000"/>
                      </a:schemeClr>
                    </a:solidFill>
                  </a:tcPr>
                </a:tc>
                <a:tc>
                  <a:txBody>
                    <a:bodyPr/>
                    <a:lstStyle/>
                    <a:p>
                      <a:pPr marL="0" marR="0" lvl="0" indent="0" algn="ctr" defTabSz="1019175"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charset="0"/>
                        </a:rPr>
                        <a:t>$ 4,069</a:t>
                      </a:r>
                    </a:p>
                  </a:txBody>
                  <a:tcPr marL="92610" marR="92610" marT="44954" marB="4495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alpha val="50000"/>
                      </a:schemeClr>
                    </a:solidFill>
                  </a:tcPr>
                </a:tc>
                <a:tc>
                  <a:txBody>
                    <a:bodyPr/>
                    <a:lstStyle/>
                    <a:p>
                      <a:pPr marL="0" marR="0" lvl="0" indent="0" algn="ctr" defTabSz="1019175" rtl="0" eaLnBrk="1" fontAlgn="base" latinLnBrk="0" hangingPunct="1">
                        <a:lnSpc>
                          <a:spcPct val="100000"/>
                        </a:lnSpc>
                        <a:spcBef>
                          <a:spcPct val="20000"/>
                        </a:spcBef>
                        <a:spcAft>
                          <a:spcPct val="0"/>
                        </a:spcAft>
                        <a:buClrTx/>
                        <a:buSzTx/>
                        <a:buFontTx/>
                        <a:buNone/>
                        <a:tabLst/>
                      </a:pPr>
                      <a:endParaRPr kumimoji="0" lang="en-US" sz="1400" b="1" i="1" u="none" strike="noStrike" cap="none" normalizeH="0" baseline="0" dirty="0" smtClean="0">
                        <a:ln>
                          <a:noFill/>
                        </a:ln>
                        <a:solidFill>
                          <a:schemeClr val="tx1"/>
                        </a:solidFill>
                        <a:effectLst/>
                        <a:latin typeface="Eras Demi ITC" pitchFamily="34" charset="0"/>
                      </a:endParaRPr>
                    </a:p>
                  </a:txBody>
                  <a:tcPr marL="92610" marR="92610" marT="44954" marB="4495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alpha val="50000"/>
                      </a:schemeClr>
                    </a:solidFill>
                  </a:tcPr>
                </a:tc>
                <a:tc>
                  <a:txBody>
                    <a:bodyPr/>
                    <a:lstStyle/>
                    <a:p>
                      <a:pPr marL="0" marR="0" lvl="0" indent="0" algn="ctr" defTabSz="1019175" rtl="0" eaLnBrk="1" fontAlgn="base" latinLnBrk="0" hangingPunct="1">
                        <a:lnSpc>
                          <a:spcPct val="100000"/>
                        </a:lnSpc>
                        <a:spcBef>
                          <a:spcPct val="20000"/>
                        </a:spcBef>
                        <a:spcAft>
                          <a:spcPct val="0"/>
                        </a:spcAft>
                        <a:buClrTx/>
                        <a:buSzTx/>
                        <a:buFontTx/>
                        <a:buNone/>
                        <a:tabLst/>
                      </a:pPr>
                      <a:endParaRPr kumimoji="0" lang="en-US" sz="1400" b="1" i="1" u="none" strike="noStrike" cap="none" normalizeH="0" baseline="0" dirty="0" smtClean="0">
                        <a:ln>
                          <a:noFill/>
                        </a:ln>
                        <a:solidFill>
                          <a:schemeClr val="tx1"/>
                        </a:solidFill>
                        <a:effectLst/>
                        <a:latin typeface="Eras Demi ITC" pitchFamily="34" charset="0"/>
                      </a:endParaRPr>
                    </a:p>
                  </a:txBody>
                  <a:tcPr marL="92610" marR="92610" marT="44954" marB="4495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alpha val="50000"/>
                      </a:schemeClr>
                    </a:solidFill>
                  </a:tcPr>
                </a:tc>
              </a:tr>
              <a:tr h="332023">
                <a:tc>
                  <a:txBody>
                    <a:bodyPr/>
                    <a:lstStyle/>
                    <a:p>
                      <a:pPr marL="0" marR="0" lvl="0" indent="0" algn="ctr" defTabSz="1019175"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dirty="0" smtClean="0">
                          <a:ln>
                            <a:noFill/>
                          </a:ln>
                          <a:solidFill>
                            <a:schemeClr val="tx1"/>
                          </a:solidFill>
                          <a:effectLst/>
                          <a:latin typeface="Arial" charset="0"/>
                        </a:rPr>
                        <a:t>1955</a:t>
                      </a:r>
                    </a:p>
                  </a:txBody>
                  <a:tcPr marL="92610" marR="92610" marT="44954" marB="4495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1019175"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dirty="0" smtClean="0">
                          <a:ln>
                            <a:noFill/>
                          </a:ln>
                          <a:solidFill>
                            <a:schemeClr val="tx1"/>
                          </a:solidFill>
                          <a:effectLst/>
                          <a:latin typeface="Arial" charset="0"/>
                        </a:rPr>
                        <a:t>90%</a:t>
                      </a:r>
                    </a:p>
                  </a:txBody>
                  <a:tcPr marL="92610" marR="92610" marT="44954" marB="4495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1019175"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charset="0"/>
                        </a:rPr>
                        <a:t>$ 3,979</a:t>
                      </a:r>
                    </a:p>
                  </a:txBody>
                  <a:tcPr marL="92610" marR="92610" marT="44954" marB="4495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1019175" rtl="0" eaLnBrk="1" fontAlgn="base" latinLnBrk="0" hangingPunct="1">
                        <a:lnSpc>
                          <a:spcPct val="100000"/>
                        </a:lnSpc>
                        <a:spcBef>
                          <a:spcPct val="20000"/>
                        </a:spcBef>
                        <a:spcAft>
                          <a:spcPct val="0"/>
                        </a:spcAft>
                        <a:buClrTx/>
                        <a:buSzTx/>
                        <a:buFontTx/>
                        <a:buNone/>
                        <a:tabLst/>
                      </a:pPr>
                      <a:endParaRPr kumimoji="0" lang="en-US" sz="1400" b="1" i="1" u="none" strike="noStrike" cap="none" normalizeH="0" baseline="0" dirty="0" smtClean="0">
                        <a:ln>
                          <a:noFill/>
                        </a:ln>
                        <a:solidFill>
                          <a:schemeClr val="tx1"/>
                        </a:solidFill>
                        <a:effectLst/>
                        <a:latin typeface="Eras Demi ITC" pitchFamily="34" charset="0"/>
                      </a:endParaRPr>
                    </a:p>
                  </a:txBody>
                  <a:tcPr marL="92610" marR="92610" marT="44954" marB="4495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1019175" rtl="0" eaLnBrk="1" fontAlgn="base" latinLnBrk="0" hangingPunct="1">
                        <a:lnSpc>
                          <a:spcPct val="100000"/>
                        </a:lnSpc>
                        <a:spcBef>
                          <a:spcPct val="20000"/>
                        </a:spcBef>
                        <a:spcAft>
                          <a:spcPct val="0"/>
                        </a:spcAft>
                        <a:buClrTx/>
                        <a:buSzTx/>
                        <a:buFontTx/>
                        <a:buNone/>
                        <a:tabLst/>
                      </a:pPr>
                      <a:endParaRPr kumimoji="0" lang="en-US" sz="1400" b="1" i="1" u="none" strike="noStrike" cap="none" normalizeH="0" baseline="0" dirty="0" smtClean="0">
                        <a:ln>
                          <a:noFill/>
                        </a:ln>
                        <a:solidFill>
                          <a:schemeClr val="tx1"/>
                        </a:solidFill>
                        <a:effectLst/>
                        <a:latin typeface="Eras Demi ITC" pitchFamily="34" charset="0"/>
                      </a:endParaRPr>
                    </a:p>
                  </a:txBody>
                  <a:tcPr marL="92610" marR="92610" marT="44954" marB="4495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36224">
                <a:tc>
                  <a:txBody>
                    <a:bodyPr/>
                    <a:lstStyle/>
                    <a:p>
                      <a:pPr marL="0" marR="0" lvl="0" indent="0" algn="ctr" defTabSz="1019175"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dirty="0" smtClean="0">
                          <a:ln>
                            <a:noFill/>
                          </a:ln>
                          <a:solidFill>
                            <a:schemeClr val="tx1"/>
                          </a:solidFill>
                          <a:effectLst/>
                          <a:latin typeface="Arial" charset="0"/>
                        </a:rPr>
                        <a:t>1965</a:t>
                      </a:r>
                    </a:p>
                  </a:txBody>
                  <a:tcPr marL="92610" marR="92610" marT="44954" marB="4495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alpha val="50000"/>
                      </a:schemeClr>
                    </a:solidFill>
                  </a:tcPr>
                </a:tc>
                <a:tc>
                  <a:txBody>
                    <a:bodyPr/>
                    <a:lstStyle/>
                    <a:p>
                      <a:pPr marL="0" marR="0" lvl="0" indent="0" algn="ctr" defTabSz="1019175"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dirty="0" smtClean="0">
                          <a:ln>
                            <a:noFill/>
                          </a:ln>
                          <a:solidFill>
                            <a:schemeClr val="tx1"/>
                          </a:solidFill>
                          <a:effectLst/>
                          <a:latin typeface="Arial" charset="0"/>
                        </a:rPr>
                        <a:t>88.5%</a:t>
                      </a:r>
                    </a:p>
                  </a:txBody>
                  <a:tcPr marL="92610" marR="92610" marT="44954" marB="4495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alpha val="50000"/>
                      </a:schemeClr>
                    </a:solidFill>
                  </a:tcPr>
                </a:tc>
                <a:tc>
                  <a:txBody>
                    <a:bodyPr/>
                    <a:lstStyle/>
                    <a:p>
                      <a:pPr marL="0" marR="0" lvl="0" indent="0" algn="ctr" defTabSz="1019175"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charset="0"/>
                        </a:rPr>
                        <a:t>$ 4,046</a:t>
                      </a:r>
                    </a:p>
                  </a:txBody>
                  <a:tcPr marL="92610" marR="92610" marT="44954" marB="4495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alpha val="50000"/>
                      </a:schemeClr>
                    </a:solidFill>
                  </a:tcPr>
                </a:tc>
                <a:tc>
                  <a:txBody>
                    <a:bodyPr/>
                    <a:lstStyle/>
                    <a:p>
                      <a:pPr marL="0" marR="0" lvl="0" indent="0" algn="ctr" defTabSz="1019175" rtl="0" eaLnBrk="1" fontAlgn="base" latinLnBrk="0" hangingPunct="1">
                        <a:lnSpc>
                          <a:spcPct val="100000"/>
                        </a:lnSpc>
                        <a:spcBef>
                          <a:spcPct val="20000"/>
                        </a:spcBef>
                        <a:spcAft>
                          <a:spcPct val="0"/>
                        </a:spcAft>
                        <a:buClrTx/>
                        <a:buSzTx/>
                        <a:buFontTx/>
                        <a:buNone/>
                        <a:tabLst/>
                      </a:pPr>
                      <a:endParaRPr kumimoji="0" lang="en-US" sz="1400" b="1" i="1" u="none" strike="noStrike" cap="none" normalizeH="0" baseline="0" dirty="0" smtClean="0">
                        <a:ln>
                          <a:noFill/>
                        </a:ln>
                        <a:solidFill>
                          <a:schemeClr val="tx1"/>
                        </a:solidFill>
                        <a:effectLst/>
                        <a:latin typeface="Eras Demi ITC" pitchFamily="34" charset="0"/>
                      </a:endParaRPr>
                    </a:p>
                  </a:txBody>
                  <a:tcPr marL="92610" marR="92610" marT="44954" marB="4495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alpha val="50000"/>
                      </a:schemeClr>
                    </a:solidFill>
                  </a:tcPr>
                </a:tc>
                <a:tc>
                  <a:txBody>
                    <a:bodyPr/>
                    <a:lstStyle/>
                    <a:p>
                      <a:pPr marL="0" marR="0" lvl="0" indent="0" algn="ctr" defTabSz="1019175" rtl="0" eaLnBrk="1" fontAlgn="base" latinLnBrk="0" hangingPunct="1">
                        <a:lnSpc>
                          <a:spcPct val="100000"/>
                        </a:lnSpc>
                        <a:spcBef>
                          <a:spcPct val="20000"/>
                        </a:spcBef>
                        <a:spcAft>
                          <a:spcPct val="0"/>
                        </a:spcAft>
                        <a:buClrTx/>
                        <a:buSzTx/>
                        <a:buFontTx/>
                        <a:buNone/>
                        <a:tabLst/>
                      </a:pPr>
                      <a:endParaRPr kumimoji="0" lang="en-US" sz="1400" b="1" i="1" u="none" strike="noStrike" cap="none" normalizeH="0" baseline="0" dirty="0" smtClean="0">
                        <a:ln>
                          <a:noFill/>
                        </a:ln>
                        <a:solidFill>
                          <a:schemeClr val="tx1"/>
                        </a:solidFill>
                        <a:effectLst/>
                        <a:latin typeface="Eras Demi ITC" pitchFamily="34" charset="0"/>
                      </a:endParaRPr>
                    </a:p>
                  </a:txBody>
                  <a:tcPr marL="92610" marR="92610" marT="44954" marB="4495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alpha val="50000"/>
                      </a:schemeClr>
                    </a:solidFill>
                  </a:tcPr>
                </a:tc>
              </a:tr>
              <a:tr h="334824">
                <a:tc>
                  <a:txBody>
                    <a:bodyPr/>
                    <a:lstStyle/>
                    <a:p>
                      <a:pPr marL="0" marR="0" lvl="0" indent="0" algn="ctr" defTabSz="1019175"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dirty="0" smtClean="0">
                          <a:ln>
                            <a:noFill/>
                          </a:ln>
                          <a:solidFill>
                            <a:schemeClr val="tx1"/>
                          </a:solidFill>
                          <a:effectLst/>
                          <a:latin typeface="Arial" charset="0"/>
                        </a:rPr>
                        <a:t>1975</a:t>
                      </a:r>
                    </a:p>
                  </a:txBody>
                  <a:tcPr marL="92610" marR="92610" marT="44954" marB="4495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1019175"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dirty="0" smtClean="0">
                          <a:ln>
                            <a:noFill/>
                          </a:ln>
                          <a:solidFill>
                            <a:schemeClr val="tx1"/>
                          </a:solidFill>
                          <a:effectLst/>
                          <a:latin typeface="Arial" charset="0"/>
                        </a:rPr>
                        <a:t>87.5%</a:t>
                      </a:r>
                    </a:p>
                  </a:txBody>
                  <a:tcPr marL="92610" marR="92610" marT="44954" marB="4495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1019175"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charset="0"/>
                        </a:rPr>
                        <a:t>$ 4,092</a:t>
                      </a:r>
                    </a:p>
                  </a:txBody>
                  <a:tcPr marL="92610" marR="92610" marT="44954" marB="4495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1019175" rtl="0" eaLnBrk="1" fontAlgn="base" latinLnBrk="0" hangingPunct="1">
                        <a:lnSpc>
                          <a:spcPct val="100000"/>
                        </a:lnSpc>
                        <a:spcBef>
                          <a:spcPct val="20000"/>
                        </a:spcBef>
                        <a:spcAft>
                          <a:spcPct val="0"/>
                        </a:spcAft>
                        <a:buClrTx/>
                        <a:buSzTx/>
                        <a:buFontTx/>
                        <a:buNone/>
                        <a:tabLst/>
                      </a:pPr>
                      <a:endParaRPr kumimoji="0" lang="en-US" sz="1400" b="1" i="1" u="none" strike="noStrike" cap="none" normalizeH="0" baseline="0" dirty="0" smtClean="0">
                        <a:ln>
                          <a:noFill/>
                        </a:ln>
                        <a:solidFill>
                          <a:schemeClr val="tx1"/>
                        </a:solidFill>
                        <a:effectLst/>
                        <a:latin typeface="Eras Demi ITC" pitchFamily="34" charset="0"/>
                      </a:endParaRPr>
                    </a:p>
                  </a:txBody>
                  <a:tcPr marL="92610" marR="92610" marT="44954" marB="4495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1019175" rtl="0" eaLnBrk="1" fontAlgn="base" latinLnBrk="0" hangingPunct="1">
                        <a:lnSpc>
                          <a:spcPct val="100000"/>
                        </a:lnSpc>
                        <a:spcBef>
                          <a:spcPct val="20000"/>
                        </a:spcBef>
                        <a:spcAft>
                          <a:spcPct val="0"/>
                        </a:spcAft>
                        <a:buClrTx/>
                        <a:buSzTx/>
                        <a:buFontTx/>
                        <a:buNone/>
                        <a:tabLst/>
                      </a:pPr>
                      <a:endParaRPr kumimoji="0" lang="en-US" sz="1400" b="1" i="1" u="none" strike="noStrike" cap="none" normalizeH="0" baseline="0" dirty="0" smtClean="0">
                        <a:ln>
                          <a:noFill/>
                        </a:ln>
                        <a:solidFill>
                          <a:schemeClr val="tx1"/>
                        </a:solidFill>
                        <a:effectLst/>
                        <a:latin typeface="Eras Demi ITC" pitchFamily="34" charset="0"/>
                      </a:endParaRPr>
                    </a:p>
                  </a:txBody>
                  <a:tcPr marL="92610" marR="92610" marT="44954" marB="4495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64243">
                <a:tc>
                  <a:txBody>
                    <a:bodyPr/>
                    <a:lstStyle/>
                    <a:p>
                      <a:pPr marL="0" marR="0" lvl="0" indent="0" algn="ctr" defTabSz="1019175"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dirty="0" smtClean="0">
                          <a:ln>
                            <a:noFill/>
                          </a:ln>
                          <a:solidFill>
                            <a:schemeClr val="tx1"/>
                          </a:solidFill>
                          <a:effectLst/>
                          <a:latin typeface="Arial" charset="0"/>
                        </a:rPr>
                        <a:t>1985</a:t>
                      </a:r>
                    </a:p>
                  </a:txBody>
                  <a:tcPr marL="92610" marR="92610" marT="44954" marB="4495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alpha val="50000"/>
                      </a:schemeClr>
                    </a:solidFill>
                  </a:tcPr>
                </a:tc>
                <a:tc>
                  <a:txBody>
                    <a:bodyPr/>
                    <a:lstStyle/>
                    <a:p>
                      <a:pPr marL="0" marR="0" lvl="0" indent="0" algn="ctr" defTabSz="1019175"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dirty="0" smtClean="0">
                          <a:ln>
                            <a:noFill/>
                          </a:ln>
                          <a:solidFill>
                            <a:schemeClr val="tx1"/>
                          </a:solidFill>
                          <a:effectLst/>
                          <a:latin typeface="Arial" charset="0"/>
                        </a:rPr>
                        <a:t>87.5%</a:t>
                      </a:r>
                    </a:p>
                  </a:txBody>
                  <a:tcPr marL="92610" marR="92610" marT="44954" marB="4495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alpha val="50000"/>
                      </a:schemeClr>
                    </a:solidFill>
                  </a:tcPr>
                </a:tc>
                <a:tc>
                  <a:txBody>
                    <a:bodyPr/>
                    <a:lstStyle/>
                    <a:p>
                      <a:pPr marL="0" marR="0" lvl="0" indent="0" algn="ctr" defTabSz="1019175"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dirty="0" smtClean="0">
                          <a:ln>
                            <a:noFill/>
                          </a:ln>
                          <a:solidFill>
                            <a:schemeClr val="tx1"/>
                          </a:solidFill>
                          <a:effectLst/>
                          <a:latin typeface="Arial" charset="0"/>
                        </a:rPr>
                        <a:t>$ </a:t>
                      </a:r>
                      <a:r>
                        <a:rPr kumimoji="0" lang="en-US" sz="1600" b="1" i="0" u="none" strike="noStrike" cap="none" normalizeH="0" baseline="0" dirty="0" smtClean="0">
                          <a:ln>
                            <a:noFill/>
                          </a:ln>
                          <a:solidFill>
                            <a:schemeClr val="tx1"/>
                          </a:solidFill>
                          <a:effectLst/>
                          <a:latin typeface="Arial" charset="0"/>
                        </a:rPr>
                        <a:t>4,092</a:t>
                      </a:r>
                    </a:p>
                  </a:txBody>
                  <a:tcPr marL="92610" marR="92610" marT="44954" marB="4495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alpha val="50000"/>
                      </a:schemeClr>
                    </a:solidFill>
                  </a:tcPr>
                </a:tc>
                <a:tc>
                  <a:txBody>
                    <a:bodyPr/>
                    <a:lstStyle/>
                    <a:p>
                      <a:pPr marL="0" marR="0" lvl="0" indent="0" algn="ctr" defTabSz="1019175"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dirty="0" smtClean="0">
                          <a:ln>
                            <a:noFill/>
                          </a:ln>
                          <a:solidFill>
                            <a:schemeClr val="tx1"/>
                          </a:solidFill>
                          <a:effectLst/>
                          <a:latin typeface="Arial" charset="0"/>
                        </a:rPr>
                        <a:t>92%</a:t>
                      </a:r>
                    </a:p>
                  </a:txBody>
                  <a:tcPr marL="92610" marR="92610" marT="44954" marB="4495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alpha val="50000"/>
                      </a:schemeClr>
                    </a:solidFill>
                  </a:tcPr>
                </a:tc>
                <a:tc>
                  <a:txBody>
                    <a:bodyPr/>
                    <a:lstStyle/>
                    <a:p>
                      <a:pPr marL="0" marR="0" lvl="0" indent="0" algn="ctr" defTabSz="1019175"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charset="0"/>
                        </a:rPr>
                        <a:t>$ 3,892</a:t>
                      </a:r>
                    </a:p>
                  </a:txBody>
                  <a:tcPr marL="92610" marR="92610" marT="44954" marB="4495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alpha val="50000"/>
                      </a:schemeClr>
                    </a:solidFill>
                  </a:tcPr>
                </a:tc>
              </a:tr>
              <a:tr h="334824">
                <a:tc>
                  <a:txBody>
                    <a:bodyPr/>
                    <a:lstStyle/>
                    <a:p>
                      <a:pPr marL="0" marR="0" lvl="0" indent="0" algn="ctr" defTabSz="1019175"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dirty="0" smtClean="0">
                          <a:ln>
                            <a:noFill/>
                          </a:ln>
                          <a:solidFill>
                            <a:schemeClr val="tx1"/>
                          </a:solidFill>
                          <a:effectLst/>
                          <a:latin typeface="Arial" charset="0"/>
                        </a:rPr>
                        <a:t>1995</a:t>
                      </a:r>
                    </a:p>
                  </a:txBody>
                  <a:tcPr marL="92610" marR="92610" marT="44954" marB="4495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1019175"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dirty="0" smtClean="0">
                          <a:ln>
                            <a:noFill/>
                          </a:ln>
                          <a:solidFill>
                            <a:schemeClr val="tx1"/>
                          </a:solidFill>
                          <a:effectLst/>
                          <a:latin typeface="Arial" charset="0"/>
                        </a:rPr>
                        <a:t>89%</a:t>
                      </a:r>
                    </a:p>
                  </a:txBody>
                  <a:tcPr marL="92610" marR="92610" marT="44954" marB="4495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1019175"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charset="0"/>
                        </a:rPr>
                        <a:t>$ 4,023</a:t>
                      </a:r>
                    </a:p>
                  </a:txBody>
                  <a:tcPr marL="92610" marR="92610" marT="44954" marB="4495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1019175"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dirty="0" smtClean="0">
                          <a:ln>
                            <a:noFill/>
                          </a:ln>
                          <a:solidFill>
                            <a:schemeClr val="tx1"/>
                          </a:solidFill>
                          <a:effectLst/>
                          <a:latin typeface="Arial" charset="0"/>
                        </a:rPr>
                        <a:t>93%</a:t>
                      </a:r>
                    </a:p>
                  </a:txBody>
                  <a:tcPr marL="92610" marR="92610" marT="44954" marB="4495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1019175"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dirty="0" smtClean="0">
                          <a:ln>
                            <a:noFill/>
                          </a:ln>
                          <a:solidFill>
                            <a:schemeClr val="tx1"/>
                          </a:solidFill>
                          <a:effectLst/>
                          <a:latin typeface="Arial" charset="0"/>
                        </a:rPr>
                        <a:t>$ 3,850</a:t>
                      </a:r>
                    </a:p>
                  </a:txBody>
                  <a:tcPr marL="92610" marR="92610" marT="44954" marB="4495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88060">
                <a:tc>
                  <a:txBody>
                    <a:bodyPr/>
                    <a:lstStyle/>
                    <a:p>
                      <a:pPr marL="0" marR="0" lvl="0" indent="0" algn="ctr" defTabSz="1019175"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dirty="0" smtClean="0">
                          <a:ln>
                            <a:noFill/>
                          </a:ln>
                          <a:solidFill>
                            <a:schemeClr val="tx1"/>
                          </a:solidFill>
                          <a:effectLst/>
                          <a:latin typeface="Arial" charset="0"/>
                        </a:rPr>
                        <a:t>2001</a:t>
                      </a:r>
                    </a:p>
                  </a:txBody>
                  <a:tcPr marL="92610" marR="92610" marT="44954" marB="4495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alpha val="50000"/>
                      </a:schemeClr>
                    </a:solidFill>
                  </a:tcPr>
                </a:tc>
                <a:tc>
                  <a:txBody>
                    <a:bodyPr/>
                    <a:lstStyle/>
                    <a:p>
                      <a:pPr marL="0" marR="0" lvl="0" indent="0" algn="ctr" defTabSz="1019175"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dirty="0" smtClean="0">
                          <a:ln>
                            <a:noFill/>
                          </a:ln>
                          <a:solidFill>
                            <a:schemeClr val="tx1"/>
                          </a:solidFill>
                          <a:effectLst/>
                          <a:latin typeface="Arial" charset="0"/>
                        </a:rPr>
                        <a:t>91% Epact</a:t>
                      </a:r>
                    </a:p>
                  </a:txBody>
                  <a:tcPr marL="92610" marR="92610" marT="44954" marB="4495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alpha val="50000"/>
                      </a:schemeClr>
                    </a:solidFill>
                  </a:tcPr>
                </a:tc>
                <a:tc>
                  <a:txBody>
                    <a:bodyPr/>
                    <a:lstStyle/>
                    <a:p>
                      <a:pPr marL="0" marR="0" lvl="0" indent="0" algn="ctr" defTabSz="1019175"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dirty="0" smtClean="0">
                          <a:ln>
                            <a:noFill/>
                          </a:ln>
                          <a:solidFill>
                            <a:schemeClr val="tx1"/>
                          </a:solidFill>
                          <a:effectLst/>
                          <a:latin typeface="Arial" charset="0"/>
                        </a:rPr>
                        <a:t>$ </a:t>
                      </a:r>
                      <a:r>
                        <a:rPr kumimoji="0" lang="en-US" sz="1600" b="1" i="0" u="none" strike="noStrike" cap="none" normalizeH="0" baseline="0" dirty="0" smtClean="0">
                          <a:ln>
                            <a:noFill/>
                          </a:ln>
                          <a:solidFill>
                            <a:schemeClr val="tx1"/>
                          </a:solidFill>
                          <a:effectLst/>
                          <a:latin typeface="Arial" charset="0"/>
                        </a:rPr>
                        <a:t>3,935</a:t>
                      </a:r>
                    </a:p>
                  </a:txBody>
                  <a:tcPr marL="92610" marR="92610" marT="44954" marB="4495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alpha val="50000"/>
                      </a:schemeClr>
                    </a:solidFill>
                  </a:tcPr>
                </a:tc>
                <a:tc>
                  <a:txBody>
                    <a:bodyPr/>
                    <a:lstStyle/>
                    <a:p>
                      <a:pPr marL="0" marR="0" lvl="0" indent="0" algn="ctr" defTabSz="1019175"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dirty="0" smtClean="0">
                          <a:ln>
                            <a:noFill/>
                          </a:ln>
                          <a:solidFill>
                            <a:schemeClr val="tx1"/>
                          </a:solidFill>
                          <a:effectLst/>
                          <a:latin typeface="Arial" charset="0"/>
                        </a:rPr>
                        <a:t>93%</a:t>
                      </a:r>
                    </a:p>
                  </a:txBody>
                  <a:tcPr marL="92610" marR="92610" marT="44954" marB="4495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alpha val="50000"/>
                      </a:schemeClr>
                    </a:solidFill>
                  </a:tcPr>
                </a:tc>
                <a:tc>
                  <a:txBody>
                    <a:bodyPr/>
                    <a:lstStyle/>
                    <a:p>
                      <a:pPr marL="0" marR="0" lvl="0" indent="0" algn="ctr" defTabSz="1019175"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dirty="0" smtClean="0">
                          <a:ln>
                            <a:noFill/>
                          </a:ln>
                          <a:solidFill>
                            <a:schemeClr val="tx1"/>
                          </a:solidFill>
                          <a:effectLst/>
                          <a:latin typeface="Arial" charset="0"/>
                        </a:rPr>
                        <a:t>$ </a:t>
                      </a:r>
                      <a:r>
                        <a:rPr kumimoji="0" lang="en-US" sz="1600" b="1" i="0" u="none" strike="noStrike" cap="none" normalizeH="0" baseline="0" dirty="0" smtClean="0">
                          <a:ln>
                            <a:noFill/>
                          </a:ln>
                          <a:solidFill>
                            <a:schemeClr val="tx1"/>
                          </a:solidFill>
                          <a:effectLst/>
                          <a:latin typeface="Arial" charset="0"/>
                        </a:rPr>
                        <a:t>3,850</a:t>
                      </a:r>
                    </a:p>
                  </a:txBody>
                  <a:tcPr marL="92610" marR="92610" marT="44954" marB="4495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alpha val="50000"/>
                      </a:schemeClr>
                    </a:solidFill>
                  </a:tcPr>
                </a:tc>
              </a:tr>
            </a:tbl>
          </a:graphicData>
        </a:graphic>
      </p:graphicFrame>
      <p:sp>
        <p:nvSpPr>
          <p:cNvPr id="38971" name="Text Box 68"/>
          <p:cNvSpPr txBox="1">
            <a:spLocks noChangeArrowheads="1"/>
          </p:cNvSpPr>
          <p:nvPr/>
        </p:nvSpPr>
        <p:spPr bwMode="auto">
          <a:xfrm>
            <a:off x="6586537" y="4756150"/>
            <a:ext cx="1109663"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9" tIns="45714" rIns="91429" bIns="45714">
            <a:spAutoFit/>
          </a:bodyP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r>
              <a:rPr lang="en-US" sz="2000" b="1" dirty="0">
                <a:latin typeface="Arial" charset="0"/>
              </a:rPr>
              <a:t>$ 1,200 </a:t>
            </a:r>
          </a:p>
          <a:p>
            <a:pPr eaLnBrk="1" hangingPunct="1"/>
            <a:r>
              <a:rPr lang="en-US" sz="2000" b="1" dirty="0">
                <a:latin typeface="Arial" charset="0"/>
              </a:rPr>
              <a:t>$ 1,515</a:t>
            </a:r>
          </a:p>
          <a:p>
            <a:pPr eaLnBrk="1" hangingPunct="1"/>
            <a:r>
              <a:rPr lang="en-US" sz="2000" b="1" dirty="0">
                <a:latin typeface="Arial" charset="0"/>
              </a:rPr>
              <a:t>$    896</a:t>
            </a:r>
          </a:p>
        </p:txBody>
      </p:sp>
      <p:sp>
        <p:nvSpPr>
          <p:cNvPr id="38972" name="Text Box 69"/>
          <p:cNvSpPr txBox="1">
            <a:spLocks noChangeArrowheads="1"/>
          </p:cNvSpPr>
          <p:nvPr/>
        </p:nvSpPr>
        <p:spPr bwMode="auto">
          <a:xfrm>
            <a:off x="1524000" y="5845326"/>
            <a:ext cx="4997115" cy="7078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9" tIns="45714" rIns="91429" bIns="45714">
            <a:spAutoFit/>
          </a:bodyP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r>
              <a:rPr lang="en-US" sz="2000" dirty="0">
                <a:latin typeface="Arial" charset="0"/>
              </a:rPr>
              <a:t>10 year life power cost of 1997 </a:t>
            </a:r>
            <a:r>
              <a:rPr lang="en-US" sz="2000" dirty="0" smtClean="0">
                <a:latin typeface="Arial" charset="0"/>
              </a:rPr>
              <a:t>Epact:</a:t>
            </a:r>
            <a:endParaRPr lang="en-US" sz="2000" b="1" dirty="0">
              <a:latin typeface="Arial" charset="0"/>
            </a:endParaRPr>
          </a:p>
          <a:p>
            <a:pPr eaLnBrk="1" hangingPunct="1"/>
            <a:r>
              <a:rPr lang="en-US" sz="2000" dirty="0">
                <a:latin typeface="Arial" charset="0"/>
              </a:rPr>
              <a:t>10 year life power cost of NEMA </a:t>
            </a:r>
            <a:r>
              <a:rPr lang="en-US" sz="2000" dirty="0" smtClean="0">
                <a:latin typeface="Arial" charset="0"/>
              </a:rPr>
              <a:t>Premium:</a:t>
            </a:r>
            <a:endParaRPr lang="en-US" sz="2000" b="1" dirty="0">
              <a:latin typeface="Arial" charset="0"/>
            </a:endParaRPr>
          </a:p>
        </p:txBody>
      </p:sp>
      <p:sp>
        <p:nvSpPr>
          <p:cNvPr id="38973" name="Text Box 70"/>
          <p:cNvSpPr txBox="1">
            <a:spLocks noChangeArrowheads="1"/>
          </p:cNvSpPr>
          <p:nvPr/>
        </p:nvSpPr>
        <p:spPr bwMode="auto">
          <a:xfrm>
            <a:off x="1524000" y="4756150"/>
            <a:ext cx="4031851" cy="1015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9" tIns="45714" rIns="91429" bIns="45714">
            <a:spAutoFit/>
          </a:bodyP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r>
              <a:rPr lang="en-US" sz="2000" dirty="0">
                <a:latin typeface="Arial" charset="0"/>
              </a:rPr>
              <a:t>New Motor 2010 Epact </a:t>
            </a:r>
            <a:r>
              <a:rPr lang="en-US" sz="2000" dirty="0" smtClean="0">
                <a:latin typeface="Arial" charset="0"/>
              </a:rPr>
              <a:t>Price:</a:t>
            </a:r>
            <a:endParaRPr lang="en-US" sz="2000" dirty="0">
              <a:latin typeface="Arial" charset="0"/>
            </a:endParaRPr>
          </a:p>
          <a:p>
            <a:pPr eaLnBrk="1" hangingPunct="1"/>
            <a:r>
              <a:rPr lang="en-US" sz="2000" dirty="0">
                <a:latin typeface="Arial" charset="0"/>
              </a:rPr>
              <a:t>New 2012 NEMA </a:t>
            </a:r>
            <a:r>
              <a:rPr lang="en-US" sz="2000" dirty="0" smtClean="0">
                <a:latin typeface="Arial" charset="0"/>
              </a:rPr>
              <a:t>Premium Price:</a:t>
            </a:r>
            <a:endParaRPr lang="en-US" sz="2000" dirty="0">
              <a:latin typeface="Arial" charset="0"/>
            </a:endParaRPr>
          </a:p>
          <a:p>
            <a:pPr eaLnBrk="1" hangingPunct="1"/>
            <a:r>
              <a:rPr lang="en-US" sz="2000" dirty="0">
                <a:latin typeface="Arial" charset="0"/>
              </a:rPr>
              <a:t>Complete Rewind (approx.) </a:t>
            </a:r>
            <a:r>
              <a:rPr lang="en-US" sz="2000" dirty="0" smtClean="0">
                <a:latin typeface="Arial" charset="0"/>
              </a:rPr>
              <a:t>Price:</a:t>
            </a:r>
            <a:endParaRPr lang="en-US" sz="2000" b="1" dirty="0">
              <a:latin typeface="Arial" charset="0"/>
            </a:endParaRPr>
          </a:p>
        </p:txBody>
      </p:sp>
      <p:sp>
        <p:nvSpPr>
          <p:cNvPr id="38974" name="Rectangle 71"/>
          <p:cNvSpPr>
            <a:spLocks noChangeArrowheads="1"/>
          </p:cNvSpPr>
          <p:nvPr/>
        </p:nvSpPr>
        <p:spPr bwMode="auto">
          <a:xfrm>
            <a:off x="6477000" y="5845326"/>
            <a:ext cx="1111179" cy="7078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9" tIns="45714" rIns="91429" bIns="45714">
            <a:spAutoFit/>
          </a:bodyPr>
          <a:lstStyle/>
          <a:p>
            <a:r>
              <a:rPr lang="en-US" sz="2000" b="1" dirty="0">
                <a:latin typeface="+mj-lt"/>
              </a:rPr>
              <a:t>$39,350</a:t>
            </a:r>
          </a:p>
          <a:p>
            <a:r>
              <a:rPr lang="en-US" sz="2000" b="1" dirty="0">
                <a:latin typeface="+mj-lt"/>
              </a:rPr>
              <a:t>$38,350</a:t>
            </a:r>
          </a:p>
        </p:txBody>
      </p:sp>
      <p:sp>
        <p:nvSpPr>
          <p:cNvPr id="2" name="Rectangle 1"/>
          <p:cNvSpPr/>
          <p:nvPr/>
        </p:nvSpPr>
        <p:spPr>
          <a:xfrm>
            <a:off x="381000" y="1371600"/>
            <a:ext cx="8229600" cy="584775"/>
          </a:xfrm>
          <a:prstGeom prst="rect">
            <a:avLst/>
          </a:prstGeom>
        </p:spPr>
        <p:txBody>
          <a:bodyPr wrap="square">
            <a:spAutoFit/>
          </a:bodyPr>
          <a:lstStyle/>
          <a:p>
            <a:pPr algn="ctr"/>
            <a:r>
              <a:rPr lang="en-US" sz="3200" dirty="0">
                <a:latin typeface="+mj-lt"/>
              </a:rPr>
              <a:t>20 </a:t>
            </a:r>
            <a:r>
              <a:rPr lang="en-US" sz="1800" dirty="0">
                <a:latin typeface="+mj-lt"/>
              </a:rPr>
              <a:t>HP</a:t>
            </a:r>
            <a:r>
              <a:rPr lang="en-US" sz="2800" dirty="0">
                <a:latin typeface="+mj-lt"/>
              </a:rPr>
              <a:t>, </a:t>
            </a:r>
            <a:r>
              <a:rPr lang="en-US" sz="3200" dirty="0">
                <a:latin typeface="+mj-lt"/>
              </a:rPr>
              <a:t>2400</a:t>
            </a:r>
            <a:r>
              <a:rPr lang="en-US" sz="2800" dirty="0">
                <a:latin typeface="+mj-lt"/>
              </a:rPr>
              <a:t> </a:t>
            </a:r>
            <a:r>
              <a:rPr lang="en-US" sz="1800" dirty="0">
                <a:latin typeface="+mj-lt"/>
              </a:rPr>
              <a:t>h</a:t>
            </a:r>
            <a:r>
              <a:rPr lang="en-US" sz="1800" dirty="0" smtClean="0">
                <a:latin typeface="+mj-lt"/>
              </a:rPr>
              <a:t>rs</a:t>
            </a:r>
            <a:r>
              <a:rPr lang="en-US" sz="2800" dirty="0">
                <a:latin typeface="+mj-lt"/>
              </a:rPr>
              <a:t>,</a:t>
            </a:r>
            <a:r>
              <a:rPr lang="en-US" sz="3200" dirty="0">
                <a:latin typeface="+mj-lt"/>
              </a:rPr>
              <a:t> </a:t>
            </a:r>
            <a:r>
              <a:rPr lang="en-US" sz="2800" dirty="0">
                <a:latin typeface="+mj-lt"/>
              </a:rPr>
              <a:t>$0.10 </a:t>
            </a:r>
            <a:r>
              <a:rPr lang="en-US" sz="1800" dirty="0">
                <a:latin typeface="+mj-lt"/>
              </a:rPr>
              <a:t>per kWh full load</a:t>
            </a:r>
          </a:p>
        </p:txBody>
      </p:sp>
    </p:spTree>
    <p:extLst>
      <p:ext uri="{BB962C8B-B14F-4D97-AF65-F5344CB8AC3E}">
        <p14:creationId xmlns:p14="http://schemas.microsoft.com/office/powerpoint/2010/main" val="1051881198"/>
      </p:ext>
    </p:extLst>
  </p:cSld>
  <p:clrMapOvr>
    <a:masterClrMapping/>
  </p:clrMapOvr>
  <p:transition>
    <p:wipe dir="r"/>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Lst>
</file>

<file path=ppt/tags/tag2.xml><?xml version="1.0" encoding="utf-8"?>
<p:tagLst xmlns:a="http://schemas.openxmlformats.org/drawingml/2006/main" xmlns:r="http://schemas.openxmlformats.org/officeDocument/2006/relationships" xmlns:p="http://schemas.openxmlformats.org/presentationml/2006/main">
  <p:tag name="ARTICULATE_SLIDE_GUID" val="9f74bff1-654e-4a5c-a921-650ca9cac94b"/>
  <p:tag name="ARTICULATE_SLIDE_PAUSE" val="0"/>
  <p:tag name="ARTICULATE_NAV_LEVEL" val="1"/>
  <p:tag name="ARTICULATE_PLAYLIST_ID" val="-1"/>
  <p:tag name="ARTICULATE_LOCK_SLIDE" val="0"/>
  <p:tag name="ARTICULATE_SLIDE_NAV" val="94"/>
</p:tagLst>
</file>

<file path=ppt/theme/theme1.xml><?xml version="1.0" encoding="utf-8"?>
<a:theme xmlns:a="http://schemas.openxmlformats.org/drawingml/2006/main" name="Handbook">
  <a:themeElements>
    <a:clrScheme name="Custom 6">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D28C9"/>
      </a:hlink>
      <a:folHlink>
        <a:srgbClr val="0B23B2"/>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boc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oc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oc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oc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oc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oc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oc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Apothecary">
      <a:majorFont>
        <a:latin typeface="Book Antiqua"/>
        <a:ea typeface=""/>
        <a:cs typeface=""/>
        <a:font script="Jpan" typeface="HGS明朝B"/>
        <a:font script="Hang" typeface="HY견명조"/>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ＭＳ ゴシック"/>
        <a:font script="Hang" typeface="HY견명조"/>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Handbook</Template>
  <TotalTime>2711</TotalTime>
  <Pages>127</Pages>
  <Words>9877</Words>
  <Application>Microsoft Macintosh PowerPoint</Application>
  <PresentationFormat>Letter Paper (8.5x11 in)</PresentationFormat>
  <Paragraphs>1376</Paragraphs>
  <Slides>96</Slides>
  <Notes>96</Notes>
  <HiddenSlides>0</HiddenSlides>
  <MMClips>1</MMClips>
  <ScaleCrop>false</ScaleCrop>
  <HeadingPairs>
    <vt:vector size="8" baseType="variant">
      <vt:variant>
        <vt:lpstr>Fonts Used</vt:lpstr>
      </vt:variant>
      <vt:variant>
        <vt:i4>13</vt:i4>
      </vt:variant>
      <vt:variant>
        <vt:lpstr>Theme</vt:lpstr>
      </vt:variant>
      <vt:variant>
        <vt:i4>1</vt:i4>
      </vt:variant>
      <vt:variant>
        <vt:lpstr>Embedded OLE Servers</vt:lpstr>
      </vt:variant>
      <vt:variant>
        <vt:i4>1</vt:i4>
      </vt:variant>
      <vt:variant>
        <vt:lpstr>Slide Titles</vt:lpstr>
      </vt:variant>
      <vt:variant>
        <vt:i4>96</vt:i4>
      </vt:variant>
    </vt:vector>
  </HeadingPairs>
  <TitlesOfParts>
    <vt:vector size="111" baseType="lpstr">
      <vt:lpstr>Arial Black</vt:lpstr>
      <vt:lpstr>Book Antiqua</vt:lpstr>
      <vt:lpstr>Calibri</vt:lpstr>
      <vt:lpstr>Cambria</vt:lpstr>
      <vt:lpstr>Century Gothic</vt:lpstr>
      <vt:lpstr>Eras Demi ITC</vt:lpstr>
      <vt:lpstr>Monotype Sorts</vt:lpstr>
      <vt:lpstr>ＭＳ Ｐゴシック</vt:lpstr>
      <vt:lpstr>SimSun</vt:lpstr>
      <vt:lpstr>Symbol</vt:lpstr>
      <vt:lpstr>Tahoma</vt:lpstr>
      <vt:lpstr>Times New Roman</vt:lpstr>
      <vt:lpstr>Arial</vt:lpstr>
      <vt:lpstr>Handbook</vt:lpstr>
      <vt:lpstr>Worksheet</vt:lpstr>
      <vt:lpstr>BOC 2011  Motors in Facilities Edition 1.00</vt:lpstr>
      <vt:lpstr>Project Debrief</vt:lpstr>
      <vt:lpstr>Agenda</vt:lpstr>
      <vt:lpstr>Learning Objectives</vt:lpstr>
      <vt:lpstr>PowerPoint Presentation</vt:lpstr>
      <vt:lpstr>PowerPoint Presentation</vt:lpstr>
      <vt:lpstr>How Motors Work</vt:lpstr>
      <vt:lpstr>PowerPoint Presentation</vt:lpstr>
      <vt:lpstr>PowerPoint Presentation</vt:lpstr>
      <vt:lpstr>Ohm’s Law:  Voltage = Resistance x Current</vt:lpstr>
      <vt:lpstr>Ohm’s Law:  Resistance versus Induction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Motor Fundamentals Review </vt:lpstr>
      <vt:lpstr>Motor Driven Systems Operation Costs</vt:lpstr>
      <vt:lpstr>Motor Operation Cost</vt:lpstr>
      <vt:lpstr>Motor Efficiency Over Time</vt:lpstr>
      <vt:lpstr>Exercise 1A: Calculation  </vt:lpstr>
      <vt:lpstr>Exercise 1B: Calculation</vt:lpstr>
      <vt:lpstr>Operation Costs Review</vt:lpstr>
      <vt:lpstr>Nameplate Information</vt:lpstr>
      <vt:lpstr>Nameplate Information</vt:lpstr>
      <vt:lpstr>Exercise 2: Group A</vt:lpstr>
      <vt:lpstr>Exercise 2: Group B</vt:lpstr>
      <vt:lpstr>Exercise 2: Group C</vt:lpstr>
      <vt:lpstr>Exercise 2: Group D</vt:lpstr>
      <vt:lpstr>Nameplate Reporting</vt:lpstr>
      <vt:lpstr>Motor Nameplate Review </vt:lpstr>
      <vt:lpstr>PowerPoint Presentation</vt:lpstr>
      <vt:lpstr>PowerPoint Presentation</vt:lpstr>
      <vt:lpstr>PowerPoint Presentation</vt:lpstr>
      <vt:lpstr>PowerPoint Presentation</vt:lpstr>
      <vt:lpstr>Grease Compatibility Table</vt:lpstr>
      <vt:lpstr>Typical Lubrication Intervals</vt:lpstr>
      <vt:lpstr>PowerPoint Presentation</vt:lpstr>
      <vt:lpstr>PowerPoint Presentation</vt:lpstr>
      <vt:lpstr>PowerPoint Presentation</vt:lpstr>
      <vt:lpstr>PowerPoint Presentation</vt:lpstr>
      <vt:lpstr>PowerPoint Presentation</vt:lpstr>
      <vt:lpstr>Continuous Improvement</vt:lpstr>
      <vt:lpstr>The Ongoing Process</vt:lpstr>
      <vt:lpstr>Exercise 3: Motor Improvement Plan</vt:lpstr>
      <vt:lpstr>Exercise 3: Motor Improvement Plan</vt:lpstr>
      <vt:lpstr>PowerPoint Presentation</vt:lpstr>
      <vt:lpstr>Action Plan: Part 2</vt:lpstr>
      <vt:lpstr>Resources</vt:lpstr>
      <vt:lpstr>PowerPoint Presentation</vt:lpstr>
      <vt:lpstr>15 HP 1725 RPM Characteristics</vt:lpstr>
      <vt:lpstr>PowerPoint Presentation</vt:lpstr>
      <vt:lpstr>Full Load Efficiencies NEMA Premium®, Table for TEFC</vt:lpstr>
      <vt:lpstr>Possible Skewed Motor Efficiencies</vt:lpstr>
      <vt:lpstr>Horsepower</vt:lpstr>
      <vt:lpstr>PowerPoint Presentation</vt:lpstr>
      <vt:lpstr>Voltage Drop</vt:lpstr>
      <vt:lpstr>Added Voltage Drop</vt:lpstr>
      <vt:lpstr>Reduced Voltage Impacts</vt:lpstr>
      <vt:lpstr>Unbalanced Voltage Formula</vt:lpstr>
      <vt:lpstr>Core Loss Testing</vt:lpstr>
      <vt:lpstr>Efficiency Losses  Motor and VFD</vt:lpstr>
      <vt:lpstr>Centrifugal Load  Speed Changes</vt:lpstr>
      <vt:lpstr>Typical 100 HP Pump Load</vt:lpstr>
      <vt:lpstr>Typical 100 HP Fan Load</vt:lpstr>
      <vt:lpstr>Motor Design  (Slip Characteristics)</vt:lpstr>
      <vt:lpstr>Typical Utility Bill</vt:lpstr>
      <vt:lpstr>Demand (kW) 19%</vt:lpstr>
      <vt:lpstr>Demand and Motor Starting</vt:lpstr>
      <vt:lpstr>Dynamic and Static Head</vt:lpstr>
      <vt:lpstr>Belt Driven Opportunities</vt:lpstr>
      <vt:lpstr>Right Angle Gear Opportunities</vt:lpstr>
      <vt:lpstr>PowerPoint Presentation</vt:lpstr>
      <vt:lpstr>Pump Efficiency and Reliability</vt:lpstr>
      <vt:lpstr>Pump Opportunity  Indicators</vt:lpstr>
      <vt:lpstr>PowerPoint Presentation</vt:lpstr>
      <vt:lpstr>PowerPoint Presentation</vt:lpstr>
      <vt:lpstr>Appendix</vt:lpstr>
      <vt:lpstr>Exercise 1A: Answers </vt:lpstr>
      <vt:lpstr>Exercise 1B: Answers</vt:lpstr>
    </vt:vector>
  </TitlesOfParts>
  <LinksUpToDate>false</LinksUpToDate>
  <SharedDoc>false</SharedDoc>
  <HyperlinksChanged>false</HyperlinksChanged>
  <AppVersion>15.0031</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Table of Contents</dc:title>
  <dc:subject>Building Shell, Heating &amp; Cooling Systems, Air Systems,  &amp; Controls</dc:subject>
  <dc:creator>ACEEE PANEL REVIEWER</dc:creator>
  <cp:lastModifiedBy>Melissa Sokolowsky</cp:lastModifiedBy>
  <cp:revision>80</cp:revision>
  <cp:lastPrinted>2020-07-03T23:04:34Z</cp:lastPrinted>
  <dcterms:created xsi:type="dcterms:W3CDTF">2013-05-29T20:12:48Z</dcterms:created>
  <dcterms:modified xsi:type="dcterms:W3CDTF">2020-07-08T21:27:41Z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9EC14A01-E400-4B0C-A443-C978406AC62B</vt:lpwstr>
  </property>
  <property fmtid="{D5CDD505-2E9C-101B-9397-08002B2CF9AE}" pid="3" name="ArticulatePath">
    <vt:lpwstr>BOC 1001 Energy Efficient Operation of Building HVAC Systems</vt:lpwstr>
  </property>
</Properties>
</file>