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58" r:id="rId4"/>
  </p:sldMasterIdLst>
  <p:notesMasterIdLst>
    <p:notesMasterId r:id="rId70"/>
  </p:notesMasterIdLst>
  <p:handoutMasterIdLst>
    <p:handoutMasterId r:id="rId71"/>
  </p:handoutMasterIdLst>
  <p:sldIdLst>
    <p:sldId id="1355" r:id="rId5"/>
    <p:sldId id="1416" r:id="rId6"/>
    <p:sldId id="1123" r:id="rId7"/>
    <p:sldId id="1323" r:id="rId8"/>
    <p:sldId id="1324" r:id="rId9"/>
    <p:sldId id="1325" r:id="rId10"/>
    <p:sldId id="1326" r:id="rId11"/>
    <p:sldId id="1327" r:id="rId12"/>
    <p:sldId id="1328" r:id="rId13"/>
    <p:sldId id="1329" r:id="rId14"/>
    <p:sldId id="1330" r:id="rId15"/>
    <p:sldId id="263" r:id="rId16"/>
    <p:sldId id="265" r:id="rId17"/>
    <p:sldId id="267" r:id="rId18"/>
    <p:sldId id="269" r:id="rId19"/>
    <p:sldId id="266" r:id="rId20"/>
    <p:sldId id="273" r:id="rId21"/>
    <p:sldId id="460" r:id="rId22"/>
    <p:sldId id="1351" r:id="rId23"/>
    <p:sldId id="485" r:id="rId24"/>
    <p:sldId id="1788" r:id="rId25"/>
    <p:sldId id="275" r:id="rId26"/>
    <p:sldId id="276" r:id="rId27"/>
    <p:sldId id="315" r:id="rId28"/>
    <p:sldId id="1352" r:id="rId29"/>
    <p:sldId id="1353" r:id="rId30"/>
    <p:sldId id="277" r:id="rId31"/>
    <p:sldId id="312" r:id="rId32"/>
    <p:sldId id="309" r:id="rId33"/>
    <p:sldId id="281" r:id="rId34"/>
    <p:sldId id="282" r:id="rId35"/>
    <p:sldId id="283" r:id="rId36"/>
    <p:sldId id="284" r:id="rId37"/>
    <p:sldId id="285" r:id="rId38"/>
    <p:sldId id="288" r:id="rId39"/>
    <p:sldId id="1028" r:id="rId40"/>
    <p:sldId id="1302" r:id="rId41"/>
    <p:sldId id="293" r:id="rId42"/>
    <p:sldId id="294" r:id="rId43"/>
    <p:sldId id="305" r:id="rId44"/>
    <p:sldId id="1638" r:id="rId45"/>
    <p:sldId id="499" r:id="rId46"/>
    <p:sldId id="535" r:id="rId47"/>
    <p:sldId id="1630" r:id="rId48"/>
    <p:sldId id="517" r:id="rId49"/>
    <p:sldId id="610" r:id="rId50"/>
    <p:sldId id="613" r:id="rId51"/>
    <p:sldId id="525" r:id="rId52"/>
    <p:sldId id="615" r:id="rId53"/>
    <p:sldId id="614" r:id="rId54"/>
    <p:sldId id="833" r:id="rId55"/>
    <p:sldId id="608" r:id="rId56"/>
    <p:sldId id="597" r:id="rId57"/>
    <p:sldId id="617" r:id="rId58"/>
    <p:sldId id="620" r:id="rId59"/>
    <p:sldId id="605" r:id="rId60"/>
    <p:sldId id="598" r:id="rId61"/>
    <p:sldId id="631" r:id="rId62"/>
    <p:sldId id="835" r:id="rId63"/>
    <p:sldId id="635" r:id="rId64"/>
    <p:sldId id="636" r:id="rId65"/>
    <p:sldId id="1354" r:id="rId66"/>
    <p:sldId id="1447" r:id="rId67"/>
    <p:sldId id="1039" r:id="rId68"/>
    <p:sldId id="1356" r:id="rId69"/>
  </p:sldIdLst>
  <p:sldSz cx="9144000" cy="6858000" type="letter"/>
  <p:notesSz cx="7315200" cy="9601200"/>
  <p:custDataLst>
    <p:tags r:id="rId72"/>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1355"/>
            <p14:sldId id="1416"/>
            <p14:sldId id="1123"/>
          </p14:sldIdLst>
        </p14:section>
        <p14:section name="Energy Conservation" id="{54E8B964-7A62-4F44-8A7E-5CEA06354ADE}">
          <p14:sldIdLst>
            <p14:sldId id="1323"/>
            <p14:sldId id="1324"/>
            <p14:sldId id="1325"/>
            <p14:sldId id="1326"/>
            <p14:sldId id="1327"/>
            <p14:sldId id="1328"/>
            <p14:sldId id="1329"/>
            <p14:sldId id="1330"/>
            <p14:sldId id="263"/>
            <p14:sldId id="265"/>
            <p14:sldId id="267"/>
            <p14:sldId id="269"/>
            <p14:sldId id="266"/>
            <p14:sldId id="273"/>
          </p14:sldIdLst>
        </p14:section>
        <p14:section name="Basic Test Instruments" id="{19BD602A-1C48-4069-8272-21BE8D16FF45}">
          <p14:sldIdLst>
            <p14:sldId id="460"/>
            <p14:sldId id="1351"/>
            <p14:sldId id="485"/>
            <p14:sldId id="1788"/>
          </p14:sldIdLst>
        </p14:section>
        <p14:section name="Equipment Scheduling" id="{3E772409-14C2-4CDA-B50E-0BB8A46DAF69}">
          <p14:sldIdLst>
            <p14:sldId id="275"/>
            <p14:sldId id="276"/>
            <p14:sldId id="315"/>
            <p14:sldId id="1352"/>
            <p14:sldId id="1353"/>
            <p14:sldId id="277"/>
            <p14:sldId id="312"/>
            <p14:sldId id="309"/>
          </p14:sldIdLst>
        </p14:section>
        <p14:section name="Simultaneous Heating &amp; Cooling" id="{700A6D12-B7DC-4FC4-A31A-4D2D8F579897}">
          <p14:sldIdLst>
            <p14:sldId id="281"/>
            <p14:sldId id="282"/>
            <p14:sldId id="283"/>
            <p14:sldId id="284"/>
            <p14:sldId id="285"/>
          </p14:sldIdLst>
        </p14:section>
        <p14:section name="Outside Air Usage" id="{97C6519F-DC23-4C75-A9D1-79CE3B303451}">
          <p14:sldIdLst>
            <p14:sldId id="288"/>
            <p14:sldId id="1028"/>
            <p14:sldId id="1302"/>
            <p14:sldId id="293"/>
          </p14:sldIdLst>
        </p14:section>
        <p14:section name="Activity #5" id="{60CD624A-2B54-4EB0-BF26-DCF0EC8824B2}">
          <p14:sldIdLst>
            <p14:sldId id="294"/>
            <p14:sldId id="305"/>
          </p14:sldIdLst>
        </p14:section>
        <p14:section name="Lighting opportunities" id="{C91D6100-010B-4392-AC30-FA70C0F8ABC2}">
          <p14:sldIdLst>
            <p14:sldId id="1638"/>
            <p14:sldId id="499"/>
            <p14:sldId id="535"/>
            <p14:sldId id="1630"/>
            <p14:sldId id="517"/>
          </p14:sldIdLst>
        </p14:section>
        <p14:section name="Controls Strategies" id="{CC27625C-2EAC-4F31-924A-D01392120E9D}">
          <p14:sldIdLst>
            <p14:sldId id="610"/>
            <p14:sldId id="613"/>
            <p14:sldId id="525"/>
            <p14:sldId id="615"/>
            <p14:sldId id="614"/>
            <p14:sldId id="833"/>
            <p14:sldId id="608"/>
            <p14:sldId id="597"/>
            <p14:sldId id="617"/>
            <p14:sldId id="620"/>
            <p14:sldId id="605"/>
            <p14:sldId id="598"/>
            <p14:sldId id="631"/>
            <p14:sldId id="835"/>
            <p14:sldId id="635"/>
            <p14:sldId id="636"/>
            <p14:sldId id="1354"/>
            <p14:sldId id="1447"/>
            <p14:sldId id="1039"/>
            <p14:sldId id="1356"/>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6098" userDrawn="1">
          <p15:clr>
            <a:srgbClr val="A4A3A4"/>
          </p15:clr>
        </p15:guide>
        <p15:guide id="2" pos="2404" userDrawn="1">
          <p15:clr>
            <a:srgbClr val="A4A3A4"/>
          </p15:clr>
        </p15:guide>
        <p15:guide id="3" orient="horz" pos="5904" userDrawn="1">
          <p15:clr>
            <a:srgbClr val="A4A3A4"/>
          </p15:clr>
        </p15:guide>
        <p15:guide id="4"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A5E5B-2B54-4E2B-7E1B-3551555A0E6C}" name="Maureen Roskoski" initials="MR" userId="S::mroskoski@feapc.com::9a029d06-97d7-4670-8fb7-01e9dad2a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FAF"/>
    <a:srgbClr val="9FCBEF"/>
    <a:srgbClr val="FE9B03"/>
    <a:srgbClr val="F0EA00"/>
    <a:srgbClr val="32946A"/>
    <a:srgbClr val="1ACFFA"/>
    <a:srgbClr val="FFFF00"/>
    <a:srgbClr val="3B651D"/>
    <a:srgbClr val="FB1C0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726" autoAdjust="0"/>
    <p:restoredTop sz="84504" autoAdjust="0"/>
  </p:normalViewPr>
  <p:slideViewPr>
    <p:cSldViewPr>
      <p:cViewPr varScale="1">
        <p:scale>
          <a:sx n="89" d="100"/>
          <a:sy n="89" d="100"/>
        </p:scale>
        <p:origin x="1392" y="96"/>
      </p:cViewPr>
      <p:guideLst>
        <p:guide orient="horz" pos="2640"/>
        <p:guide pos="2880"/>
      </p:guideLst>
    </p:cSldViewPr>
  </p:slideViewPr>
  <p:outlineViewPr>
    <p:cViewPr>
      <p:scale>
        <a:sx n="33" d="100"/>
        <a:sy n="33" d="100"/>
      </p:scale>
      <p:origin x="0" y="-10781"/>
    </p:cViewPr>
  </p:outlineViewPr>
  <p:notesTextViewPr>
    <p:cViewPr>
      <p:scale>
        <a:sx n="75" d="100"/>
        <a:sy n="75" d="100"/>
      </p:scale>
      <p:origin x="0" y="0"/>
    </p:cViewPr>
  </p:notesTextViewPr>
  <p:sorterViewPr>
    <p:cViewPr varScale="1">
      <p:scale>
        <a:sx n="1" d="1"/>
        <a:sy n="1" d="1"/>
      </p:scale>
      <p:origin x="0" y="-972"/>
    </p:cViewPr>
  </p:sorterViewPr>
  <p:notesViewPr>
    <p:cSldViewPr snapToGrid="0">
      <p:cViewPr varScale="1">
        <p:scale>
          <a:sx n="77" d="100"/>
          <a:sy n="77" d="100"/>
        </p:scale>
        <p:origin x="2970" y="108"/>
      </p:cViewPr>
      <p:guideLst>
        <p:guide orient="horz" pos="6098"/>
        <p:guide pos="2404"/>
        <p:guide orient="horz" pos="590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F5AA1-2C41-44DA-B7ED-571AA0095E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88F242E-1C64-43A5-AA38-33DDB196EBF8}">
      <dgm:prSet custT="1"/>
      <dgm:spPr/>
      <dgm:t>
        <a:bodyPr/>
        <a:lstStyle/>
        <a:p>
          <a:r>
            <a:rPr lang="en-US" sz="3200" dirty="0">
              <a:solidFill>
                <a:schemeClr val="tx1"/>
              </a:solidFill>
            </a:rPr>
            <a:t>Steps for Efficient Operations</a:t>
          </a:r>
        </a:p>
      </dgm:t>
    </dgm:pt>
    <dgm:pt modelId="{2F408586-04DA-43AD-87A0-C7E32EC74DFB}" type="parTrans" cxnId="{D776DDEF-CBCE-4566-B2CF-6FF3E361951E}">
      <dgm:prSet/>
      <dgm:spPr/>
      <dgm:t>
        <a:bodyPr/>
        <a:lstStyle/>
        <a:p>
          <a:endParaRPr lang="en-US"/>
        </a:p>
      </dgm:t>
    </dgm:pt>
    <dgm:pt modelId="{CAB17556-6C5D-4AA2-AA5F-5EB568A45981}" type="sibTrans" cxnId="{D776DDEF-CBCE-4566-B2CF-6FF3E361951E}">
      <dgm:prSet/>
      <dgm:spPr/>
      <dgm:t>
        <a:bodyPr/>
        <a:lstStyle/>
        <a:p>
          <a:endParaRPr lang="en-US"/>
        </a:p>
      </dgm:t>
    </dgm:pt>
    <dgm:pt modelId="{769264AD-F978-4085-819D-658635092D56}">
      <dgm:prSet custT="1"/>
      <dgm:spPr/>
      <dgm:t>
        <a:bodyPr/>
        <a:lstStyle/>
        <a:p>
          <a:r>
            <a:rPr lang="en-US" sz="3200" dirty="0">
              <a:solidFill>
                <a:schemeClr val="tx1"/>
              </a:solidFill>
            </a:rPr>
            <a:t>Determine current performance</a:t>
          </a:r>
          <a:br>
            <a:rPr lang="en-US" sz="3200" dirty="0">
              <a:solidFill>
                <a:schemeClr val="tx1"/>
              </a:solidFill>
            </a:rPr>
          </a:br>
          <a:r>
            <a:rPr lang="en-US" sz="3200" dirty="0">
              <a:solidFill>
                <a:schemeClr val="tx1"/>
              </a:solidFill>
            </a:rPr>
            <a:t>(Refer to O&amp;M Checklists in the Appendix) </a:t>
          </a:r>
        </a:p>
      </dgm:t>
    </dgm:pt>
    <dgm:pt modelId="{62C1A4DC-8082-4803-AB3C-C4D394B81A14}" type="parTrans" cxnId="{403275B9-5890-481E-A683-D89C8A69D47D}">
      <dgm:prSet/>
      <dgm:spPr/>
      <dgm:t>
        <a:bodyPr/>
        <a:lstStyle/>
        <a:p>
          <a:endParaRPr lang="en-US"/>
        </a:p>
      </dgm:t>
    </dgm:pt>
    <dgm:pt modelId="{1A41A1F1-3C84-4582-88B0-B3F1BB94EAEA}" type="sibTrans" cxnId="{403275B9-5890-481E-A683-D89C8A69D47D}">
      <dgm:prSet/>
      <dgm:spPr/>
      <dgm:t>
        <a:bodyPr/>
        <a:lstStyle/>
        <a:p>
          <a:endParaRPr lang="en-US"/>
        </a:p>
      </dgm:t>
    </dgm:pt>
    <dgm:pt modelId="{0B6EF9A4-A3FC-42EF-B5E9-E003B3E87B39}">
      <dgm:prSet custT="1"/>
      <dgm:spPr/>
      <dgm:t>
        <a:bodyPr/>
        <a:lstStyle/>
        <a:p>
          <a:r>
            <a:rPr lang="en-US" sz="3200" dirty="0">
              <a:solidFill>
                <a:schemeClr val="tx1"/>
              </a:solidFill>
            </a:rPr>
            <a:t>Determine potential performance</a:t>
          </a:r>
        </a:p>
      </dgm:t>
    </dgm:pt>
    <dgm:pt modelId="{88AF20FA-361D-4E13-815B-B6F73D091B5D}" type="parTrans" cxnId="{31F7E0FA-6629-4BE0-8008-834D2ADFC23F}">
      <dgm:prSet/>
      <dgm:spPr/>
      <dgm:t>
        <a:bodyPr/>
        <a:lstStyle/>
        <a:p>
          <a:endParaRPr lang="en-US"/>
        </a:p>
      </dgm:t>
    </dgm:pt>
    <dgm:pt modelId="{B53621A1-10B7-4B00-B0A1-288AF3DB54E8}" type="sibTrans" cxnId="{31F7E0FA-6629-4BE0-8008-834D2ADFC23F}">
      <dgm:prSet/>
      <dgm:spPr/>
      <dgm:t>
        <a:bodyPr/>
        <a:lstStyle/>
        <a:p>
          <a:endParaRPr lang="en-US"/>
        </a:p>
      </dgm:t>
    </dgm:pt>
    <dgm:pt modelId="{305B99D4-94AF-421E-9F39-8D7E3E4232EF}">
      <dgm:prSet custT="1"/>
      <dgm:spPr/>
      <dgm:t>
        <a:bodyPr/>
        <a:lstStyle/>
        <a:p>
          <a:r>
            <a:rPr lang="en-US" sz="3200" dirty="0">
              <a:solidFill>
                <a:schemeClr val="tx1"/>
              </a:solidFill>
            </a:rPr>
            <a:t>Identify &amp; correct problem areas</a:t>
          </a:r>
        </a:p>
      </dgm:t>
    </dgm:pt>
    <dgm:pt modelId="{C65C67D3-88AF-45E0-93BE-781A8CCE44C8}" type="parTrans" cxnId="{38761D38-4CF4-499B-8D52-492846697C94}">
      <dgm:prSet/>
      <dgm:spPr/>
      <dgm:t>
        <a:bodyPr/>
        <a:lstStyle/>
        <a:p>
          <a:endParaRPr lang="en-US"/>
        </a:p>
      </dgm:t>
    </dgm:pt>
    <dgm:pt modelId="{C0CC9BF7-87C8-4032-9611-30EBEC21E25D}" type="sibTrans" cxnId="{38761D38-4CF4-499B-8D52-492846697C94}">
      <dgm:prSet/>
      <dgm:spPr/>
      <dgm:t>
        <a:bodyPr/>
        <a:lstStyle/>
        <a:p>
          <a:endParaRPr lang="en-US"/>
        </a:p>
      </dgm:t>
    </dgm:pt>
    <dgm:pt modelId="{74D2DA29-C966-4EEB-95F2-5926E87A7691}">
      <dgm:prSet custT="1"/>
      <dgm:spPr/>
      <dgm:t>
        <a:bodyPr/>
        <a:lstStyle/>
        <a:p>
          <a:r>
            <a:rPr lang="en-US" sz="3200" dirty="0">
              <a:solidFill>
                <a:schemeClr val="tx1"/>
              </a:solidFill>
            </a:rPr>
            <a:t>Measure and verify improvements</a:t>
          </a:r>
        </a:p>
      </dgm:t>
    </dgm:pt>
    <dgm:pt modelId="{A21F9972-4D44-44AF-B766-51AFC0B38B93}" type="parTrans" cxnId="{FB84C087-152D-4C76-B0D6-0FD17B0AF4A0}">
      <dgm:prSet/>
      <dgm:spPr/>
      <dgm:t>
        <a:bodyPr/>
        <a:lstStyle/>
        <a:p>
          <a:endParaRPr lang="en-US"/>
        </a:p>
      </dgm:t>
    </dgm:pt>
    <dgm:pt modelId="{6FDE8878-B774-4B7E-BB27-3BB3C46E2DC8}" type="sibTrans" cxnId="{FB84C087-152D-4C76-B0D6-0FD17B0AF4A0}">
      <dgm:prSet/>
      <dgm:spPr/>
      <dgm:t>
        <a:bodyPr/>
        <a:lstStyle/>
        <a:p>
          <a:endParaRPr lang="en-US"/>
        </a:p>
      </dgm:t>
    </dgm:pt>
    <dgm:pt modelId="{4C8A9D8A-7A91-4B08-B92F-D2FCE9EB50EC}" type="pres">
      <dgm:prSet presAssocID="{2CBF5AA1-2C41-44DA-B7ED-571AA0095E6C}" presName="linear" presStyleCnt="0">
        <dgm:presLayoutVars>
          <dgm:animLvl val="lvl"/>
          <dgm:resizeHandles val="exact"/>
        </dgm:presLayoutVars>
      </dgm:prSet>
      <dgm:spPr/>
    </dgm:pt>
    <dgm:pt modelId="{8C3CACC4-F438-4D33-B120-0D60A2ED2A8B}" type="pres">
      <dgm:prSet presAssocID="{688F242E-1C64-43A5-AA38-33DDB196EBF8}" presName="parentText" presStyleLbl="node1" presStyleIdx="0" presStyleCnt="1" custScaleY="57641">
        <dgm:presLayoutVars>
          <dgm:chMax val="0"/>
          <dgm:bulletEnabled val="1"/>
        </dgm:presLayoutVars>
      </dgm:prSet>
      <dgm:spPr/>
    </dgm:pt>
    <dgm:pt modelId="{6B8307FA-C794-4A33-B000-1D0CD96D1216}" type="pres">
      <dgm:prSet presAssocID="{688F242E-1C64-43A5-AA38-33DDB196EBF8}" presName="childText" presStyleLbl="revTx" presStyleIdx="0" presStyleCnt="1">
        <dgm:presLayoutVars>
          <dgm:bulletEnabled val="1"/>
        </dgm:presLayoutVars>
      </dgm:prSet>
      <dgm:spPr/>
    </dgm:pt>
  </dgm:ptLst>
  <dgm:cxnLst>
    <dgm:cxn modelId="{2FCB8711-8C00-4648-AAED-735D075E9792}" type="presOf" srcId="{305B99D4-94AF-421E-9F39-8D7E3E4232EF}" destId="{6B8307FA-C794-4A33-B000-1D0CD96D1216}" srcOrd="0" destOrd="2" presId="urn:microsoft.com/office/officeart/2005/8/layout/vList2"/>
    <dgm:cxn modelId="{26F9502F-282F-4AD2-AC9A-5AB43757A2E3}" type="presOf" srcId="{688F242E-1C64-43A5-AA38-33DDB196EBF8}" destId="{8C3CACC4-F438-4D33-B120-0D60A2ED2A8B}" srcOrd="0" destOrd="0" presId="urn:microsoft.com/office/officeart/2005/8/layout/vList2"/>
    <dgm:cxn modelId="{38761D38-4CF4-499B-8D52-492846697C94}" srcId="{688F242E-1C64-43A5-AA38-33DDB196EBF8}" destId="{305B99D4-94AF-421E-9F39-8D7E3E4232EF}" srcOrd="2" destOrd="0" parTransId="{C65C67D3-88AF-45E0-93BE-781A8CCE44C8}" sibTransId="{C0CC9BF7-87C8-4032-9611-30EBEC21E25D}"/>
    <dgm:cxn modelId="{B0ED433B-EFDF-4CBA-96C7-73C2314B7FF0}" type="presOf" srcId="{74D2DA29-C966-4EEB-95F2-5926E87A7691}" destId="{6B8307FA-C794-4A33-B000-1D0CD96D1216}" srcOrd="0" destOrd="3" presId="urn:microsoft.com/office/officeart/2005/8/layout/vList2"/>
    <dgm:cxn modelId="{44B7746E-AD26-4140-A83C-7097B67DE5F2}" type="presOf" srcId="{2CBF5AA1-2C41-44DA-B7ED-571AA0095E6C}" destId="{4C8A9D8A-7A91-4B08-B92F-D2FCE9EB50EC}" srcOrd="0" destOrd="0" presId="urn:microsoft.com/office/officeart/2005/8/layout/vList2"/>
    <dgm:cxn modelId="{FB84C087-152D-4C76-B0D6-0FD17B0AF4A0}" srcId="{688F242E-1C64-43A5-AA38-33DDB196EBF8}" destId="{74D2DA29-C966-4EEB-95F2-5926E87A7691}" srcOrd="3" destOrd="0" parTransId="{A21F9972-4D44-44AF-B766-51AFC0B38B93}" sibTransId="{6FDE8878-B774-4B7E-BB27-3BB3C46E2DC8}"/>
    <dgm:cxn modelId="{7287D49C-C43B-46BD-9F81-264EBF2FEA05}" type="presOf" srcId="{769264AD-F978-4085-819D-658635092D56}" destId="{6B8307FA-C794-4A33-B000-1D0CD96D1216}" srcOrd="0" destOrd="0" presId="urn:microsoft.com/office/officeart/2005/8/layout/vList2"/>
    <dgm:cxn modelId="{3E1C54A1-7474-41FA-BF91-42F54B1B88E9}" type="presOf" srcId="{0B6EF9A4-A3FC-42EF-B5E9-E003B3E87B39}" destId="{6B8307FA-C794-4A33-B000-1D0CD96D1216}" srcOrd="0" destOrd="1" presId="urn:microsoft.com/office/officeart/2005/8/layout/vList2"/>
    <dgm:cxn modelId="{403275B9-5890-481E-A683-D89C8A69D47D}" srcId="{688F242E-1C64-43A5-AA38-33DDB196EBF8}" destId="{769264AD-F978-4085-819D-658635092D56}" srcOrd="0" destOrd="0" parTransId="{62C1A4DC-8082-4803-AB3C-C4D394B81A14}" sibTransId="{1A41A1F1-3C84-4582-88B0-B3F1BB94EAEA}"/>
    <dgm:cxn modelId="{D776DDEF-CBCE-4566-B2CF-6FF3E361951E}" srcId="{2CBF5AA1-2C41-44DA-B7ED-571AA0095E6C}" destId="{688F242E-1C64-43A5-AA38-33DDB196EBF8}" srcOrd="0" destOrd="0" parTransId="{2F408586-04DA-43AD-87A0-C7E32EC74DFB}" sibTransId="{CAB17556-6C5D-4AA2-AA5F-5EB568A45981}"/>
    <dgm:cxn modelId="{31F7E0FA-6629-4BE0-8008-834D2ADFC23F}" srcId="{688F242E-1C64-43A5-AA38-33DDB196EBF8}" destId="{0B6EF9A4-A3FC-42EF-B5E9-E003B3E87B39}" srcOrd="1" destOrd="0" parTransId="{88AF20FA-361D-4E13-815B-B6F73D091B5D}" sibTransId="{B53621A1-10B7-4B00-B0A1-288AF3DB54E8}"/>
    <dgm:cxn modelId="{1AD5F81A-3679-41D7-936E-EC317AF95509}" type="presParOf" srcId="{4C8A9D8A-7A91-4B08-B92F-D2FCE9EB50EC}" destId="{8C3CACC4-F438-4D33-B120-0D60A2ED2A8B}" srcOrd="0" destOrd="0" presId="urn:microsoft.com/office/officeart/2005/8/layout/vList2"/>
    <dgm:cxn modelId="{5011DC48-9E47-4E69-9907-8EDCA3CE7230}" type="presParOf" srcId="{4C8A9D8A-7A91-4B08-B92F-D2FCE9EB50EC}" destId="{6B8307FA-C794-4A33-B000-1D0CD96D121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F20A90-F0CD-4F2C-9ACD-B3133503D6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F406E5B-8BC3-41D5-851A-09231E678A8A}">
      <dgm:prSet/>
      <dgm:spPr/>
      <dgm:t>
        <a:bodyPr/>
        <a:lstStyle/>
        <a:p>
          <a:r>
            <a:rPr lang="en-US" b="1" dirty="0">
              <a:solidFill>
                <a:schemeClr val="tx1"/>
              </a:solidFill>
            </a:rPr>
            <a:t>Motion sensors:</a:t>
          </a:r>
        </a:p>
      </dgm:t>
    </dgm:pt>
    <dgm:pt modelId="{7ADF0D1C-FA0F-4683-BED1-B2708F58E3CA}" type="parTrans" cxnId="{714CF402-5350-4FFC-9DEE-1037B2775C1E}">
      <dgm:prSet/>
      <dgm:spPr/>
      <dgm:t>
        <a:bodyPr/>
        <a:lstStyle/>
        <a:p>
          <a:endParaRPr lang="en-US"/>
        </a:p>
      </dgm:t>
    </dgm:pt>
    <dgm:pt modelId="{4A409074-778B-4E45-A9B8-F0BCAF9CADB2}" type="sibTrans" cxnId="{714CF402-5350-4FFC-9DEE-1037B2775C1E}">
      <dgm:prSet/>
      <dgm:spPr/>
      <dgm:t>
        <a:bodyPr/>
        <a:lstStyle/>
        <a:p>
          <a:endParaRPr lang="en-US"/>
        </a:p>
      </dgm:t>
    </dgm:pt>
    <dgm:pt modelId="{D96D25C1-061B-462E-842A-CB24DA52D667}">
      <dgm:prSet custT="1"/>
      <dgm:spPr/>
      <dgm:t>
        <a:bodyPr/>
        <a:lstStyle/>
        <a:p>
          <a:r>
            <a:rPr lang="en-US" sz="1800" dirty="0"/>
            <a:t>Has the time interval to switch the lights off after occupancy been properly set?</a:t>
          </a:r>
        </a:p>
      </dgm:t>
    </dgm:pt>
    <dgm:pt modelId="{97BFC1F8-5786-4D38-BD66-B0B5A28E035E}" type="parTrans" cxnId="{866341F7-670F-4858-8DFF-07DFF97A99BC}">
      <dgm:prSet/>
      <dgm:spPr/>
      <dgm:t>
        <a:bodyPr/>
        <a:lstStyle/>
        <a:p>
          <a:endParaRPr lang="en-US"/>
        </a:p>
      </dgm:t>
    </dgm:pt>
    <dgm:pt modelId="{49E5D528-16F6-4FED-B402-2EE186A4EF37}" type="sibTrans" cxnId="{866341F7-670F-4858-8DFF-07DFF97A99BC}">
      <dgm:prSet/>
      <dgm:spPr/>
      <dgm:t>
        <a:bodyPr/>
        <a:lstStyle/>
        <a:p>
          <a:endParaRPr lang="en-US"/>
        </a:p>
      </dgm:t>
    </dgm:pt>
    <dgm:pt modelId="{62A1B32F-E344-48AE-A695-C3549A83D75A}">
      <dgm:prSet custT="1"/>
      <dgm:spPr/>
      <dgm:t>
        <a:bodyPr/>
        <a:lstStyle/>
        <a:p>
          <a:r>
            <a:rPr lang="en-US" sz="1800" dirty="0"/>
            <a:t>Are they properly oriented to sense occupants?</a:t>
          </a:r>
        </a:p>
      </dgm:t>
    </dgm:pt>
    <dgm:pt modelId="{A2B23C72-00FF-4398-9899-55A986B0B9DC}" type="parTrans" cxnId="{46C743AB-716B-46F5-AA05-2764C03BE072}">
      <dgm:prSet/>
      <dgm:spPr/>
      <dgm:t>
        <a:bodyPr/>
        <a:lstStyle/>
        <a:p>
          <a:endParaRPr lang="en-US"/>
        </a:p>
      </dgm:t>
    </dgm:pt>
    <dgm:pt modelId="{1A4B05C7-ED76-4C2F-943A-89D975F62B76}" type="sibTrans" cxnId="{46C743AB-716B-46F5-AA05-2764C03BE072}">
      <dgm:prSet/>
      <dgm:spPr/>
      <dgm:t>
        <a:bodyPr/>
        <a:lstStyle/>
        <a:p>
          <a:endParaRPr lang="en-US"/>
        </a:p>
      </dgm:t>
    </dgm:pt>
    <dgm:pt modelId="{E027E3DC-2CEE-44F1-B3D7-898BC980A686}">
      <dgm:prSet custT="1"/>
      <dgm:spPr/>
      <dgm:t>
        <a:bodyPr/>
        <a:lstStyle/>
        <a:p>
          <a:r>
            <a:rPr lang="en-US" sz="1800" dirty="0"/>
            <a:t>Are motion controls used wherever possible?</a:t>
          </a:r>
        </a:p>
      </dgm:t>
    </dgm:pt>
    <dgm:pt modelId="{EEA67B16-0505-4F51-A6CF-226BB6647595}" type="sibTrans" cxnId="{1C2C088E-75EA-472F-90CA-527DDD4DA3CC}">
      <dgm:prSet/>
      <dgm:spPr/>
      <dgm:t>
        <a:bodyPr/>
        <a:lstStyle/>
        <a:p>
          <a:endParaRPr lang="en-US"/>
        </a:p>
      </dgm:t>
    </dgm:pt>
    <dgm:pt modelId="{E2C4DE09-F129-43ED-A007-8760ED1445FE}" type="parTrans" cxnId="{1C2C088E-75EA-472F-90CA-527DDD4DA3CC}">
      <dgm:prSet/>
      <dgm:spPr/>
      <dgm:t>
        <a:bodyPr/>
        <a:lstStyle/>
        <a:p>
          <a:endParaRPr lang="en-US"/>
        </a:p>
      </dgm:t>
    </dgm:pt>
    <dgm:pt modelId="{D8E1590C-CA60-4FAD-93B5-8EBB1F380939}">
      <dgm:prSet custT="1"/>
      <dgm:spPr/>
      <dgm:t>
        <a:bodyPr/>
        <a:lstStyle/>
        <a:p>
          <a:r>
            <a:rPr lang="en-US" sz="1800" dirty="0"/>
            <a:t>Are batteries checked regularly?</a:t>
          </a:r>
        </a:p>
      </dgm:t>
    </dgm:pt>
    <dgm:pt modelId="{772DE44C-0D8E-443E-ADEC-DA0571BD618A}" type="parTrans" cxnId="{6C98B415-4337-4483-BD27-4F4AE101764F}">
      <dgm:prSet/>
      <dgm:spPr/>
      <dgm:t>
        <a:bodyPr/>
        <a:lstStyle/>
        <a:p>
          <a:endParaRPr lang="en-US"/>
        </a:p>
      </dgm:t>
    </dgm:pt>
    <dgm:pt modelId="{BD799B93-4964-4CB1-8B23-A7B7C76D46F3}" type="sibTrans" cxnId="{6C98B415-4337-4483-BD27-4F4AE101764F}">
      <dgm:prSet/>
      <dgm:spPr/>
      <dgm:t>
        <a:bodyPr/>
        <a:lstStyle/>
        <a:p>
          <a:endParaRPr lang="en-US"/>
        </a:p>
      </dgm:t>
    </dgm:pt>
    <dgm:pt modelId="{377BD5DF-86F2-4A78-B090-0F624B1D90DD}" type="pres">
      <dgm:prSet presAssocID="{72F20A90-F0CD-4F2C-9ACD-B3133503D610}" presName="linear" presStyleCnt="0">
        <dgm:presLayoutVars>
          <dgm:dir/>
          <dgm:animLvl val="lvl"/>
          <dgm:resizeHandles val="exact"/>
        </dgm:presLayoutVars>
      </dgm:prSet>
      <dgm:spPr/>
    </dgm:pt>
    <dgm:pt modelId="{10E3B539-8DA9-4992-B178-882203D3F31D}" type="pres">
      <dgm:prSet presAssocID="{2F406E5B-8BC3-41D5-851A-09231E678A8A}" presName="parentLin" presStyleCnt="0"/>
      <dgm:spPr/>
    </dgm:pt>
    <dgm:pt modelId="{651D4081-48F7-413F-B4BC-1415ACA62537}" type="pres">
      <dgm:prSet presAssocID="{2F406E5B-8BC3-41D5-851A-09231E678A8A}" presName="parentLeftMargin" presStyleLbl="node1" presStyleIdx="0" presStyleCnt="1"/>
      <dgm:spPr/>
    </dgm:pt>
    <dgm:pt modelId="{EFA70AF5-F848-4A8B-BD46-2CCA6C4C863B}" type="pres">
      <dgm:prSet presAssocID="{2F406E5B-8BC3-41D5-851A-09231E678A8A}" presName="parentText" presStyleLbl="node1" presStyleIdx="0" presStyleCnt="1">
        <dgm:presLayoutVars>
          <dgm:chMax val="0"/>
          <dgm:bulletEnabled val="1"/>
        </dgm:presLayoutVars>
      </dgm:prSet>
      <dgm:spPr/>
    </dgm:pt>
    <dgm:pt modelId="{E3D807BD-676D-4E88-B4F8-DBFF76C3F538}" type="pres">
      <dgm:prSet presAssocID="{2F406E5B-8BC3-41D5-851A-09231E678A8A}" presName="negativeSpace" presStyleCnt="0"/>
      <dgm:spPr/>
    </dgm:pt>
    <dgm:pt modelId="{07B7FE72-A1EF-4F4E-8FD0-4E3ACD0A5B93}" type="pres">
      <dgm:prSet presAssocID="{2F406E5B-8BC3-41D5-851A-09231E678A8A}" presName="childText" presStyleLbl="conFgAcc1" presStyleIdx="0" presStyleCnt="1" custLinFactNeighborY="30216">
        <dgm:presLayoutVars>
          <dgm:bulletEnabled val="1"/>
        </dgm:presLayoutVars>
      </dgm:prSet>
      <dgm:spPr/>
    </dgm:pt>
  </dgm:ptLst>
  <dgm:cxnLst>
    <dgm:cxn modelId="{5710C501-3B14-4616-9C49-ED7B3935CA48}" type="presOf" srcId="{D96D25C1-061B-462E-842A-CB24DA52D667}" destId="{07B7FE72-A1EF-4F4E-8FD0-4E3ACD0A5B93}" srcOrd="0" destOrd="2" presId="urn:microsoft.com/office/officeart/2005/8/layout/list1"/>
    <dgm:cxn modelId="{714CF402-5350-4FFC-9DEE-1037B2775C1E}" srcId="{72F20A90-F0CD-4F2C-9ACD-B3133503D610}" destId="{2F406E5B-8BC3-41D5-851A-09231E678A8A}" srcOrd="0" destOrd="0" parTransId="{7ADF0D1C-FA0F-4683-BED1-B2708F58E3CA}" sibTransId="{4A409074-778B-4E45-A9B8-F0BCAF9CADB2}"/>
    <dgm:cxn modelId="{6C98B415-4337-4483-BD27-4F4AE101764F}" srcId="{2F406E5B-8BC3-41D5-851A-09231E678A8A}" destId="{D8E1590C-CA60-4FAD-93B5-8EBB1F380939}" srcOrd="3" destOrd="0" parTransId="{772DE44C-0D8E-443E-ADEC-DA0571BD618A}" sibTransId="{BD799B93-4964-4CB1-8B23-A7B7C76D46F3}"/>
    <dgm:cxn modelId="{9FA83964-7DB0-42D4-A3B1-8E9B663D1C14}" type="presOf" srcId="{E027E3DC-2CEE-44F1-B3D7-898BC980A686}" destId="{07B7FE72-A1EF-4F4E-8FD0-4E3ACD0A5B93}" srcOrd="0" destOrd="0" presId="urn:microsoft.com/office/officeart/2005/8/layout/list1"/>
    <dgm:cxn modelId="{8696A283-C3DF-4C54-A2D1-E0608B8AD2F9}" type="presOf" srcId="{D8E1590C-CA60-4FAD-93B5-8EBB1F380939}" destId="{07B7FE72-A1EF-4F4E-8FD0-4E3ACD0A5B93}" srcOrd="0" destOrd="3" presId="urn:microsoft.com/office/officeart/2005/8/layout/list1"/>
    <dgm:cxn modelId="{FEB85A89-36A5-458C-ACD2-7CD9C37F86B2}" type="presOf" srcId="{2F406E5B-8BC3-41D5-851A-09231E678A8A}" destId="{651D4081-48F7-413F-B4BC-1415ACA62537}" srcOrd="0" destOrd="0" presId="urn:microsoft.com/office/officeart/2005/8/layout/list1"/>
    <dgm:cxn modelId="{1C2C088E-75EA-472F-90CA-527DDD4DA3CC}" srcId="{2F406E5B-8BC3-41D5-851A-09231E678A8A}" destId="{E027E3DC-2CEE-44F1-B3D7-898BC980A686}" srcOrd="0" destOrd="0" parTransId="{E2C4DE09-F129-43ED-A007-8760ED1445FE}" sibTransId="{EEA67B16-0505-4F51-A6CF-226BB6647595}"/>
    <dgm:cxn modelId="{57D5B99A-4A84-4C48-BC5F-68D4ACF9150B}" type="presOf" srcId="{62A1B32F-E344-48AE-A695-C3549A83D75A}" destId="{07B7FE72-A1EF-4F4E-8FD0-4E3ACD0A5B93}" srcOrd="0" destOrd="1" presId="urn:microsoft.com/office/officeart/2005/8/layout/list1"/>
    <dgm:cxn modelId="{46C743AB-716B-46F5-AA05-2764C03BE072}" srcId="{2F406E5B-8BC3-41D5-851A-09231E678A8A}" destId="{62A1B32F-E344-48AE-A695-C3549A83D75A}" srcOrd="1" destOrd="0" parTransId="{A2B23C72-00FF-4398-9899-55A986B0B9DC}" sibTransId="{1A4B05C7-ED76-4C2F-943A-89D975F62B76}"/>
    <dgm:cxn modelId="{0AB36DAC-298D-4297-83ED-4E1EDB42FC9F}" type="presOf" srcId="{72F20A90-F0CD-4F2C-9ACD-B3133503D610}" destId="{377BD5DF-86F2-4A78-B090-0F624B1D90DD}" srcOrd="0" destOrd="0" presId="urn:microsoft.com/office/officeart/2005/8/layout/list1"/>
    <dgm:cxn modelId="{2653B6B6-84D2-4BF1-975C-B08894360CD9}" type="presOf" srcId="{2F406E5B-8BC3-41D5-851A-09231E678A8A}" destId="{EFA70AF5-F848-4A8B-BD46-2CCA6C4C863B}" srcOrd="1" destOrd="0" presId="urn:microsoft.com/office/officeart/2005/8/layout/list1"/>
    <dgm:cxn modelId="{866341F7-670F-4858-8DFF-07DFF97A99BC}" srcId="{2F406E5B-8BC3-41D5-851A-09231E678A8A}" destId="{D96D25C1-061B-462E-842A-CB24DA52D667}" srcOrd="2" destOrd="0" parTransId="{97BFC1F8-5786-4D38-BD66-B0B5A28E035E}" sibTransId="{49E5D528-16F6-4FED-B402-2EE186A4EF37}"/>
    <dgm:cxn modelId="{C3AEF281-84A7-4BCC-9873-37D98ACC7F8B}" type="presParOf" srcId="{377BD5DF-86F2-4A78-B090-0F624B1D90DD}" destId="{10E3B539-8DA9-4992-B178-882203D3F31D}" srcOrd="0" destOrd="0" presId="urn:microsoft.com/office/officeart/2005/8/layout/list1"/>
    <dgm:cxn modelId="{8E0C4907-AFAB-4B30-8D65-82F471A08A3E}" type="presParOf" srcId="{10E3B539-8DA9-4992-B178-882203D3F31D}" destId="{651D4081-48F7-413F-B4BC-1415ACA62537}" srcOrd="0" destOrd="0" presId="urn:microsoft.com/office/officeart/2005/8/layout/list1"/>
    <dgm:cxn modelId="{FBAB3BF0-2C10-46B9-9A12-60C748BE0BF5}" type="presParOf" srcId="{10E3B539-8DA9-4992-B178-882203D3F31D}" destId="{EFA70AF5-F848-4A8B-BD46-2CCA6C4C863B}" srcOrd="1" destOrd="0" presId="urn:microsoft.com/office/officeart/2005/8/layout/list1"/>
    <dgm:cxn modelId="{07615DFB-BDD9-4369-9D99-811C6096A87F}" type="presParOf" srcId="{377BD5DF-86F2-4A78-B090-0F624B1D90DD}" destId="{E3D807BD-676D-4E88-B4F8-DBFF76C3F538}" srcOrd="1" destOrd="0" presId="urn:microsoft.com/office/officeart/2005/8/layout/list1"/>
    <dgm:cxn modelId="{CC422103-7A16-4A5C-AD61-4A0A924D44CB}" type="presParOf" srcId="{377BD5DF-86F2-4A78-B090-0F624B1D90DD}" destId="{07B7FE72-A1EF-4F4E-8FD0-4E3ACD0A5B93}" srcOrd="2"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E9832E-AA6B-407F-8F1B-0275935DCE3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CC807E6-518F-4548-82D8-DB9BF2196158}">
      <dgm:prSet/>
      <dgm:spPr/>
      <dgm:t>
        <a:bodyPr/>
        <a:lstStyle/>
        <a:p>
          <a:r>
            <a:rPr lang="en-US" b="1" dirty="0">
              <a:solidFill>
                <a:schemeClr val="tx1"/>
              </a:solidFill>
            </a:rPr>
            <a:t>Plug loads:</a:t>
          </a:r>
        </a:p>
      </dgm:t>
    </dgm:pt>
    <dgm:pt modelId="{43A89CDE-C239-4AA6-935E-C44389FDD461}" type="parTrans" cxnId="{8F3ABA20-3F91-41BC-AB7D-D199B9D195A8}">
      <dgm:prSet/>
      <dgm:spPr/>
      <dgm:t>
        <a:bodyPr/>
        <a:lstStyle/>
        <a:p>
          <a:endParaRPr lang="en-US"/>
        </a:p>
      </dgm:t>
    </dgm:pt>
    <dgm:pt modelId="{CFE06902-5425-48F9-9BB2-A781BF27455C}" type="sibTrans" cxnId="{8F3ABA20-3F91-41BC-AB7D-D199B9D195A8}">
      <dgm:prSet/>
      <dgm:spPr/>
      <dgm:t>
        <a:bodyPr/>
        <a:lstStyle/>
        <a:p>
          <a:endParaRPr lang="en-US"/>
        </a:p>
      </dgm:t>
    </dgm:pt>
    <dgm:pt modelId="{724A7F64-C582-4B53-9969-1F510FC4E389}">
      <dgm:prSet/>
      <dgm:spPr/>
      <dgm:t>
        <a:bodyPr/>
        <a:lstStyle/>
        <a:p>
          <a:r>
            <a:rPr lang="en-US" dirty="0"/>
            <a:t>Does IT department have a policy or system in place to:</a:t>
          </a:r>
        </a:p>
      </dgm:t>
    </dgm:pt>
    <dgm:pt modelId="{EB37B1F2-C1CD-4589-BD4A-565C2577EBB9}" type="parTrans" cxnId="{603CCA4F-D669-497E-8FC8-A3E15EE4A48C}">
      <dgm:prSet/>
      <dgm:spPr/>
      <dgm:t>
        <a:bodyPr/>
        <a:lstStyle/>
        <a:p>
          <a:endParaRPr lang="en-US"/>
        </a:p>
      </dgm:t>
    </dgm:pt>
    <dgm:pt modelId="{8C1BCE33-90D0-4367-B870-7C4D857EBE08}" type="sibTrans" cxnId="{603CCA4F-D669-497E-8FC8-A3E15EE4A48C}">
      <dgm:prSet/>
      <dgm:spPr/>
      <dgm:t>
        <a:bodyPr/>
        <a:lstStyle/>
        <a:p>
          <a:endParaRPr lang="en-US"/>
        </a:p>
      </dgm:t>
    </dgm:pt>
    <dgm:pt modelId="{646B1ED8-AF2C-4F70-ABD7-6D9C37F97421}">
      <dgm:prSet/>
      <dgm:spPr/>
      <dgm:t>
        <a:bodyPr/>
        <a:lstStyle/>
        <a:p>
          <a:pPr>
            <a:buSzPct val="70000"/>
            <a:buFont typeface="Courier New" panose="02070309020205020404" pitchFamily="49" charset="0"/>
            <a:buChar char="o"/>
          </a:pPr>
          <a:r>
            <a:rPr lang="en-US" dirty="0"/>
            <a:t>Encourage employees to turn off their equipment when leaving?</a:t>
          </a:r>
        </a:p>
      </dgm:t>
    </dgm:pt>
    <dgm:pt modelId="{7578E821-E84E-487F-A1CE-A03B8131A5BB}" type="parTrans" cxnId="{35C5F142-AC2D-457D-921B-6D7974AEB358}">
      <dgm:prSet/>
      <dgm:spPr/>
      <dgm:t>
        <a:bodyPr/>
        <a:lstStyle/>
        <a:p>
          <a:endParaRPr lang="en-US"/>
        </a:p>
      </dgm:t>
    </dgm:pt>
    <dgm:pt modelId="{F112108C-BE73-4391-8390-417662A78599}" type="sibTrans" cxnId="{35C5F142-AC2D-457D-921B-6D7974AEB358}">
      <dgm:prSet/>
      <dgm:spPr/>
      <dgm:t>
        <a:bodyPr/>
        <a:lstStyle/>
        <a:p>
          <a:endParaRPr lang="en-US"/>
        </a:p>
      </dgm:t>
    </dgm:pt>
    <dgm:pt modelId="{3C39C0E0-52E4-4735-A7B0-012468618373}">
      <dgm:prSet/>
      <dgm:spPr/>
      <dgm:t>
        <a:bodyPr/>
        <a:lstStyle/>
        <a:p>
          <a:r>
            <a:rPr lang="en-US" dirty="0"/>
            <a:t>Are computer monitors, printers, scanners, and desk lamps turned off when not in use?</a:t>
          </a:r>
        </a:p>
      </dgm:t>
    </dgm:pt>
    <dgm:pt modelId="{50ED0ED8-990B-4061-B953-77D53D91CE00}" type="parTrans" cxnId="{C16488C2-8CC1-455D-BCC6-9C80D5B75EE3}">
      <dgm:prSet/>
      <dgm:spPr/>
      <dgm:t>
        <a:bodyPr/>
        <a:lstStyle/>
        <a:p>
          <a:endParaRPr lang="en-US"/>
        </a:p>
      </dgm:t>
    </dgm:pt>
    <dgm:pt modelId="{EDE6D8C2-B084-4CD4-A1AB-CF425F903379}" type="sibTrans" cxnId="{C16488C2-8CC1-455D-BCC6-9C80D5B75EE3}">
      <dgm:prSet/>
      <dgm:spPr/>
      <dgm:t>
        <a:bodyPr/>
        <a:lstStyle/>
        <a:p>
          <a:endParaRPr lang="en-US"/>
        </a:p>
      </dgm:t>
    </dgm:pt>
    <dgm:pt modelId="{5E603CDA-B3C3-41A9-B7C5-4D23A6668DD5}">
      <dgm:prSet/>
      <dgm:spPr/>
      <dgm:t>
        <a:bodyPr/>
        <a:lstStyle/>
        <a:p>
          <a:pPr>
            <a:buSzPct val="70000"/>
            <a:buFont typeface="Courier New" panose="02070309020205020404" pitchFamily="49" charset="0"/>
            <a:buChar char="o"/>
          </a:pPr>
          <a:r>
            <a:rPr lang="en-US" dirty="0"/>
            <a:t>Make sure computers with an ENERGY STAR power saving mode have it enabled?</a:t>
          </a:r>
        </a:p>
      </dgm:t>
    </dgm:pt>
    <dgm:pt modelId="{7A33347E-B5B0-4CE3-8246-E5C007EA66D8}" type="parTrans" cxnId="{710D3C74-4020-4FD3-A5E7-6FE7429176BF}">
      <dgm:prSet/>
      <dgm:spPr/>
      <dgm:t>
        <a:bodyPr/>
        <a:lstStyle/>
        <a:p>
          <a:endParaRPr lang="en-US"/>
        </a:p>
      </dgm:t>
    </dgm:pt>
    <dgm:pt modelId="{403F965B-78E3-4281-9BDC-A4DAE30D2EFD}" type="sibTrans" cxnId="{710D3C74-4020-4FD3-A5E7-6FE7429176BF}">
      <dgm:prSet/>
      <dgm:spPr/>
      <dgm:t>
        <a:bodyPr/>
        <a:lstStyle/>
        <a:p>
          <a:endParaRPr lang="en-US"/>
        </a:p>
      </dgm:t>
    </dgm:pt>
    <dgm:pt modelId="{DD76657F-0F07-4354-A7C0-538A67CDDC05}" type="pres">
      <dgm:prSet presAssocID="{9EE9832E-AA6B-407F-8F1B-0275935DCE30}" presName="linear" presStyleCnt="0">
        <dgm:presLayoutVars>
          <dgm:dir/>
          <dgm:animLvl val="lvl"/>
          <dgm:resizeHandles val="exact"/>
        </dgm:presLayoutVars>
      </dgm:prSet>
      <dgm:spPr/>
    </dgm:pt>
    <dgm:pt modelId="{F2F96A3C-1AFE-4BF2-9EC7-21D77C689EFB}" type="pres">
      <dgm:prSet presAssocID="{FCC807E6-518F-4548-82D8-DB9BF2196158}" presName="parentLin" presStyleCnt="0"/>
      <dgm:spPr/>
    </dgm:pt>
    <dgm:pt modelId="{4616CEDD-B958-478F-AABA-17FF1258ABAD}" type="pres">
      <dgm:prSet presAssocID="{FCC807E6-518F-4548-82D8-DB9BF2196158}" presName="parentLeftMargin" presStyleLbl="node1" presStyleIdx="0" presStyleCnt="1"/>
      <dgm:spPr/>
    </dgm:pt>
    <dgm:pt modelId="{626CC10D-EC9A-4236-9A3E-BBE4B4C26A25}" type="pres">
      <dgm:prSet presAssocID="{FCC807E6-518F-4548-82D8-DB9BF2196158}" presName="parentText" presStyleLbl="node1" presStyleIdx="0" presStyleCnt="1">
        <dgm:presLayoutVars>
          <dgm:chMax val="0"/>
          <dgm:bulletEnabled val="1"/>
        </dgm:presLayoutVars>
      </dgm:prSet>
      <dgm:spPr/>
    </dgm:pt>
    <dgm:pt modelId="{3ED31210-9B19-4C32-8381-753F972F980F}" type="pres">
      <dgm:prSet presAssocID="{FCC807E6-518F-4548-82D8-DB9BF2196158}" presName="negativeSpace" presStyleCnt="0"/>
      <dgm:spPr/>
    </dgm:pt>
    <dgm:pt modelId="{0759F9C8-BE49-441B-9618-5151FF0972C7}" type="pres">
      <dgm:prSet presAssocID="{FCC807E6-518F-4548-82D8-DB9BF2196158}" presName="childText" presStyleLbl="conFgAcc1" presStyleIdx="0" presStyleCnt="1">
        <dgm:presLayoutVars>
          <dgm:bulletEnabled val="1"/>
        </dgm:presLayoutVars>
      </dgm:prSet>
      <dgm:spPr/>
    </dgm:pt>
  </dgm:ptLst>
  <dgm:cxnLst>
    <dgm:cxn modelId="{CB16E306-FC01-45D7-A709-E5093E7F7A8E}" type="presOf" srcId="{724A7F64-C582-4B53-9969-1F510FC4E389}" destId="{0759F9C8-BE49-441B-9618-5151FF0972C7}" srcOrd="0" destOrd="0" presId="urn:microsoft.com/office/officeart/2005/8/layout/list1"/>
    <dgm:cxn modelId="{8F3ABA20-3F91-41BC-AB7D-D199B9D195A8}" srcId="{9EE9832E-AA6B-407F-8F1B-0275935DCE30}" destId="{FCC807E6-518F-4548-82D8-DB9BF2196158}" srcOrd="0" destOrd="0" parTransId="{43A89CDE-C239-4AA6-935E-C44389FDD461}" sibTransId="{CFE06902-5425-48F9-9BB2-A781BF27455C}"/>
    <dgm:cxn modelId="{35C5F142-AC2D-457D-921B-6D7974AEB358}" srcId="{724A7F64-C582-4B53-9969-1F510FC4E389}" destId="{646B1ED8-AF2C-4F70-ABD7-6D9C37F97421}" srcOrd="1" destOrd="0" parTransId="{7578E821-E84E-487F-A1CE-A03B8131A5BB}" sibTransId="{F112108C-BE73-4391-8390-417662A78599}"/>
    <dgm:cxn modelId="{4412894C-DEF6-4031-BD76-E2D10C270E81}" type="presOf" srcId="{5E603CDA-B3C3-41A9-B7C5-4D23A6668DD5}" destId="{0759F9C8-BE49-441B-9618-5151FF0972C7}" srcOrd="0" destOrd="1" presId="urn:microsoft.com/office/officeart/2005/8/layout/list1"/>
    <dgm:cxn modelId="{603CCA4F-D669-497E-8FC8-A3E15EE4A48C}" srcId="{FCC807E6-518F-4548-82D8-DB9BF2196158}" destId="{724A7F64-C582-4B53-9969-1F510FC4E389}" srcOrd="0" destOrd="0" parTransId="{EB37B1F2-C1CD-4589-BD4A-565C2577EBB9}" sibTransId="{8C1BCE33-90D0-4367-B870-7C4D857EBE08}"/>
    <dgm:cxn modelId="{B2622552-CD4F-4301-AE28-DACA39E8BE04}" type="presOf" srcId="{9EE9832E-AA6B-407F-8F1B-0275935DCE30}" destId="{DD76657F-0F07-4354-A7C0-538A67CDDC05}" srcOrd="0" destOrd="0" presId="urn:microsoft.com/office/officeart/2005/8/layout/list1"/>
    <dgm:cxn modelId="{710D3C74-4020-4FD3-A5E7-6FE7429176BF}" srcId="{724A7F64-C582-4B53-9969-1F510FC4E389}" destId="{5E603CDA-B3C3-41A9-B7C5-4D23A6668DD5}" srcOrd="0" destOrd="0" parTransId="{7A33347E-B5B0-4CE3-8246-E5C007EA66D8}" sibTransId="{403F965B-78E3-4281-9BDC-A4DAE30D2EFD}"/>
    <dgm:cxn modelId="{8506E359-DCC8-4BC5-A94B-8E32D982F249}" type="presOf" srcId="{3C39C0E0-52E4-4735-A7B0-012468618373}" destId="{0759F9C8-BE49-441B-9618-5151FF0972C7}" srcOrd="0" destOrd="3" presId="urn:microsoft.com/office/officeart/2005/8/layout/list1"/>
    <dgm:cxn modelId="{2736169B-D798-4647-8901-2CF0D02C9E8F}" type="presOf" srcId="{FCC807E6-518F-4548-82D8-DB9BF2196158}" destId="{4616CEDD-B958-478F-AABA-17FF1258ABAD}" srcOrd="0" destOrd="0" presId="urn:microsoft.com/office/officeart/2005/8/layout/list1"/>
    <dgm:cxn modelId="{C16488C2-8CC1-455D-BCC6-9C80D5B75EE3}" srcId="{FCC807E6-518F-4548-82D8-DB9BF2196158}" destId="{3C39C0E0-52E4-4735-A7B0-012468618373}" srcOrd="1" destOrd="0" parTransId="{50ED0ED8-990B-4061-B953-77D53D91CE00}" sibTransId="{EDE6D8C2-B084-4CD4-A1AB-CF425F903379}"/>
    <dgm:cxn modelId="{9768D9C4-80F8-4541-9210-441EB288EFF4}" type="presOf" srcId="{646B1ED8-AF2C-4F70-ABD7-6D9C37F97421}" destId="{0759F9C8-BE49-441B-9618-5151FF0972C7}" srcOrd="0" destOrd="2" presId="urn:microsoft.com/office/officeart/2005/8/layout/list1"/>
    <dgm:cxn modelId="{65543FD1-40BB-4AC7-A0A6-97DDEEB11B47}" type="presOf" srcId="{FCC807E6-518F-4548-82D8-DB9BF2196158}" destId="{626CC10D-EC9A-4236-9A3E-BBE4B4C26A25}" srcOrd="1" destOrd="0" presId="urn:microsoft.com/office/officeart/2005/8/layout/list1"/>
    <dgm:cxn modelId="{412C2933-E085-4CEC-9CA3-5C23E9089B7C}" type="presParOf" srcId="{DD76657F-0F07-4354-A7C0-538A67CDDC05}" destId="{F2F96A3C-1AFE-4BF2-9EC7-21D77C689EFB}" srcOrd="0" destOrd="0" presId="urn:microsoft.com/office/officeart/2005/8/layout/list1"/>
    <dgm:cxn modelId="{9E482B59-6885-4C2B-92B0-B31A9EE9EE9F}" type="presParOf" srcId="{F2F96A3C-1AFE-4BF2-9EC7-21D77C689EFB}" destId="{4616CEDD-B958-478F-AABA-17FF1258ABAD}" srcOrd="0" destOrd="0" presId="urn:microsoft.com/office/officeart/2005/8/layout/list1"/>
    <dgm:cxn modelId="{8D843028-6A05-4833-B988-5C2FED75BA71}" type="presParOf" srcId="{F2F96A3C-1AFE-4BF2-9EC7-21D77C689EFB}" destId="{626CC10D-EC9A-4236-9A3E-BBE4B4C26A25}" srcOrd="1" destOrd="0" presId="urn:microsoft.com/office/officeart/2005/8/layout/list1"/>
    <dgm:cxn modelId="{61A05552-F253-42DD-A730-2B077A3FA080}" type="presParOf" srcId="{DD76657F-0F07-4354-A7C0-538A67CDDC05}" destId="{3ED31210-9B19-4C32-8381-753F972F980F}" srcOrd="1" destOrd="0" presId="urn:microsoft.com/office/officeart/2005/8/layout/list1"/>
    <dgm:cxn modelId="{3B89096B-5B5D-4D62-B25B-80C040416B7A}" type="presParOf" srcId="{DD76657F-0F07-4354-A7C0-538A67CDDC05}" destId="{0759F9C8-BE49-441B-9618-5151FF0972C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FE243A-29A0-4166-8687-5E2252E593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0C3DE3D-D2B0-4384-998B-3D3CBB679840}">
      <dgm:prSet/>
      <dgm:spPr/>
      <dgm:t>
        <a:bodyPr/>
        <a:lstStyle/>
        <a:p>
          <a:r>
            <a:rPr lang="en-US" b="1" dirty="0">
              <a:solidFill>
                <a:schemeClr val="tx1"/>
              </a:solidFill>
            </a:rPr>
            <a:t>Retrofit </a:t>
          </a:r>
          <a:endParaRPr lang="en-US" dirty="0">
            <a:solidFill>
              <a:schemeClr val="tx1"/>
            </a:solidFill>
          </a:endParaRPr>
        </a:p>
      </dgm:t>
    </dgm:pt>
    <dgm:pt modelId="{DECA3B26-1380-4F7B-95DD-1BF875112910}" type="parTrans" cxnId="{B3E79AE2-CAD5-4E3E-8B97-CBCB2B6A7176}">
      <dgm:prSet/>
      <dgm:spPr/>
      <dgm:t>
        <a:bodyPr/>
        <a:lstStyle/>
        <a:p>
          <a:endParaRPr lang="en-US"/>
        </a:p>
      </dgm:t>
    </dgm:pt>
    <dgm:pt modelId="{F8910BD9-DDAC-4A57-9F1C-9532E81A682D}" type="sibTrans" cxnId="{B3E79AE2-CAD5-4E3E-8B97-CBCB2B6A7176}">
      <dgm:prSet/>
      <dgm:spPr/>
      <dgm:t>
        <a:bodyPr/>
        <a:lstStyle/>
        <a:p>
          <a:endParaRPr lang="en-US"/>
        </a:p>
      </dgm:t>
    </dgm:pt>
    <dgm:pt modelId="{4F88F490-A579-4F27-A61E-0B40EEC950C3}">
      <dgm:prSet/>
      <dgm:spPr/>
      <dgm:t>
        <a:bodyPr/>
        <a:lstStyle/>
        <a:p>
          <a:r>
            <a:rPr lang="en-US" dirty="0"/>
            <a:t>Upgrade existing fluorescent lighting to LED</a:t>
          </a:r>
        </a:p>
      </dgm:t>
    </dgm:pt>
    <dgm:pt modelId="{3DE83E58-0560-4078-B897-F6AFE9A3B0DC}" type="parTrans" cxnId="{E8FD4BED-CA1A-44E2-BF68-8582136A5117}">
      <dgm:prSet/>
      <dgm:spPr/>
      <dgm:t>
        <a:bodyPr/>
        <a:lstStyle/>
        <a:p>
          <a:endParaRPr lang="en-US"/>
        </a:p>
      </dgm:t>
    </dgm:pt>
    <dgm:pt modelId="{15146FF2-1030-4C54-AF9F-A6A07D140501}" type="sibTrans" cxnId="{E8FD4BED-CA1A-44E2-BF68-8582136A5117}">
      <dgm:prSet/>
      <dgm:spPr/>
      <dgm:t>
        <a:bodyPr/>
        <a:lstStyle/>
        <a:p>
          <a:endParaRPr lang="en-US"/>
        </a:p>
      </dgm:t>
    </dgm:pt>
    <dgm:pt modelId="{1F09C236-0E52-405F-912B-2CCAE98440E7}">
      <dgm:prSet/>
      <dgm:spPr/>
      <dgm:t>
        <a:bodyPr/>
        <a:lstStyle/>
        <a:p>
          <a:r>
            <a:rPr lang="en-US" dirty="0"/>
            <a:t>Retrofits are more sustainable than re-lighting due to re-use of material</a:t>
          </a:r>
        </a:p>
      </dgm:t>
    </dgm:pt>
    <dgm:pt modelId="{EB067A92-A41F-4A49-88D8-8CBE6D46CBC3}" type="parTrans" cxnId="{DCA9FC61-BA8B-4941-803B-9674B1607148}">
      <dgm:prSet/>
      <dgm:spPr/>
      <dgm:t>
        <a:bodyPr/>
        <a:lstStyle/>
        <a:p>
          <a:endParaRPr lang="en-US"/>
        </a:p>
      </dgm:t>
    </dgm:pt>
    <dgm:pt modelId="{6265931A-2583-4B74-8D1D-77E4D54B8BB6}" type="sibTrans" cxnId="{DCA9FC61-BA8B-4941-803B-9674B1607148}">
      <dgm:prSet/>
      <dgm:spPr/>
      <dgm:t>
        <a:bodyPr/>
        <a:lstStyle/>
        <a:p>
          <a:endParaRPr lang="en-US"/>
        </a:p>
      </dgm:t>
    </dgm:pt>
    <dgm:pt modelId="{C6F054AC-3928-4700-B1FD-C123E0911070}">
      <dgm:prSet/>
      <dgm:spPr/>
      <dgm:t>
        <a:bodyPr/>
        <a:lstStyle/>
        <a:p>
          <a:r>
            <a:rPr lang="en-US" dirty="0"/>
            <a:t>When changing fluorescent to LED is not an option, use lower wattage lamps</a:t>
          </a:r>
        </a:p>
      </dgm:t>
    </dgm:pt>
    <dgm:pt modelId="{52B90443-374D-4A72-854D-8B8D9142754C}" type="parTrans" cxnId="{3E6EF0C8-8417-451F-BC74-E12346DDB962}">
      <dgm:prSet/>
      <dgm:spPr/>
      <dgm:t>
        <a:bodyPr/>
        <a:lstStyle/>
        <a:p>
          <a:endParaRPr lang="en-US"/>
        </a:p>
      </dgm:t>
    </dgm:pt>
    <dgm:pt modelId="{779770CD-FC25-4CBE-8F58-0878A12BEB61}" type="sibTrans" cxnId="{3E6EF0C8-8417-451F-BC74-E12346DDB962}">
      <dgm:prSet/>
      <dgm:spPr/>
      <dgm:t>
        <a:bodyPr/>
        <a:lstStyle/>
        <a:p>
          <a:endParaRPr lang="en-US"/>
        </a:p>
      </dgm:t>
    </dgm:pt>
    <dgm:pt modelId="{2786655D-5FC1-456D-9DB1-39821147F927}">
      <dgm:prSet/>
      <dgm:spPr/>
      <dgm:t>
        <a:bodyPr/>
        <a:lstStyle/>
        <a:p>
          <a:r>
            <a:rPr lang="en-US" dirty="0"/>
            <a:t>When asbestos in ceiling – has to be retrofit (unless you also do an asbestos abatement project!)</a:t>
          </a:r>
        </a:p>
      </dgm:t>
    </dgm:pt>
    <dgm:pt modelId="{829221CD-CFF1-4BF3-A177-DE13B3606499}" type="parTrans" cxnId="{4C9B9349-4342-4CB3-836A-F373A1FCA9E1}">
      <dgm:prSet/>
      <dgm:spPr/>
      <dgm:t>
        <a:bodyPr/>
        <a:lstStyle/>
        <a:p>
          <a:endParaRPr lang="en-US"/>
        </a:p>
      </dgm:t>
    </dgm:pt>
    <dgm:pt modelId="{00E6C34A-73D9-4455-8000-7AEF1ED236CF}" type="sibTrans" cxnId="{4C9B9349-4342-4CB3-836A-F373A1FCA9E1}">
      <dgm:prSet/>
      <dgm:spPr/>
      <dgm:t>
        <a:bodyPr/>
        <a:lstStyle/>
        <a:p>
          <a:endParaRPr lang="en-US"/>
        </a:p>
      </dgm:t>
    </dgm:pt>
    <dgm:pt modelId="{22737EC6-C76E-44CF-983A-CB1E5C9E612C}" type="pres">
      <dgm:prSet presAssocID="{B3FE243A-29A0-4166-8687-5E2252E59394}" presName="linear" presStyleCnt="0">
        <dgm:presLayoutVars>
          <dgm:dir/>
          <dgm:animLvl val="lvl"/>
          <dgm:resizeHandles val="exact"/>
        </dgm:presLayoutVars>
      </dgm:prSet>
      <dgm:spPr/>
    </dgm:pt>
    <dgm:pt modelId="{D53CDEF5-8A42-44F2-8BB3-89582020AAE6}" type="pres">
      <dgm:prSet presAssocID="{90C3DE3D-D2B0-4384-998B-3D3CBB679840}" presName="parentLin" presStyleCnt="0"/>
      <dgm:spPr/>
    </dgm:pt>
    <dgm:pt modelId="{B7CC6221-663F-4AD2-A9F7-A355EDE2FA53}" type="pres">
      <dgm:prSet presAssocID="{90C3DE3D-D2B0-4384-998B-3D3CBB679840}" presName="parentLeftMargin" presStyleLbl="node1" presStyleIdx="0" presStyleCnt="1"/>
      <dgm:spPr/>
    </dgm:pt>
    <dgm:pt modelId="{7C5CDE00-7CB4-4E47-9844-B0F049B66BFE}" type="pres">
      <dgm:prSet presAssocID="{90C3DE3D-D2B0-4384-998B-3D3CBB679840}" presName="parentText" presStyleLbl="node1" presStyleIdx="0" presStyleCnt="1">
        <dgm:presLayoutVars>
          <dgm:chMax val="0"/>
          <dgm:bulletEnabled val="1"/>
        </dgm:presLayoutVars>
      </dgm:prSet>
      <dgm:spPr/>
    </dgm:pt>
    <dgm:pt modelId="{901F7E13-2191-46CD-9543-7FDF4DDE4A0E}" type="pres">
      <dgm:prSet presAssocID="{90C3DE3D-D2B0-4384-998B-3D3CBB679840}" presName="negativeSpace" presStyleCnt="0"/>
      <dgm:spPr/>
    </dgm:pt>
    <dgm:pt modelId="{4BDA5F63-E365-4A94-AB24-759DAD33FAF8}" type="pres">
      <dgm:prSet presAssocID="{90C3DE3D-D2B0-4384-998B-3D3CBB679840}" presName="childText" presStyleLbl="conFgAcc1" presStyleIdx="0" presStyleCnt="1">
        <dgm:presLayoutVars>
          <dgm:bulletEnabled val="1"/>
        </dgm:presLayoutVars>
      </dgm:prSet>
      <dgm:spPr/>
    </dgm:pt>
  </dgm:ptLst>
  <dgm:cxnLst>
    <dgm:cxn modelId="{CC1F791A-8C47-49B3-8D85-87B4C2A94986}" type="presOf" srcId="{90C3DE3D-D2B0-4384-998B-3D3CBB679840}" destId="{B7CC6221-663F-4AD2-A9F7-A355EDE2FA53}" srcOrd="0" destOrd="0" presId="urn:microsoft.com/office/officeart/2005/8/layout/list1"/>
    <dgm:cxn modelId="{85885A1E-8BB7-4FDC-99E5-CD74982C130E}" type="presOf" srcId="{2786655D-5FC1-456D-9DB1-39821147F927}" destId="{4BDA5F63-E365-4A94-AB24-759DAD33FAF8}" srcOrd="0" destOrd="3" presId="urn:microsoft.com/office/officeart/2005/8/layout/list1"/>
    <dgm:cxn modelId="{F69C6A2A-630A-4DB3-8715-70E856EEA316}" type="presOf" srcId="{4F88F490-A579-4F27-A61E-0B40EEC950C3}" destId="{4BDA5F63-E365-4A94-AB24-759DAD33FAF8}" srcOrd="0" destOrd="0" presId="urn:microsoft.com/office/officeart/2005/8/layout/list1"/>
    <dgm:cxn modelId="{DCA9FC61-BA8B-4941-803B-9674B1607148}" srcId="{90C3DE3D-D2B0-4384-998B-3D3CBB679840}" destId="{1F09C236-0E52-405F-912B-2CCAE98440E7}" srcOrd="1" destOrd="0" parTransId="{EB067A92-A41F-4A49-88D8-8CBE6D46CBC3}" sibTransId="{6265931A-2583-4B74-8D1D-77E4D54B8BB6}"/>
    <dgm:cxn modelId="{4C9B9349-4342-4CB3-836A-F373A1FCA9E1}" srcId="{90C3DE3D-D2B0-4384-998B-3D3CBB679840}" destId="{2786655D-5FC1-456D-9DB1-39821147F927}" srcOrd="3" destOrd="0" parTransId="{829221CD-CFF1-4BF3-A177-DE13B3606499}" sibTransId="{00E6C34A-73D9-4455-8000-7AEF1ED236CF}"/>
    <dgm:cxn modelId="{5A385D56-24BC-4005-BAB8-D303D1980E41}" type="presOf" srcId="{C6F054AC-3928-4700-B1FD-C123E0911070}" destId="{4BDA5F63-E365-4A94-AB24-759DAD33FAF8}" srcOrd="0" destOrd="2" presId="urn:microsoft.com/office/officeart/2005/8/layout/list1"/>
    <dgm:cxn modelId="{F5B25FA2-4508-460E-92CF-EE46F7FC6048}" type="presOf" srcId="{1F09C236-0E52-405F-912B-2CCAE98440E7}" destId="{4BDA5F63-E365-4A94-AB24-759DAD33FAF8}" srcOrd="0" destOrd="1" presId="urn:microsoft.com/office/officeart/2005/8/layout/list1"/>
    <dgm:cxn modelId="{37EE91BE-3FD3-462A-BBA6-773FF26186F4}" type="presOf" srcId="{B3FE243A-29A0-4166-8687-5E2252E59394}" destId="{22737EC6-C76E-44CF-983A-CB1E5C9E612C}" srcOrd="0" destOrd="0" presId="urn:microsoft.com/office/officeart/2005/8/layout/list1"/>
    <dgm:cxn modelId="{3E6EF0C8-8417-451F-BC74-E12346DDB962}" srcId="{90C3DE3D-D2B0-4384-998B-3D3CBB679840}" destId="{C6F054AC-3928-4700-B1FD-C123E0911070}" srcOrd="2" destOrd="0" parTransId="{52B90443-374D-4A72-854D-8B8D9142754C}" sibTransId="{779770CD-FC25-4CBE-8F58-0878A12BEB61}"/>
    <dgm:cxn modelId="{574A05CE-2BF1-4825-BFA6-6E813817C0E1}" type="presOf" srcId="{90C3DE3D-D2B0-4384-998B-3D3CBB679840}" destId="{7C5CDE00-7CB4-4E47-9844-B0F049B66BFE}" srcOrd="1" destOrd="0" presId="urn:microsoft.com/office/officeart/2005/8/layout/list1"/>
    <dgm:cxn modelId="{B3E79AE2-CAD5-4E3E-8B97-CBCB2B6A7176}" srcId="{B3FE243A-29A0-4166-8687-5E2252E59394}" destId="{90C3DE3D-D2B0-4384-998B-3D3CBB679840}" srcOrd="0" destOrd="0" parTransId="{DECA3B26-1380-4F7B-95DD-1BF875112910}" sibTransId="{F8910BD9-DDAC-4A57-9F1C-9532E81A682D}"/>
    <dgm:cxn modelId="{E8FD4BED-CA1A-44E2-BF68-8582136A5117}" srcId="{90C3DE3D-D2B0-4384-998B-3D3CBB679840}" destId="{4F88F490-A579-4F27-A61E-0B40EEC950C3}" srcOrd="0" destOrd="0" parTransId="{3DE83E58-0560-4078-B897-F6AFE9A3B0DC}" sibTransId="{15146FF2-1030-4C54-AF9F-A6A07D140501}"/>
    <dgm:cxn modelId="{83F2DAE3-74B8-4454-AE92-48EB32C5C341}" type="presParOf" srcId="{22737EC6-C76E-44CF-983A-CB1E5C9E612C}" destId="{D53CDEF5-8A42-44F2-8BB3-89582020AAE6}" srcOrd="0" destOrd="0" presId="urn:microsoft.com/office/officeart/2005/8/layout/list1"/>
    <dgm:cxn modelId="{BF0C8275-E516-4E85-86F0-0CA764592D85}" type="presParOf" srcId="{D53CDEF5-8A42-44F2-8BB3-89582020AAE6}" destId="{B7CC6221-663F-4AD2-A9F7-A355EDE2FA53}" srcOrd="0" destOrd="0" presId="urn:microsoft.com/office/officeart/2005/8/layout/list1"/>
    <dgm:cxn modelId="{45948B0A-F900-449E-9534-286D3D9292F1}" type="presParOf" srcId="{D53CDEF5-8A42-44F2-8BB3-89582020AAE6}" destId="{7C5CDE00-7CB4-4E47-9844-B0F049B66BFE}" srcOrd="1" destOrd="0" presId="urn:microsoft.com/office/officeart/2005/8/layout/list1"/>
    <dgm:cxn modelId="{681971E4-C549-4003-AB58-69B79C058AA9}" type="presParOf" srcId="{22737EC6-C76E-44CF-983A-CB1E5C9E612C}" destId="{901F7E13-2191-46CD-9543-7FDF4DDE4A0E}" srcOrd="1" destOrd="0" presId="urn:microsoft.com/office/officeart/2005/8/layout/list1"/>
    <dgm:cxn modelId="{16816264-E171-4DF6-9B3D-19EC611F49EC}" type="presParOf" srcId="{22737EC6-C76E-44CF-983A-CB1E5C9E612C}" destId="{4BDA5F63-E365-4A94-AB24-759DAD33FAF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8B435-49F6-4698-99C5-EA7A3B306B5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36C1AD-0313-47CF-97DC-C1D4316CEB04}">
      <dgm:prSet/>
      <dgm:spPr/>
      <dgm:t>
        <a:bodyPr/>
        <a:lstStyle/>
        <a:p>
          <a:r>
            <a:rPr lang="en-US" dirty="0">
              <a:solidFill>
                <a:schemeClr val="tx1"/>
              </a:solidFill>
            </a:rPr>
            <a:t>Steps for Efficient Operation</a:t>
          </a:r>
        </a:p>
      </dgm:t>
    </dgm:pt>
    <dgm:pt modelId="{9DDD765E-A012-4668-B547-52B5C8FCC9F7}" type="parTrans" cxnId="{28E1CD63-5219-4AA7-AFE0-B4B2F54194C6}">
      <dgm:prSet/>
      <dgm:spPr/>
      <dgm:t>
        <a:bodyPr/>
        <a:lstStyle/>
        <a:p>
          <a:endParaRPr lang="en-US"/>
        </a:p>
      </dgm:t>
    </dgm:pt>
    <dgm:pt modelId="{B4B1C426-0BAA-4F6F-8339-9ACFF011A329}" type="sibTrans" cxnId="{28E1CD63-5219-4AA7-AFE0-B4B2F54194C6}">
      <dgm:prSet/>
      <dgm:spPr/>
      <dgm:t>
        <a:bodyPr/>
        <a:lstStyle/>
        <a:p>
          <a:endParaRPr lang="en-US"/>
        </a:p>
      </dgm:t>
    </dgm:pt>
    <dgm:pt modelId="{101988BF-B171-4157-BE53-5073B692B620}">
      <dgm:prSet/>
      <dgm:spPr/>
      <dgm:t>
        <a:bodyPr/>
        <a:lstStyle/>
        <a:p>
          <a:r>
            <a:rPr lang="en-US" dirty="0"/>
            <a:t>Determine current performance</a:t>
          </a:r>
        </a:p>
      </dgm:t>
    </dgm:pt>
    <dgm:pt modelId="{C0DA689B-3B8D-487A-9612-ED2125ED8C43}" type="parTrans" cxnId="{FE06017E-6512-4014-B656-02733FA3B270}">
      <dgm:prSet/>
      <dgm:spPr/>
      <dgm:t>
        <a:bodyPr/>
        <a:lstStyle/>
        <a:p>
          <a:endParaRPr lang="en-US"/>
        </a:p>
      </dgm:t>
    </dgm:pt>
    <dgm:pt modelId="{C422D978-8DA4-4503-8DB9-2A9C0C56CA23}" type="sibTrans" cxnId="{FE06017E-6512-4014-B656-02733FA3B270}">
      <dgm:prSet/>
      <dgm:spPr/>
      <dgm:t>
        <a:bodyPr/>
        <a:lstStyle/>
        <a:p>
          <a:endParaRPr lang="en-US"/>
        </a:p>
      </dgm:t>
    </dgm:pt>
    <dgm:pt modelId="{C257C7B9-8416-4A05-917F-C55524D73C6C}">
      <dgm:prSet/>
      <dgm:spPr/>
      <dgm:t>
        <a:bodyPr/>
        <a:lstStyle/>
        <a:p>
          <a:pPr>
            <a:buFont typeface="Courier New" panose="02070309020205020404" pitchFamily="49" charset="0"/>
            <a:buChar char="o"/>
          </a:pPr>
          <a:r>
            <a:rPr lang="en-US" dirty="0"/>
            <a:t>Evaluate collected data </a:t>
          </a:r>
        </a:p>
      </dgm:t>
    </dgm:pt>
    <dgm:pt modelId="{8FF673F6-D314-4057-AEF7-669E41245A1E}" type="parTrans" cxnId="{872486B5-B62C-4C05-8F74-897FF474B352}">
      <dgm:prSet/>
      <dgm:spPr/>
      <dgm:t>
        <a:bodyPr/>
        <a:lstStyle/>
        <a:p>
          <a:endParaRPr lang="en-US"/>
        </a:p>
      </dgm:t>
    </dgm:pt>
    <dgm:pt modelId="{01749F87-0356-4BAE-9A6F-C1734F328662}" type="sibTrans" cxnId="{872486B5-B62C-4C05-8F74-897FF474B352}">
      <dgm:prSet/>
      <dgm:spPr/>
      <dgm:t>
        <a:bodyPr/>
        <a:lstStyle/>
        <a:p>
          <a:endParaRPr lang="en-US"/>
        </a:p>
      </dgm:t>
    </dgm:pt>
    <dgm:pt modelId="{BC1911BE-3FA8-446E-92E7-57E9217C6CD2}">
      <dgm:prSet/>
      <dgm:spPr/>
      <dgm:t>
        <a:bodyPr/>
        <a:lstStyle/>
        <a:p>
          <a:pPr>
            <a:buFont typeface="Courier New" panose="02070309020205020404" pitchFamily="49" charset="0"/>
            <a:buChar char="o"/>
          </a:pPr>
          <a:r>
            <a:rPr lang="en-US" dirty="0"/>
            <a:t>Benchmark building</a:t>
          </a:r>
        </a:p>
      </dgm:t>
    </dgm:pt>
    <dgm:pt modelId="{F0DBD229-276F-41A3-829F-7F372526169B}" type="parTrans" cxnId="{D33A609A-03A9-4202-A55C-D0A3A9D2E1F5}">
      <dgm:prSet/>
      <dgm:spPr/>
      <dgm:t>
        <a:bodyPr/>
        <a:lstStyle/>
        <a:p>
          <a:endParaRPr lang="en-US"/>
        </a:p>
      </dgm:t>
    </dgm:pt>
    <dgm:pt modelId="{C679B522-9D67-4CED-9F07-D26000CB3D8D}" type="sibTrans" cxnId="{D33A609A-03A9-4202-A55C-D0A3A9D2E1F5}">
      <dgm:prSet/>
      <dgm:spPr/>
      <dgm:t>
        <a:bodyPr/>
        <a:lstStyle/>
        <a:p>
          <a:endParaRPr lang="en-US"/>
        </a:p>
      </dgm:t>
    </dgm:pt>
    <dgm:pt modelId="{278345C9-B0F6-4D32-8F4C-8FE875C1BB30}">
      <dgm:prSet/>
      <dgm:spPr/>
      <dgm:t>
        <a:bodyPr/>
        <a:lstStyle/>
        <a:p>
          <a:pPr>
            <a:buFont typeface="Courier New" panose="02070309020205020404" pitchFamily="49" charset="0"/>
            <a:buChar char="o"/>
          </a:pPr>
          <a:r>
            <a:rPr lang="en-US" dirty="0"/>
            <a:t>Set goals</a:t>
          </a:r>
        </a:p>
      </dgm:t>
    </dgm:pt>
    <dgm:pt modelId="{607FDD15-4E32-4ADE-8603-80CC3256B281}" type="parTrans" cxnId="{1282097B-636A-4DBA-A0BC-54DFBB4A76FC}">
      <dgm:prSet/>
      <dgm:spPr/>
      <dgm:t>
        <a:bodyPr/>
        <a:lstStyle/>
        <a:p>
          <a:endParaRPr lang="en-US"/>
        </a:p>
      </dgm:t>
    </dgm:pt>
    <dgm:pt modelId="{002703F8-83E2-45A7-8ECC-E63612A6EAE5}" type="sibTrans" cxnId="{1282097B-636A-4DBA-A0BC-54DFBB4A76FC}">
      <dgm:prSet/>
      <dgm:spPr/>
      <dgm:t>
        <a:bodyPr/>
        <a:lstStyle/>
        <a:p>
          <a:endParaRPr lang="en-US"/>
        </a:p>
      </dgm:t>
    </dgm:pt>
    <dgm:pt modelId="{F9E4D332-3AF1-4947-90C3-2017EE115118}">
      <dgm:prSet/>
      <dgm:spPr/>
      <dgm:t>
        <a:bodyPr/>
        <a:lstStyle/>
        <a:p>
          <a:r>
            <a:rPr lang="en-US" dirty="0"/>
            <a:t>Determine potential performance</a:t>
          </a:r>
        </a:p>
      </dgm:t>
    </dgm:pt>
    <dgm:pt modelId="{ACD3D9E4-4EC1-4666-B132-19B2A2DE8A07}" type="parTrans" cxnId="{E827340A-9F42-4C9F-A4C3-415212744F4F}">
      <dgm:prSet/>
      <dgm:spPr/>
      <dgm:t>
        <a:bodyPr/>
        <a:lstStyle/>
        <a:p>
          <a:endParaRPr lang="en-US"/>
        </a:p>
      </dgm:t>
    </dgm:pt>
    <dgm:pt modelId="{91DAC25D-DD42-444E-8D31-BE8675E4DCEF}" type="sibTrans" cxnId="{E827340A-9F42-4C9F-A4C3-415212744F4F}">
      <dgm:prSet/>
      <dgm:spPr/>
      <dgm:t>
        <a:bodyPr/>
        <a:lstStyle/>
        <a:p>
          <a:endParaRPr lang="en-US"/>
        </a:p>
      </dgm:t>
    </dgm:pt>
    <dgm:pt modelId="{1EE2809D-D36A-4C91-B74E-242ED182386D}">
      <dgm:prSet/>
      <dgm:spPr/>
      <dgm:t>
        <a:bodyPr/>
        <a:lstStyle/>
        <a:p>
          <a:pPr>
            <a:buFont typeface="Courier New" panose="02070309020205020404" pitchFamily="49" charset="0"/>
            <a:buChar char="o"/>
          </a:pPr>
          <a:r>
            <a:rPr lang="en-US" dirty="0"/>
            <a:t>Capital improvement</a:t>
          </a:r>
        </a:p>
      </dgm:t>
    </dgm:pt>
    <dgm:pt modelId="{9FE0B545-A19B-4B9A-B1CD-F3EAD7A9314B}" type="sibTrans" cxnId="{6322D55E-ADC0-4EB3-9D81-F3271759C9E5}">
      <dgm:prSet/>
      <dgm:spPr/>
      <dgm:t>
        <a:bodyPr/>
        <a:lstStyle/>
        <a:p>
          <a:endParaRPr lang="en-US"/>
        </a:p>
      </dgm:t>
    </dgm:pt>
    <dgm:pt modelId="{7FEED151-39CA-4E63-9C66-E5F54DEE1C5F}" type="parTrans" cxnId="{6322D55E-ADC0-4EB3-9D81-F3271759C9E5}">
      <dgm:prSet/>
      <dgm:spPr/>
      <dgm:t>
        <a:bodyPr/>
        <a:lstStyle/>
        <a:p>
          <a:endParaRPr lang="en-US"/>
        </a:p>
      </dgm:t>
    </dgm:pt>
    <dgm:pt modelId="{91AE66B7-50C8-4016-840C-927C2D9D9A43}">
      <dgm:prSet/>
      <dgm:spPr/>
      <dgm:t>
        <a:bodyPr/>
        <a:lstStyle/>
        <a:p>
          <a:pPr>
            <a:buFont typeface="Courier New" panose="02070309020205020404" pitchFamily="49" charset="0"/>
            <a:buChar char="o"/>
          </a:pPr>
          <a:r>
            <a:rPr lang="en-US" dirty="0"/>
            <a:t>Low cost/no cost</a:t>
          </a:r>
        </a:p>
      </dgm:t>
    </dgm:pt>
    <dgm:pt modelId="{014BA2BA-77A1-4B17-A870-48A178C53A34}" type="sibTrans" cxnId="{CF1F56CA-1C31-4F2E-9E69-CFA537777B3F}">
      <dgm:prSet/>
      <dgm:spPr/>
      <dgm:t>
        <a:bodyPr/>
        <a:lstStyle/>
        <a:p>
          <a:endParaRPr lang="en-US"/>
        </a:p>
      </dgm:t>
    </dgm:pt>
    <dgm:pt modelId="{A195D78B-492E-466F-B19C-3C775A9D34B3}" type="parTrans" cxnId="{CF1F56CA-1C31-4F2E-9E69-CFA537777B3F}">
      <dgm:prSet/>
      <dgm:spPr/>
      <dgm:t>
        <a:bodyPr/>
        <a:lstStyle/>
        <a:p>
          <a:endParaRPr lang="en-US"/>
        </a:p>
      </dgm:t>
    </dgm:pt>
    <dgm:pt modelId="{8C2C4C89-74B0-41ED-BF64-B314E621AEBE}">
      <dgm:prSet/>
      <dgm:spPr/>
      <dgm:t>
        <a:bodyPr/>
        <a:lstStyle/>
        <a:p>
          <a:pPr>
            <a:buFont typeface="Courier New" panose="02070309020205020404" pitchFamily="49" charset="0"/>
            <a:buChar char="o"/>
          </a:pPr>
          <a:r>
            <a:rPr lang="en-US" dirty="0"/>
            <a:t>Operational strategies</a:t>
          </a:r>
        </a:p>
      </dgm:t>
    </dgm:pt>
    <dgm:pt modelId="{0AFD1DD7-90F8-4EC4-9217-1F49A0D52626}" type="sibTrans" cxnId="{DC8A4116-23AE-48B5-BB05-C29ED02C3461}">
      <dgm:prSet/>
      <dgm:spPr/>
      <dgm:t>
        <a:bodyPr/>
        <a:lstStyle/>
        <a:p>
          <a:endParaRPr lang="en-US"/>
        </a:p>
      </dgm:t>
    </dgm:pt>
    <dgm:pt modelId="{2588E58A-0713-4671-86DA-6036F1AA6FA8}" type="parTrans" cxnId="{DC8A4116-23AE-48B5-BB05-C29ED02C3461}">
      <dgm:prSet/>
      <dgm:spPr/>
      <dgm:t>
        <a:bodyPr/>
        <a:lstStyle/>
        <a:p>
          <a:endParaRPr lang="en-US"/>
        </a:p>
      </dgm:t>
    </dgm:pt>
    <dgm:pt modelId="{F016B47C-6A57-41FD-9B53-D3DEAE8547E4}">
      <dgm:prSet/>
      <dgm:spPr/>
      <dgm:t>
        <a:bodyPr/>
        <a:lstStyle/>
        <a:p>
          <a:r>
            <a:rPr lang="en-US" dirty="0"/>
            <a:t>Prioritize areas of energy saving opportunities</a:t>
          </a:r>
        </a:p>
      </dgm:t>
    </dgm:pt>
    <dgm:pt modelId="{48C2F768-64A1-4BF7-969B-7C5AF242EDA4}" type="parTrans" cxnId="{04B8C570-0AD8-4214-AB8F-8CE508FA3BE9}">
      <dgm:prSet/>
      <dgm:spPr/>
      <dgm:t>
        <a:bodyPr/>
        <a:lstStyle/>
        <a:p>
          <a:endParaRPr lang="en-US"/>
        </a:p>
      </dgm:t>
    </dgm:pt>
    <dgm:pt modelId="{2F9E4B53-95D6-41A1-A710-6E08B37C67F0}" type="sibTrans" cxnId="{04B8C570-0AD8-4214-AB8F-8CE508FA3BE9}">
      <dgm:prSet/>
      <dgm:spPr/>
      <dgm:t>
        <a:bodyPr/>
        <a:lstStyle/>
        <a:p>
          <a:endParaRPr lang="en-US"/>
        </a:p>
      </dgm:t>
    </dgm:pt>
    <dgm:pt modelId="{38C49290-83A7-46C4-956A-C0FDF713C20A}" type="pres">
      <dgm:prSet presAssocID="{EE08B435-49F6-4698-99C5-EA7A3B306B50}" presName="linear" presStyleCnt="0">
        <dgm:presLayoutVars>
          <dgm:dir/>
          <dgm:animLvl val="lvl"/>
          <dgm:resizeHandles val="exact"/>
        </dgm:presLayoutVars>
      </dgm:prSet>
      <dgm:spPr/>
    </dgm:pt>
    <dgm:pt modelId="{B4FD2BBA-0641-421E-90A5-7E13BD1930EE}" type="pres">
      <dgm:prSet presAssocID="{7236C1AD-0313-47CF-97DC-C1D4316CEB04}" presName="parentLin" presStyleCnt="0"/>
      <dgm:spPr/>
    </dgm:pt>
    <dgm:pt modelId="{E7328E78-2689-4499-9068-A74330DA7202}" type="pres">
      <dgm:prSet presAssocID="{7236C1AD-0313-47CF-97DC-C1D4316CEB04}" presName="parentLeftMargin" presStyleLbl="node1" presStyleIdx="0" presStyleCnt="1"/>
      <dgm:spPr/>
    </dgm:pt>
    <dgm:pt modelId="{79737BDB-0A42-4F41-885D-0E898FCDB8D9}" type="pres">
      <dgm:prSet presAssocID="{7236C1AD-0313-47CF-97DC-C1D4316CEB04}" presName="parentText" presStyleLbl="node1" presStyleIdx="0" presStyleCnt="1">
        <dgm:presLayoutVars>
          <dgm:chMax val="0"/>
          <dgm:bulletEnabled val="1"/>
        </dgm:presLayoutVars>
      </dgm:prSet>
      <dgm:spPr/>
    </dgm:pt>
    <dgm:pt modelId="{2B6F55F7-268D-4191-8354-DCA8D66C18D0}" type="pres">
      <dgm:prSet presAssocID="{7236C1AD-0313-47CF-97DC-C1D4316CEB04}" presName="negativeSpace" presStyleCnt="0"/>
      <dgm:spPr/>
    </dgm:pt>
    <dgm:pt modelId="{E9F0B7B2-2BA1-49C3-9948-24A55E4C8679}" type="pres">
      <dgm:prSet presAssocID="{7236C1AD-0313-47CF-97DC-C1D4316CEB04}" presName="childText" presStyleLbl="conFgAcc1" presStyleIdx="0" presStyleCnt="1">
        <dgm:presLayoutVars>
          <dgm:bulletEnabled val="1"/>
        </dgm:presLayoutVars>
      </dgm:prSet>
      <dgm:spPr/>
    </dgm:pt>
  </dgm:ptLst>
  <dgm:cxnLst>
    <dgm:cxn modelId="{E827340A-9F42-4C9F-A4C3-415212744F4F}" srcId="{7236C1AD-0313-47CF-97DC-C1D4316CEB04}" destId="{F9E4D332-3AF1-4947-90C3-2017EE115118}" srcOrd="1" destOrd="0" parTransId="{ACD3D9E4-4EC1-4666-B132-19B2A2DE8A07}" sibTransId="{91DAC25D-DD42-444E-8D31-BE8675E4DCEF}"/>
    <dgm:cxn modelId="{3DB72D12-8D6D-403C-8F52-DFD46E2FE612}" type="presOf" srcId="{7236C1AD-0313-47CF-97DC-C1D4316CEB04}" destId="{79737BDB-0A42-4F41-885D-0E898FCDB8D9}" srcOrd="1" destOrd="0" presId="urn:microsoft.com/office/officeart/2005/8/layout/list1"/>
    <dgm:cxn modelId="{DC8A4116-23AE-48B5-BB05-C29ED02C3461}" srcId="{F016B47C-6A57-41FD-9B53-D3DEAE8547E4}" destId="{8C2C4C89-74B0-41ED-BF64-B314E621AEBE}" srcOrd="0" destOrd="0" parTransId="{2588E58A-0713-4671-86DA-6036F1AA6FA8}" sibTransId="{0AFD1DD7-90F8-4EC4-9217-1F49A0D52626}"/>
    <dgm:cxn modelId="{2911A61B-0D6D-434F-8C00-8DE147889A54}" type="presOf" srcId="{91AE66B7-50C8-4016-840C-927C2D9D9A43}" destId="{E9F0B7B2-2BA1-49C3-9948-24A55E4C8679}" srcOrd="0" destOrd="7" presId="urn:microsoft.com/office/officeart/2005/8/layout/list1"/>
    <dgm:cxn modelId="{AC99DD28-AEC6-4325-80A5-95AD335F94E6}" type="presOf" srcId="{EE08B435-49F6-4698-99C5-EA7A3B306B50}" destId="{38C49290-83A7-46C4-956A-C0FDF713C20A}" srcOrd="0" destOrd="0" presId="urn:microsoft.com/office/officeart/2005/8/layout/list1"/>
    <dgm:cxn modelId="{6322D55E-ADC0-4EB3-9D81-F3271759C9E5}" srcId="{F016B47C-6A57-41FD-9B53-D3DEAE8547E4}" destId="{1EE2809D-D36A-4C91-B74E-242ED182386D}" srcOrd="2" destOrd="0" parTransId="{7FEED151-39CA-4E63-9C66-E5F54DEE1C5F}" sibTransId="{9FE0B545-A19B-4B9A-B1CD-F3EAD7A9314B}"/>
    <dgm:cxn modelId="{28E1CD63-5219-4AA7-AFE0-B4B2F54194C6}" srcId="{EE08B435-49F6-4698-99C5-EA7A3B306B50}" destId="{7236C1AD-0313-47CF-97DC-C1D4316CEB04}" srcOrd="0" destOrd="0" parTransId="{9DDD765E-A012-4668-B547-52B5C8FCC9F7}" sibTransId="{B4B1C426-0BAA-4F6F-8339-9ACFF011A329}"/>
    <dgm:cxn modelId="{5470D664-BDD2-453D-B85D-2072C6D96371}" type="presOf" srcId="{F016B47C-6A57-41FD-9B53-D3DEAE8547E4}" destId="{E9F0B7B2-2BA1-49C3-9948-24A55E4C8679}" srcOrd="0" destOrd="5" presId="urn:microsoft.com/office/officeart/2005/8/layout/list1"/>
    <dgm:cxn modelId="{04B8C570-0AD8-4214-AB8F-8CE508FA3BE9}" srcId="{7236C1AD-0313-47CF-97DC-C1D4316CEB04}" destId="{F016B47C-6A57-41FD-9B53-D3DEAE8547E4}" srcOrd="2" destOrd="0" parTransId="{48C2F768-64A1-4BF7-969B-7C5AF242EDA4}" sibTransId="{2F9E4B53-95D6-41A1-A710-6E08B37C67F0}"/>
    <dgm:cxn modelId="{1282097B-636A-4DBA-A0BC-54DFBB4A76FC}" srcId="{101988BF-B171-4157-BE53-5073B692B620}" destId="{278345C9-B0F6-4D32-8F4C-8FE875C1BB30}" srcOrd="2" destOrd="0" parTransId="{607FDD15-4E32-4ADE-8603-80CC3256B281}" sibTransId="{002703F8-83E2-45A7-8ECC-E63612A6EAE5}"/>
    <dgm:cxn modelId="{FE06017E-6512-4014-B656-02733FA3B270}" srcId="{7236C1AD-0313-47CF-97DC-C1D4316CEB04}" destId="{101988BF-B171-4157-BE53-5073B692B620}" srcOrd="0" destOrd="0" parTransId="{C0DA689B-3B8D-487A-9612-ED2125ED8C43}" sibTransId="{C422D978-8DA4-4503-8DB9-2A9C0C56CA23}"/>
    <dgm:cxn modelId="{83CD4382-126D-43C1-8C65-B60DFCF578B5}" type="presOf" srcId="{7236C1AD-0313-47CF-97DC-C1D4316CEB04}" destId="{E7328E78-2689-4499-9068-A74330DA7202}" srcOrd="0" destOrd="0" presId="urn:microsoft.com/office/officeart/2005/8/layout/list1"/>
    <dgm:cxn modelId="{7BD98984-E2A6-46CC-A3C7-8DDF4D6A444F}" type="presOf" srcId="{C257C7B9-8416-4A05-917F-C55524D73C6C}" destId="{E9F0B7B2-2BA1-49C3-9948-24A55E4C8679}" srcOrd="0" destOrd="1" presId="urn:microsoft.com/office/officeart/2005/8/layout/list1"/>
    <dgm:cxn modelId="{89F68795-EE6F-489A-BB94-0C3A502B8F6E}" type="presOf" srcId="{8C2C4C89-74B0-41ED-BF64-B314E621AEBE}" destId="{E9F0B7B2-2BA1-49C3-9948-24A55E4C8679}" srcOrd="0" destOrd="6" presId="urn:microsoft.com/office/officeart/2005/8/layout/list1"/>
    <dgm:cxn modelId="{D33A609A-03A9-4202-A55C-D0A3A9D2E1F5}" srcId="{101988BF-B171-4157-BE53-5073B692B620}" destId="{BC1911BE-3FA8-446E-92E7-57E9217C6CD2}" srcOrd="1" destOrd="0" parTransId="{F0DBD229-276F-41A3-829F-7F372526169B}" sibTransId="{C679B522-9D67-4CED-9F07-D26000CB3D8D}"/>
    <dgm:cxn modelId="{330F9EAE-8A4B-486C-B81D-E01E0D253C0D}" type="presOf" srcId="{101988BF-B171-4157-BE53-5073B692B620}" destId="{E9F0B7B2-2BA1-49C3-9948-24A55E4C8679}" srcOrd="0" destOrd="0" presId="urn:microsoft.com/office/officeart/2005/8/layout/list1"/>
    <dgm:cxn modelId="{872486B5-B62C-4C05-8F74-897FF474B352}" srcId="{101988BF-B171-4157-BE53-5073B692B620}" destId="{C257C7B9-8416-4A05-917F-C55524D73C6C}" srcOrd="0" destOrd="0" parTransId="{8FF673F6-D314-4057-AEF7-669E41245A1E}" sibTransId="{01749F87-0356-4BAE-9A6F-C1734F328662}"/>
    <dgm:cxn modelId="{CF1F56CA-1C31-4F2E-9E69-CFA537777B3F}" srcId="{F016B47C-6A57-41FD-9B53-D3DEAE8547E4}" destId="{91AE66B7-50C8-4016-840C-927C2D9D9A43}" srcOrd="1" destOrd="0" parTransId="{A195D78B-492E-466F-B19C-3C775A9D34B3}" sibTransId="{014BA2BA-77A1-4B17-A870-48A178C53A34}"/>
    <dgm:cxn modelId="{DF6BC3E4-41F3-440F-9FA8-121BC892DA14}" type="presOf" srcId="{1EE2809D-D36A-4C91-B74E-242ED182386D}" destId="{E9F0B7B2-2BA1-49C3-9948-24A55E4C8679}" srcOrd="0" destOrd="8" presId="urn:microsoft.com/office/officeart/2005/8/layout/list1"/>
    <dgm:cxn modelId="{819565FA-757B-4504-8E4D-C334E5359A3A}" type="presOf" srcId="{BC1911BE-3FA8-446E-92E7-57E9217C6CD2}" destId="{E9F0B7B2-2BA1-49C3-9948-24A55E4C8679}" srcOrd="0" destOrd="2" presId="urn:microsoft.com/office/officeart/2005/8/layout/list1"/>
    <dgm:cxn modelId="{AD69CDFB-18A8-4714-82AF-F75CF1337043}" type="presOf" srcId="{278345C9-B0F6-4D32-8F4C-8FE875C1BB30}" destId="{E9F0B7B2-2BA1-49C3-9948-24A55E4C8679}" srcOrd="0" destOrd="3" presId="urn:microsoft.com/office/officeart/2005/8/layout/list1"/>
    <dgm:cxn modelId="{088B39FD-4850-4DD0-9E71-C5870CC58F97}" type="presOf" srcId="{F9E4D332-3AF1-4947-90C3-2017EE115118}" destId="{E9F0B7B2-2BA1-49C3-9948-24A55E4C8679}" srcOrd="0" destOrd="4" presId="urn:microsoft.com/office/officeart/2005/8/layout/list1"/>
    <dgm:cxn modelId="{D9F54C47-CFF2-4697-A0BE-89717A173BB6}" type="presParOf" srcId="{38C49290-83A7-46C4-956A-C0FDF713C20A}" destId="{B4FD2BBA-0641-421E-90A5-7E13BD1930EE}" srcOrd="0" destOrd="0" presId="urn:microsoft.com/office/officeart/2005/8/layout/list1"/>
    <dgm:cxn modelId="{D4981CA1-A886-4AD9-9C89-50374D93056C}" type="presParOf" srcId="{B4FD2BBA-0641-421E-90A5-7E13BD1930EE}" destId="{E7328E78-2689-4499-9068-A74330DA7202}" srcOrd="0" destOrd="0" presId="urn:microsoft.com/office/officeart/2005/8/layout/list1"/>
    <dgm:cxn modelId="{DD20C089-1FB2-441F-A7F7-6FD5BB57A852}" type="presParOf" srcId="{B4FD2BBA-0641-421E-90A5-7E13BD1930EE}" destId="{79737BDB-0A42-4F41-885D-0E898FCDB8D9}" srcOrd="1" destOrd="0" presId="urn:microsoft.com/office/officeart/2005/8/layout/list1"/>
    <dgm:cxn modelId="{E9568C00-9110-45CF-97CA-6389CE7DFDF6}" type="presParOf" srcId="{38C49290-83A7-46C4-956A-C0FDF713C20A}" destId="{2B6F55F7-268D-4191-8354-DCA8D66C18D0}" srcOrd="1" destOrd="0" presId="urn:microsoft.com/office/officeart/2005/8/layout/list1"/>
    <dgm:cxn modelId="{34D6A4E5-9761-4CEF-9C5B-8872002BC9D2}" type="presParOf" srcId="{38C49290-83A7-46C4-956A-C0FDF713C20A}" destId="{E9F0B7B2-2BA1-49C3-9948-24A55E4C867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5EDA9-D358-4767-917E-2211C6CFDD1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F8DC31-0FEA-4F2B-83EA-0CD20E23A572}">
      <dgm:prSet/>
      <dgm:spPr/>
      <dgm:t>
        <a:bodyPr/>
        <a:lstStyle/>
        <a:p>
          <a:r>
            <a:rPr lang="en-US" dirty="0">
              <a:solidFill>
                <a:schemeClr val="tx1"/>
              </a:solidFill>
            </a:rPr>
            <a:t>Operational Strategies</a:t>
          </a:r>
        </a:p>
      </dgm:t>
    </dgm:pt>
    <dgm:pt modelId="{993F0A9D-97AF-4F0F-A265-EB6E35CCA742}" type="parTrans" cxnId="{85E1E995-E06D-41D2-B97A-67562FFFEE8F}">
      <dgm:prSet/>
      <dgm:spPr/>
      <dgm:t>
        <a:bodyPr/>
        <a:lstStyle/>
        <a:p>
          <a:endParaRPr lang="en-US"/>
        </a:p>
      </dgm:t>
    </dgm:pt>
    <dgm:pt modelId="{F89034AC-E2C6-4DB8-A13D-162AA8196A81}" type="sibTrans" cxnId="{85E1E995-E06D-41D2-B97A-67562FFFEE8F}">
      <dgm:prSet/>
      <dgm:spPr/>
      <dgm:t>
        <a:bodyPr/>
        <a:lstStyle/>
        <a:p>
          <a:endParaRPr lang="en-US"/>
        </a:p>
      </dgm:t>
    </dgm:pt>
    <dgm:pt modelId="{04BC8B6B-B1DB-4956-94E9-E40BBD8F4203}">
      <dgm:prSet/>
      <dgm:spPr/>
      <dgm:t>
        <a:bodyPr/>
        <a:lstStyle/>
        <a:p>
          <a:pPr>
            <a:buFontTx/>
            <a:buNone/>
          </a:pPr>
          <a:r>
            <a:rPr lang="en-US" b="1" dirty="0"/>
            <a:t>Improve energy efficiency</a:t>
          </a:r>
        </a:p>
      </dgm:t>
    </dgm:pt>
    <dgm:pt modelId="{88B14CDA-02DB-457A-B939-DE3FFB26A74D}" type="parTrans" cxnId="{0A147831-8F13-4852-A50E-59B3D728B6E0}">
      <dgm:prSet/>
      <dgm:spPr/>
      <dgm:t>
        <a:bodyPr/>
        <a:lstStyle/>
        <a:p>
          <a:endParaRPr lang="en-US"/>
        </a:p>
      </dgm:t>
    </dgm:pt>
    <dgm:pt modelId="{987F0A9F-7AFA-439B-B7FB-6F638AD475BB}" type="sibTrans" cxnId="{0A147831-8F13-4852-A50E-59B3D728B6E0}">
      <dgm:prSet/>
      <dgm:spPr/>
      <dgm:t>
        <a:bodyPr/>
        <a:lstStyle/>
        <a:p>
          <a:endParaRPr lang="en-US"/>
        </a:p>
      </dgm:t>
    </dgm:pt>
    <dgm:pt modelId="{3071813B-951A-4945-A697-9D4573E8CF8A}">
      <dgm:prSet/>
      <dgm:spPr/>
      <dgm:t>
        <a:bodyPr/>
        <a:lstStyle/>
        <a:p>
          <a:pPr>
            <a:buFont typeface="Wingdings" panose="05000000000000000000" pitchFamily="2" charset="2"/>
            <a:buChar char="§"/>
          </a:pPr>
          <a:r>
            <a:rPr lang="en-US" dirty="0"/>
            <a:t>Operation &amp; maintenance, equipment modifications</a:t>
          </a:r>
        </a:p>
      </dgm:t>
    </dgm:pt>
    <dgm:pt modelId="{3DEA4B7E-5DE6-4793-8F1F-4167FA9C7288}" type="parTrans" cxnId="{5E430F58-123A-4948-A884-6FB491CAF363}">
      <dgm:prSet/>
      <dgm:spPr/>
      <dgm:t>
        <a:bodyPr/>
        <a:lstStyle/>
        <a:p>
          <a:endParaRPr lang="en-US"/>
        </a:p>
      </dgm:t>
    </dgm:pt>
    <dgm:pt modelId="{D7DC9FC6-81AE-4DDA-90E4-0161161E2C7D}" type="sibTrans" cxnId="{5E430F58-123A-4948-A884-6FB491CAF363}">
      <dgm:prSet/>
      <dgm:spPr/>
      <dgm:t>
        <a:bodyPr/>
        <a:lstStyle/>
        <a:p>
          <a:endParaRPr lang="en-US"/>
        </a:p>
      </dgm:t>
    </dgm:pt>
    <dgm:pt modelId="{31A616A1-6977-4DE1-ACA0-4E5BA4F82B79}">
      <dgm:prSet/>
      <dgm:spPr/>
      <dgm:t>
        <a:bodyPr/>
        <a:lstStyle/>
        <a:p>
          <a:pPr>
            <a:buFontTx/>
            <a:buNone/>
          </a:pPr>
          <a:r>
            <a:rPr lang="en-US" b="1" dirty="0"/>
            <a:t>Reduce “On” hours</a:t>
          </a:r>
        </a:p>
      </dgm:t>
    </dgm:pt>
    <dgm:pt modelId="{AAC3574C-C096-4CB1-9FAC-C2C0ADAFD8F3}" type="parTrans" cxnId="{FE9CB70F-21AF-4975-8D9D-39FCB453B5B3}">
      <dgm:prSet/>
      <dgm:spPr/>
      <dgm:t>
        <a:bodyPr/>
        <a:lstStyle/>
        <a:p>
          <a:endParaRPr lang="en-US"/>
        </a:p>
      </dgm:t>
    </dgm:pt>
    <dgm:pt modelId="{FA090F5F-CEA8-439D-8685-592AD67CA008}" type="sibTrans" cxnId="{FE9CB70F-21AF-4975-8D9D-39FCB453B5B3}">
      <dgm:prSet/>
      <dgm:spPr/>
      <dgm:t>
        <a:bodyPr/>
        <a:lstStyle/>
        <a:p>
          <a:endParaRPr lang="en-US"/>
        </a:p>
      </dgm:t>
    </dgm:pt>
    <dgm:pt modelId="{39E5ACC2-4BFA-4DE3-9092-C456DCD37359}">
      <dgm:prSet/>
      <dgm:spPr/>
      <dgm:t>
        <a:bodyPr/>
        <a:lstStyle/>
        <a:p>
          <a:pPr>
            <a:buFont typeface="Wingdings" panose="05000000000000000000" pitchFamily="2" charset="2"/>
            <a:buChar char="§"/>
          </a:pPr>
          <a:r>
            <a:rPr lang="en-US" dirty="0"/>
            <a:t>Time clocks, building occupant sensors</a:t>
          </a:r>
        </a:p>
      </dgm:t>
    </dgm:pt>
    <dgm:pt modelId="{35969926-0502-41EB-B893-7E98429A22D3}" type="parTrans" cxnId="{425CDC91-332B-46A8-B1AA-0958B6D74EFD}">
      <dgm:prSet/>
      <dgm:spPr/>
      <dgm:t>
        <a:bodyPr/>
        <a:lstStyle/>
        <a:p>
          <a:endParaRPr lang="en-US"/>
        </a:p>
      </dgm:t>
    </dgm:pt>
    <dgm:pt modelId="{43E63A81-275C-48C3-B1F6-4A33F29F1966}" type="sibTrans" cxnId="{425CDC91-332B-46A8-B1AA-0958B6D74EFD}">
      <dgm:prSet/>
      <dgm:spPr/>
      <dgm:t>
        <a:bodyPr/>
        <a:lstStyle/>
        <a:p>
          <a:endParaRPr lang="en-US"/>
        </a:p>
      </dgm:t>
    </dgm:pt>
    <dgm:pt modelId="{E28EFA18-35AD-455B-A2D1-08AC5D0E778E}">
      <dgm:prSet/>
      <dgm:spPr/>
      <dgm:t>
        <a:bodyPr/>
        <a:lstStyle/>
        <a:p>
          <a:pPr>
            <a:buFontTx/>
            <a:buNone/>
          </a:pPr>
          <a:r>
            <a:rPr lang="en-US" b="1" dirty="0"/>
            <a:t>Reduce the need to use energy</a:t>
          </a:r>
        </a:p>
      </dgm:t>
    </dgm:pt>
    <dgm:pt modelId="{E37D60F2-126B-4EEB-8293-D13F5D53D05F}" type="parTrans" cxnId="{994E4847-2265-4AE0-B4E9-8A26312645F4}">
      <dgm:prSet/>
      <dgm:spPr/>
      <dgm:t>
        <a:bodyPr/>
        <a:lstStyle/>
        <a:p>
          <a:endParaRPr lang="en-US"/>
        </a:p>
      </dgm:t>
    </dgm:pt>
    <dgm:pt modelId="{D6A0C840-68E3-4548-9CFD-0C412938C631}" type="sibTrans" cxnId="{994E4847-2265-4AE0-B4E9-8A26312645F4}">
      <dgm:prSet/>
      <dgm:spPr/>
      <dgm:t>
        <a:bodyPr/>
        <a:lstStyle/>
        <a:p>
          <a:endParaRPr lang="en-US"/>
        </a:p>
      </dgm:t>
    </dgm:pt>
    <dgm:pt modelId="{0EAAAB0A-78C9-43CB-8AA6-18E118D1C230}">
      <dgm:prSet/>
      <dgm:spPr/>
      <dgm:t>
        <a:bodyPr/>
        <a:lstStyle/>
        <a:p>
          <a:pPr>
            <a:buFont typeface="Wingdings" panose="05000000000000000000" pitchFamily="2" charset="2"/>
            <a:buChar char="§"/>
          </a:pPr>
          <a:r>
            <a:rPr lang="en-US" dirty="0"/>
            <a:t>Conservation measures, building occupant behavior</a:t>
          </a:r>
        </a:p>
      </dgm:t>
    </dgm:pt>
    <dgm:pt modelId="{99C5E89D-54B8-435E-A962-F7149654F1A6}" type="parTrans" cxnId="{92049F5E-58F0-4B9D-A1FD-2BAB63C52141}">
      <dgm:prSet/>
      <dgm:spPr/>
      <dgm:t>
        <a:bodyPr/>
        <a:lstStyle/>
        <a:p>
          <a:endParaRPr lang="en-US"/>
        </a:p>
      </dgm:t>
    </dgm:pt>
    <dgm:pt modelId="{3AA159AC-4725-430D-8DDA-D3D44DB2886D}" type="sibTrans" cxnId="{92049F5E-58F0-4B9D-A1FD-2BAB63C52141}">
      <dgm:prSet/>
      <dgm:spPr/>
      <dgm:t>
        <a:bodyPr/>
        <a:lstStyle/>
        <a:p>
          <a:endParaRPr lang="en-US"/>
        </a:p>
      </dgm:t>
    </dgm:pt>
    <dgm:pt modelId="{18BA4AA8-F4AE-4593-B61E-79A7F8FCA45F}">
      <dgm:prSet/>
      <dgm:spPr/>
      <dgm:t>
        <a:bodyPr/>
        <a:lstStyle/>
        <a:p>
          <a:pPr>
            <a:buFontTx/>
            <a:buNone/>
          </a:pPr>
          <a:r>
            <a:rPr lang="en-US" b="1" dirty="0"/>
            <a:t>Just meet the loads – and no more</a:t>
          </a:r>
        </a:p>
      </dgm:t>
    </dgm:pt>
    <dgm:pt modelId="{AC7A8FDA-71AC-478F-80C5-A9136526D830}" type="parTrans" cxnId="{6C48002F-F15C-4670-9330-74355112B549}">
      <dgm:prSet/>
      <dgm:spPr/>
      <dgm:t>
        <a:bodyPr/>
        <a:lstStyle/>
        <a:p>
          <a:endParaRPr lang="en-US"/>
        </a:p>
      </dgm:t>
    </dgm:pt>
    <dgm:pt modelId="{7DC83C86-0DC0-4DD2-845A-68413F4F9B8D}" type="sibTrans" cxnId="{6C48002F-F15C-4670-9330-74355112B549}">
      <dgm:prSet/>
      <dgm:spPr/>
      <dgm:t>
        <a:bodyPr/>
        <a:lstStyle/>
        <a:p>
          <a:endParaRPr lang="en-US"/>
        </a:p>
      </dgm:t>
    </dgm:pt>
    <dgm:pt modelId="{90095255-049C-4404-927B-7979CC1F00AC}">
      <dgm:prSet/>
      <dgm:spPr/>
      <dgm:t>
        <a:bodyPr/>
        <a:lstStyle/>
        <a:p>
          <a:pPr>
            <a:buFont typeface="Wingdings" panose="05000000000000000000" pitchFamily="2" charset="2"/>
            <a:buChar char="§"/>
          </a:pPr>
          <a:r>
            <a:rPr lang="en-US" dirty="0"/>
            <a:t>Calibration, overheating, and overcooling</a:t>
          </a:r>
        </a:p>
      </dgm:t>
    </dgm:pt>
    <dgm:pt modelId="{8CABD6F9-1A96-4606-9F11-F4A28C44855F}" type="parTrans" cxnId="{1F0CCD0F-246E-4070-956D-039ADCEB7A46}">
      <dgm:prSet/>
      <dgm:spPr/>
      <dgm:t>
        <a:bodyPr/>
        <a:lstStyle/>
        <a:p>
          <a:endParaRPr lang="en-US"/>
        </a:p>
      </dgm:t>
    </dgm:pt>
    <dgm:pt modelId="{E691ED8C-CFA5-42CB-9D73-049D11F5CB3A}" type="sibTrans" cxnId="{1F0CCD0F-246E-4070-956D-039ADCEB7A46}">
      <dgm:prSet/>
      <dgm:spPr/>
      <dgm:t>
        <a:bodyPr/>
        <a:lstStyle/>
        <a:p>
          <a:endParaRPr lang="en-US"/>
        </a:p>
      </dgm:t>
    </dgm:pt>
    <dgm:pt modelId="{8604C418-C48B-4B6E-99A9-A78A803D9790}" type="pres">
      <dgm:prSet presAssocID="{9635EDA9-D358-4767-917E-2211C6CFDD1F}" presName="linear" presStyleCnt="0">
        <dgm:presLayoutVars>
          <dgm:dir/>
          <dgm:animLvl val="lvl"/>
          <dgm:resizeHandles val="exact"/>
        </dgm:presLayoutVars>
      </dgm:prSet>
      <dgm:spPr/>
    </dgm:pt>
    <dgm:pt modelId="{6D5E07F3-A732-4709-8624-87AA44F95845}" type="pres">
      <dgm:prSet presAssocID="{72F8DC31-0FEA-4F2B-83EA-0CD20E23A572}" presName="parentLin" presStyleCnt="0"/>
      <dgm:spPr/>
    </dgm:pt>
    <dgm:pt modelId="{7B6BBAB2-3716-493C-9783-1BA057592A66}" type="pres">
      <dgm:prSet presAssocID="{72F8DC31-0FEA-4F2B-83EA-0CD20E23A572}" presName="parentLeftMargin" presStyleLbl="node1" presStyleIdx="0" presStyleCnt="1"/>
      <dgm:spPr/>
    </dgm:pt>
    <dgm:pt modelId="{79E92880-A036-4ACE-B3F6-79A6E47CE075}" type="pres">
      <dgm:prSet presAssocID="{72F8DC31-0FEA-4F2B-83EA-0CD20E23A572}" presName="parentText" presStyleLbl="node1" presStyleIdx="0" presStyleCnt="1">
        <dgm:presLayoutVars>
          <dgm:chMax val="0"/>
          <dgm:bulletEnabled val="1"/>
        </dgm:presLayoutVars>
      </dgm:prSet>
      <dgm:spPr/>
    </dgm:pt>
    <dgm:pt modelId="{6A00AA5D-248E-4E13-B3FA-DF1F7BFB0D37}" type="pres">
      <dgm:prSet presAssocID="{72F8DC31-0FEA-4F2B-83EA-0CD20E23A572}" presName="negativeSpace" presStyleCnt="0"/>
      <dgm:spPr/>
    </dgm:pt>
    <dgm:pt modelId="{ECFDC886-BFB6-419F-B70E-6E05E37470C7}" type="pres">
      <dgm:prSet presAssocID="{72F8DC31-0FEA-4F2B-83EA-0CD20E23A572}" presName="childText" presStyleLbl="conFgAcc1" presStyleIdx="0" presStyleCnt="1">
        <dgm:presLayoutVars>
          <dgm:bulletEnabled val="1"/>
        </dgm:presLayoutVars>
      </dgm:prSet>
      <dgm:spPr/>
    </dgm:pt>
  </dgm:ptLst>
  <dgm:cxnLst>
    <dgm:cxn modelId="{85CD2F04-830D-4859-8B03-9A89E45E25EA}" type="presOf" srcId="{0EAAAB0A-78C9-43CB-8AA6-18E118D1C230}" destId="{ECFDC886-BFB6-419F-B70E-6E05E37470C7}" srcOrd="0" destOrd="5" presId="urn:microsoft.com/office/officeart/2005/8/layout/list1"/>
    <dgm:cxn modelId="{FE9CB70F-21AF-4975-8D9D-39FCB453B5B3}" srcId="{72F8DC31-0FEA-4F2B-83EA-0CD20E23A572}" destId="{31A616A1-6977-4DE1-ACA0-4E5BA4F82B79}" srcOrd="1" destOrd="0" parTransId="{AAC3574C-C096-4CB1-9FAC-C2C0ADAFD8F3}" sibTransId="{FA090F5F-CEA8-439D-8685-592AD67CA008}"/>
    <dgm:cxn modelId="{1F0CCD0F-246E-4070-956D-039ADCEB7A46}" srcId="{18BA4AA8-F4AE-4593-B61E-79A7F8FCA45F}" destId="{90095255-049C-4404-927B-7979CC1F00AC}" srcOrd="0" destOrd="0" parTransId="{8CABD6F9-1A96-4606-9F11-F4A28C44855F}" sibTransId="{E691ED8C-CFA5-42CB-9D73-049D11F5CB3A}"/>
    <dgm:cxn modelId="{E891141C-E173-4884-9FA8-8EFBDB4B16D3}" type="presOf" srcId="{31A616A1-6977-4DE1-ACA0-4E5BA4F82B79}" destId="{ECFDC886-BFB6-419F-B70E-6E05E37470C7}" srcOrd="0" destOrd="2" presId="urn:microsoft.com/office/officeart/2005/8/layout/list1"/>
    <dgm:cxn modelId="{C54BB121-3CB8-4E65-B1B0-E28BFF2DE6D3}" type="presOf" srcId="{72F8DC31-0FEA-4F2B-83EA-0CD20E23A572}" destId="{79E92880-A036-4ACE-B3F6-79A6E47CE075}" srcOrd="1" destOrd="0" presId="urn:microsoft.com/office/officeart/2005/8/layout/list1"/>
    <dgm:cxn modelId="{BBD44F26-6229-4DFC-9BBE-63C907472836}" type="presOf" srcId="{E28EFA18-35AD-455B-A2D1-08AC5D0E778E}" destId="{ECFDC886-BFB6-419F-B70E-6E05E37470C7}" srcOrd="0" destOrd="4" presId="urn:microsoft.com/office/officeart/2005/8/layout/list1"/>
    <dgm:cxn modelId="{6C48002F-F15C-4670-9330-74355112B549}" srcId="{72F8DC31-0FEA-4F2B-83EA-0CD20E23A572}" destId="{18BA4AA8-F4AE-4593-B61E-79A7F8FCA45F}" srcOrd="3" destOrd="0" parTransId="{AC7A8FDA-71AC-478F-80C5-A9136526D830}" sibTransId="{7DC83C86-0DC0-4DD2-845A-68413F4F9B8D}"/>
    <dgm:cxn modelId="{0A147831-8F13-4852-A50E-59B3D728B6E0}" srcId="{72F8DC31-0FEA-4F2B-83EA-0CD20E23A572}" destId="{04BC8B6B-B1DB-4956-94E9-E40BBD8F4203}" srcOrd="0" destOrd="0" parTransId="{88B14CDA-02DB-457A-B939-DE3FFB26A74D}" sibTransId="{987F0A9F-7AFA-439B-B7FB-6F638AD475BB}"/>
    <dgm:cxn modelId="{49A2ED3B-CD57-41B7-BF5C-620B1A21112F}" type="presOf" srcId="{72F8DC31-0FEA-4F2B-83EA-0CD20E23A572}" destId="{7B6BBAB2-3716-493C-9783-1BA057592A66}" srcOrd="0" destOrd="0" presId="urn:microsoft.com/office/officeart/2005/8/layout/list1"/>
    <dgm:cxn modelId="{92049F5E-58F0-4B9D-A1FD-2BAB63C52141}" srcId="{E28EFA18-35AD-455B-A2D1-08AC5D0E778E}" destId="{0EAAAB0A-78C9-43CB-8AA6-18E118D1C230}" srcOrd="0" destOrd="0" parTransId="{99C5E89D-54B8-435E-A962-F7149654F1A6}" sibTransId="{3AA159AC-4725-430D-8DDA-D3D44DB2886D}"/>
    <dgm:cxn modelId="{994E4847-2265-4AE0-B4E9-8A26312645F4}" srcId="{72F8DC31-0FEA-4F2B-83EA-0CD20E23A572}" destId="{E28EFA18-35AD-455B-A2D1-08AC5D0E778E}" srcOrd="2" destOrd="0" parTransId="{E37D60F2-126B-4EEB-8293-D13F5D53D05F}" sibTransId="{D6A0C840-68E3-4548-9CFD-0C412938C631}"/>
    <dgm:cxn modelId="{5E430F58-123A-4948-A884-6FB491CAF363}" srcId="{04BC8B6B-B1DB-4956-94E9-E40BBD8F4203}" destId="{3071813B-951A-4945-A697-9D4573E8CF8A}" srcOrd="0" destOrd="0" parTransId="{3DEA4B7E-5DE6-4793-8F1F-4167FA9C7288}" sibTransId="{D7DC9FC6-81AE-4DDA-90E4-0161161E2C7D}"/>
    <dgm:cxn modelId="{425CDC91-332B-46A8-B1AA-0958B6D74EFD}" srcId="{31A616A1-6977-4DE1-ACA0-4E5BA4F82B79}" destId="{39E5ACC2-4BFA-4DE3-9092-C456DCD37359}" srcOrd="0" destOrd="0" parTransId="{35969926-0502-41EB-B893-7E98429A22D3}" sibTransId="{43E63A81-275C-48C3-B1F6-4A33F29F1966}"/>
    <dgm:cxn modelId="{85E1E995-E06D-41D2-B97A-67562FFFEE8F}" srcId="{9635EDA9-D358-4767-917E-2211C6CFDD1F}" destId="{72F8DC31-0FEA-4F2B-83EA-0CD20E23A572}" srcOrd="0" destOrd="0" parTransId="{993F0A9D-97AF-4F0F-A265-EB6E35CCA742}" sibTransId="{F89034AC-E2C6-4DB8-A13D-162AA8196A81}"/>
    <dgm:cxn modelId="{C46A19A2-FADF-48B0-B0EA-DA839D1991A4}" type="presOf" srcId="{3071813B-951A-4945-A697-9D4573E8CF8A}" destId="{ECFDC886-BFB6-419F-B70E-6E05E37470C7}" srcOrd="0" destOrd="1" presId="urn:microsoft.com/office/officeart/2005/8/layout/list1"/>
    <dgm:cxn modelId="{1B417DB6-FCE1-45E3-941B-960E931FF17F}" type="presOf" srcId="{04BC8B6B-B1DB-4956-94E9-E40BBD8F4203}" destId="{ECFDC886-BFB6-419F-B70E-6E05E37470C7}" srcOrd="0" destOrd="0" presId="urn:microsoft.com/office/officeart/2005/8/layout/list1"/>
    <dgm:cxn modelId="{30DF09DB-0518-451F-BCB8-974BB6AFBB39}" type="presOf" srcId="{39E5ACC2-4BFA-4DE3-9092-C456DCD37359}" destId="{ECFDC886-BFB6-419F-B70E-6E05E37470C7}" srcOrd="0" destOrd="3" presId="urn:microsoft.com/office/officeart/2005/8/layout/list1"/>
    <dgm:cxn modelId="{6E775FEA-F77D-44E0-B9BB-8E7F9EF53E65}" type="presOf" srcId="{9635EDA9-D358-4767-917E-2211C6CFDD1F}" destId="{8604C418-C48B-4B6E-99A9-A78A803D9790}" srcOrd="0" destOrd="0" presId="urn:microsoft.com/office/officeart/2005/8/layout/list1"/>
    <dgm:cxn modelId="{2FE32BEB-E687-4C00-89F0-4FC8D2B61F6B}" type="presOf" srcId="{18BA4AA8-F4AE-4593-B61E-79A7F8FCA45F}" destId="{ECFDC886-BFB6-419F-B70E-6E05E37470C7}" srcOrd="0" destOrd="6" presId="urn:microsoft.com/office/officeart/2005/8/layout/list1"/>
    <dgm:cxn modelId="{576872F3-E124-4AD5-9717-06181803CB94}" type="presOf" srcId="{90095255-049C-4404-927B-7979CC1F00AC}" destId="{ECFDC886-BFB6-419F-B70E-6E05E37470C7}" srcOrd="0" destOrd="7" presId="urn:microsoft.com/office/officeart/2005/8/layout/list1"/>
    <dgm:cxn modelId="{FCB272ED-9F14-4CA2-B3E6-4999BC280801}" type="presParOf" srcId="{8604C418-C48B-4B6E-99A9-A78A803D9790}" destId="{6D5E07F3-A732-4709-8624-87AA44F95845}" srcOrd="0" destOrd="0" presId="urn:microsoft.com/office/officeart/2005/8/layout/list1"/>
    <dgm:cxn modelId="{AFB08D5E-0B06-4C89-A986-835F66D17A88}" type="presParOf" srcId="{6D5E07F3-A732-4709-8624-87AA44F95845}" destId="{7B6BBAB2-3716-493C-9783-1BA057592A66}" srcOrd="0" destOrd="0" presId="urn:microsoft.com/office/officeart/2005/8/layout/list1"/>
    <dgm:cxn modelId="{51ECCB53-60C5-42FB-A86B-273C5D3FBF32}" type="presParOf" srcId="{6D5E07F3-A732-4709-8624-87AA44F95845}" destId="{79E92880-A036-4ACE-B3F6-79A6E47CE075}" srcOrd="1" destOrd="0" presId="urn:microsoft.com/office/officeart/2005/8/layout/list1"/>
    <dgm:cxn modelId="{525D0926-2C2D-4289-AF80-F0931A83C9F7}" type="presParOf" srcId="{8604C418-C48B-4B6E-99A9-A78A803D9790}" destId="{6A00AA5D-248E-4E13-B3FA-DF1F7BFB0D37}" srcOrd="1" destOrd="0" presId="urn:microsoft.com/office/officeart/2005/8/layout/list1"/>
    <dgm:cxn modelId="{817B45B6-9DD1-4714-867D-8530AB0BB69D}" type="presParOf" srcId="{8604C418-C48B-4B6E-99A9-A78A803D9790}" destId="{ECFDC886-BFB6-419F-B70E-6E05E37470C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A81527-FD5F-48AC-9B12-08C00772897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E53E5FB-1FCC-4F6A-B0F9-5CB593AF2CB5}">
      <dgm:prSet custT="1"/>
      <dgm:spPr/>
      <dgm:t>
        <a:bodyPr/>
        <a:lstStyle/>
        <a:p>
          <a:r>
            <a:rPr lang="en-US" sz="3600" dirty="0">
              <a:solidFill>
                <a:schemeClr val="tx1"/>
              </a:solidFill>
            </a:rPr>
            <a:t>Ongoing Steps for Efficient Operation</a:t>
          </a:r>
        </a:p>
      </dgm:t>
    </dgm:pt>
    <dgm:pt modelId="{7EE314A2-C8E6-4366-B338-A098AE435DFD}" type="parTrans" cxnId="{63786D95-91E6-470A-B5B5-65AF2AC2B0B5}">
      <dgm:prSet/>
      <dgm:spPr/>
      <dgm:t>
        <a:bodyPr/>
        <a:lstStyle/>
        <a:p>
          <a:endParaRPr lang="en-US"/>
        </a:p>
      </dgm:t>
    </dgm:pt>
    <dgm:pt modelId="{BEF6FE73-B790-4217-9A60-01F0BFAF8D16}" type="sibTrans" cxnId="{63786D95-91E6-470A-B5B5-65AF2AC2B0B5}">
      <dgm:prSet/>
      <dgm:spPr/>
      <dgm:t>
        <a:bodyPr/>
        <a:lstStyle/>
        <a:p>
          <a:endParaRPr lang="en-US"/>
        </a:p>
      </dgm:t>
    </dgm:pt>
    <dgm:pt modelId="{DBE9C507-5E09-4BF8-8B35-913A1A37C4A8}">
      <dgm:prSet custT="1"/>
      <dgm:spPr/>
      <dgm:t>
        <a:bodyPr/>
        <a:lstStyle/>
        <a:p>
          <a:pPr>
            <a:buFontTx/>
            <a:buNone/>
          </a:pPr>
          <a:r>
            <a:rPr lang="en-US" sz="2800" b="1" dirty="0"/>
            <a:t>- Identify and correct problem areas</a:t>
          </a:r>
        </a:p>
      </dgm:t>
    </dgm:pt>
    <dgm:pt modelId="{3671F7D6-026E-48F3-9119-54A4F7E098D0}" type="parTrans" cxnId="{8CCD9D81-0993-4541-B416-175E00B22826}">
      <dgm:prSet/>
      <dgm:spPr/>
      <dgm:t>
        <a:bodyPr/>
        <a:lstStyle/>
        <a:p>
          <a:endParaRPr lang="en-US"/>
        </a:p>
      </dgm:t>
    </dgm:pt>
    <dgm:pt modelId="{B9D0EE2D-FC4F-4525-83D9-61074644C811}" type="sibTrans" cxnId="{8CCD9D81-0993-4541-B416-175E00B22826}">
      <dgm:prSet/>
      <dgm:spPr/>
      <dgm:t>
        <a:bodyPr/>
        <a:lstStyle/>
        <a:p>
          <a:endParaRPr lang="en-US"/>
        </a:p>
      </dgm:t>
    </dgm:pt>
    <dgm:pt modelId="{138CE5B1-DC27-4F86-8503-FCCF15343B05}">
      <dgm:prSet custT="1"/>
      <dgm:spPr/>
      <dgm:t>
        <a:bodyPr/>
        <a:lstStyle/>
        <a:p>
          <a:pPr>
            <a:buFontTx/>
            <a:buNone/>
          </a:pPr>
          <a:r>
            <a:rPr lang="en-US" sz="2800" b="1" dirty="0"/>
            <a:t>•</a:t>
          </a:r>
          <a:r>
            <a:rPr lang="en-US" sz="2800" dirty="0"/>
            <a:t> Assign responsibility</a:t>
          </a:r>
        </a:p>
      </dgm:t>
    </dgm:pt>
    <dgm:pt modelId="{1F80D624-F171-4586-A4AB-B60B8F753F6A}" type="parTrans" cxnId="{4A973970-727F-4B1F-89D6-797431EC810F}">
      <dgm:prSet/>
      <dgm:spPr/>
      <dgm:t>
        <a:bodyPr/>
        <a:lstStyle/>
        <a:p>
          <a:endParaRPr lang="en-US"/>
        </a:p>
      </dgm:t>
    </dgm:pt>
    <dgm:pt modelId="{59E2C9E6-57AB-4FD0-846D-2F6D7BCE103A}" type="sibTrans" cxnId="{4A973970-727F-4B1F-89D6-797431EC810F}">
      <dgm:prSet/>
      <dgm:spPr/>
      <dgm:t>
        <a:bodyPr/>
        <a:lstStyle/>
        <a:p>
          <a:endParaRPr lang="en-US"/>
        </a:p>
      </dgm:t>
    </dgm:pt>
    <dgm:pt modelId="{51A2F88E-461D-4C7D-80F6-5FF727FB40C1}">
      <dgm:prSet custT="1"/>
      <dgm:spPr/>
      <dgm:t>
        <a:bodyPr/>
        <a:lstStyle/>
        <a:p>
          <a:pPr>
            <a:buFontTx/>
            <a:buNone/>
          </a:pPr>
          <a:r>
            <a:rPr lang="en-US" sz="2800" b="1" dirty="0"/>
            <a:t>•</a:t>
          </a:r>
          <a:r>
            <a:rPr lang="en-US" sz="2800" dirty="0"/>
            <a:t> Operational changes</a:t>
          </a:r>
        </a:p>
      </dgm:t>
    </dgm:pt>
    <dgm:pt modelId="{FE28BF27-0CF9-4E3A-9A54-200E0FE0B3A9}" type="parTrans" cxnId="{EBC7B3C5-2C7E-40BF-8252-946EDFD791EF}">
      <dgm:prSet/>
      <dgm:spPr/>
      <dgm:t>
        <a:bodyPr/>
        <a:lstStyle/>
        <a:p>
          <a:endParaRPr lang="en-US"/>
        </a:p>
      </dgm:t>
    </dgm:pt>
    <dgm:pt modelId="{E7FED167-6357-466F-98DB-4727CD9B8A36}" type="sibTrans" cxnId="{EBC7B3C5-2C7E-40BF-8252-946EDFD791EF}">
      <dgm:prSet/>
      <dgm:spPr/>
      <dgm:t>
        <a:bodyPr/>
        <a:lstStyle/>
        <a:p>
          <a:endParaRPr lang="en-US"/>
        </a:p>
      </dgm:t>
    </dgm:pt>
    <dgm:pt modelId="{05B83155-43D9-4291-9F54-6398545F1EDB}">
      <dgm:prSet custT="1"/>
      <dgm:spPr/>
      <dgm:t>
        <a:bodyPr/>
        <a:lstStyle/>
        <a:p>
          <a:pPr>
            <a:buFontTx/>
            <a:buNone/>
          </a:pPr>
          <a:r>
            <a:rPr lang="en-US" sz="2800" b="1" dirty="0"/>
            <a:t>•</a:t>
          </a:r>
          <a:r>
            <a:rPr lang="en-US" sz="2800" dirty="0"/>
            <a:t> Capital improvement</a:t>
          </a:r>
        </a:p>
      </dgm:t>
    </dgm:pt>
    <dgm:pt modelId="{DCA2CBE4-1008-48CC-AC22-3D74FB01D966}" type="parTrans" cxnId="{E830200C-E4C7-40E8-93DA-63645A4AED85}">
      <dgm:prSet/>
      <dgm:spPr/>
      <dgm:t>
        <a:bodyPr/>
        <a:lstStyle/>
        <a:p>
          <a:endParaRPr lang="en-US"/>
        </a:p>
      </dgm:t>
    </dgm:pt>
    <dgm:pt modelId="{6B09DC05-DA26-4A4F-AFB8-D6CE48F10374}" type="sibTrans" cxnId="{E830200C-E4C7-40E8-93DA-63645A4AED85}">
      <dgm:prSet/>
      <dgm:spPr/>
      <dgm:t>
        <a:bodyPr/>
        <a:lstStyle/>
        <a:p>
          <a:endParaRPr lang="en-US"/>
        </a:p>
      </dgm:t>
    </dgm:pt>
    <dgm:pt modelId="{2D59903E-C54A-4D23-A15C-333DF6651D06}">
      <dgm:prSet custT="1"/>
      <dgm:spPr/>
      <dgm:t>
        <a:bodyPr/>
        <a:lstStyle/>
        <a:p>
          <a:pPr>
            <a:buFontTx/>
            <a:buNone/>
          </a:pPr>
          <a:r>
            <a:rPr lang="en-US" sz="2800" b="1" dirty="0"/>
            <a:t>- Monitor progress: </a:t>
          </a:r>
          <a:r>
            <a:rPr lang="en-US" sz="2800" dirty="0"/>
            <a:t>Measure and verify</a:t>
          </a:r>
          <a:endParaRPr lang="en-US" sz="2800" b="1" dirty="0"/>
        </a:p>
      </dgm:t>
    </dgm:pt>
    <dgm:pt modelId="{CC50D7B1-B760-4DB4-A20E-D71B43412F6A}" type="parTrans" cxnId="{861805B2-1AC5-4E9C-ABE5-03523E25E3D1}">
      <dgm:prSet/>
      <dgm:spPr/>
      <dgm:t>
        <a:bodyPr/>
        <a:lstStyle/>
        <a:p>
          <a:endParaRPr lang="en-US"/>
        </a:p>
      </dgm:t>
    </dgm:pt>
    <dgm:pt modelId="{2A6AB8EC-0900-44D2-ABA5-245F54F9FC62}" type="sibTrans" cxnId="{861805B2-1AC5-4E9C-ABE5-03523E25E3D1}">
      <dgm:prSet/>
      <dgm:spPr/>
      <dgm:t>
        <a:bodyPr/>
        <a:lstStyle/>
        <a:p>
          <a:endParaRPr lang="en-US"/>
        </a:p>
      </dgm:t>
    </dgm:pt>
    <dgm:pt modelId="{78F20990-AA74-4C2E-BDAA-92A8785D56AA}">
      <dgm:prSet custT="1"/>
      <dgm:spPr/>
      <dgm:t>
        <a:bodyPr/>
        <a:lstStyle/>
        <a:p>
          <a:pPr>
            <a:buFontTx/>
            <a:buNone/>
          </a:pPr>
          <a:r>
            <a:rPr lang="en-US" sz="2800" b="1" dirty="0"/>
            <a:t>- Compare against baseline benchmark</a:t>
          </a:r>
        </a:p>
      </dgm:t>
    </dgm:pt>
    <dgm:pt modelId="{6B1A46F9-1EA8-4BD8-BDCA-C7D0D6BD48B9}" type="parTrans" cxnId="{AB08C267-CADD-4742-BFC0-9CE0320FB60C}">
      <dgm:prSet/>
      <dgm:spPr/>
      <dgm:t>
        <a:bodyPr/>
        <a:lstStyle/>
        <a:p>
          <a:endParaRPr lang="en-US"/>
        </a:p>
      </dgm:t>
    </dgm:pt>
    <dgm:pt modelId="{1DB8F939-DE47-4215-A06C-52F6F16CEE1E}" type="sibTrans" cxnId="{AB08C267-CADD-4742-BFC0-9CE0320FB60C}">
      <dgm:prSet/>
      <dgm:spPr/>
      <dgm:t>
        <a:bodyPr/>
        <a:lstStyle/>
        <a:p>
          <a:endParaRPr lang="en-US"/>
        </a:p>
      </dgm:t>
    </dgm:pt>
    <dgm:pt modelId="{0CF6742D-F0D5-49D0-98ED-608338A3EC34}" type="pres">
      <dgm:prSet presAssocID="{46A81527-FD5F-48AC-9B12-08C007728978}" presName="linear" presStyleCnt="0">
        <dgm:presLayoutVars>
          <dgm:dir/>
          <dgm:animLvl val="lvl"/>
          <dgm:resizeHandles val="exact"/>
        </dgm:presLayoutVars>
      </dgm:prSet>
      <dgm:spPr/>
    </dgm:pt>
    <dgm:pt modelId="{113AB913-B2A8-49E1-A699-CB862D4B24D5}" type="pres">
      <dgm:prSet presAssocID="{BE53E5FB-1FCC-4F6A-B0F9-5CB593AF2CB5}" presName="parentLin" presStyleCnt="0"/>
      <dgm:spPr/>
    </dgm:pt>
    <dgm:pt modelId="{A7595F1C-50D7-45AC-97E8-D4904707EA92}" type="pres">
      <dgm:prSet presAssocID="{BE53E5FB-1FCC-4F6A-B0F9-5CB593AF2CB5}" presName="parentLeftMargin" presStyleLbl="node1" presStyleIdx="0" presStyleCnt="1"/>
      <dgm:spPr/>
    </dgm:pt>
    <dgm:pt modelId="{C6E64CC6-F140-45D6-B30A-98525D3C296E}" type="pres">
      <dgm:prSet presAssocID="{BE53E5FB-1FCC-4F6A-B0F9-5CB593AF2CB5}" presName="parentText" presStyleLbl="node1" presStyleIdx="0" presStyleCnt="1" custScaleX="121659" custScaleY="61705">
        <dgm:presLayoutVars>
          <dgm:chMax val="0"/>
          <dgm:bulletEnabled val="1"/>
        </dgm:presLayoutVars>
      </dgm:prSet>
      <dgm:spPr/>
    </dgm:pt>
    <dgm:pt modelId="{1577AFE1-858E-45B7-805C-73CE16051361}" type="pres">
      <dgm:prSet presAssocID="{BE53E5FB-1FCC-4F6A-B0F9-5CB593AF2CB5}" presName="negativeSpace" presStyleCnt="0"/>
      <dgm:spPr/>
    </dgm:pt>
    <dgm:pt modelId="{F1FF0363-2072-4481-8D52-3FAAC1244A17}" type="pres">
      <dgm:prSet presAssocID="{BE53E5FB-1FCC-4F6A-B0F9-5CB593AF2CB5}" presName="childText" presStyleLbl="conFgAcc1" presStyleIdx="0" presStyleCnt="1">
        <dgm:presLayoutVars>
          <dgm:bulletEnabled val="1"/>
        </dgm:presLayoutVars>
      </dgm:prSet>
      <dgm:spPr/>
    </dgm:pt>
  </dgm:ptLst>
  <dgm:cxnLst>
    <dgm:cxn modelId="{E830200C-E4C7-40E8-93DA-63645A4AED85}" srcId="{DBE9C507-5E09-4BF8-8B35-913A1A37C4A8}" destId="{05B83155-43D9-4291-9F54-6398545F1EDB}" srcOrd="2" destOrd="0" parTransId="{DCA2CBE4-1008-48CC-AC22-3D74FB01D966}" sibTransId="{6B09DC05-DA26-4A4F-AFB8-D6CE48F10374}"/>
    <dgm:cxn modelId="{1B6C6D25-7871-44B7-8AC5-D34B96AD732E}" type="presOf" srcId="{05B83155-43D9-4291-9F54-6398545F1EDB}" destId="{F1FF0363-2072-4481-8D52-3FAAC1244A17}" srcOrd="0" destOrd="3" presId="urn:microsoft.com/office/officeart/2005/8/layout/list1"/>
    <dgm:cxn modelId="{5DE14B34-D06C-4767-9AC6-CBDFD7E55BA1}" type="presOf" srcId="{2D59903E-C54A-4D23-A15C-333DF6651D06}" destId="{F1FF0363-2072-4481-8D52-3FAAC1244A17}" srcOrd="0" destOrd="4" presId="urn:microsoft.com/office/officeart/2005/8/layout/list1"/>
    <dgm:cxn modelId="{50B67236-1AEE-40FF-AC6D-75AB922B1DF7}" type="presOf" srcId="{78F20990-AA74-4C2E-BDAA-92A8785D56AA}" destId="{F1FF0363-2072-4481-8D52-3FAAC1244A17}" srcOrd="0" destOrd="5" presId="urn:microsoft.com/office/officeart/2005/8/layout/list1"/>
    <dgm:cxn modelId="{4045243D-8C3D-4F9B-8AE4-985950805D48}" type="presOf" srcId="{46A81527-FD5F-48AC-9B12-08C007728978}" destId="{0CF6742D-F0D5-49D0-98ED-608338A3EC34}" srcOrd="0" destOrd="0" presId="urn:microsoft.com/office/officeart/2005/8/layout/list1"/>
    <dgm:cxn modelId="{AB08C267-CADD-4742-BFC0-9CE0320FB60C}" srcId="{BE53E5FB-1FCC-4F6A-B0F9-5CB593AF2CB5}" destId="{78F20990-AA74-4C2E-BDAA-92A8785D56AA}" srcOrd="2" destOrd="0" parTransId="{6B1A46F9-1EA8-4BD8-BDCA-C7D0D6BD48B9}" sibTransId="{1DB8F939-DE47-4215-A06C-52F6F16CEE1E}"/>
    <dgm:cxn modelId="{4A973970-727F-4B1F-89D6-797431EC810F}" srcId="{DBE9C507-5E09-4BF8-8B35-913A1A37C4A8}" destId="{138CE5B1-DC27-4F86-8503-FCCF15343B05}" srcOrd="0" destOrd="0" parTransId="{1F80D624-F171-4586-A4AB-B60B8F753F6A}" sibTransId="{59E2C9E6-57AB-4FD0-846D-2F6D7BCE103A}"/>
    <dgm:cxn modelId="{8CCD9D81-0993-4541-B416-175E00B22826}" srcId="{BE53E5FB-1FCC-4F6A-B0F9-5CB593AF2CB5}" destId="{DBE9C507-5E09-4BF8-8B35-913A1A37C4A8}" srcOrd="0" destOrd="0" parTransId="{3671F7D6-026E-48F3-9119-54A4F7E098D0}" sibTransId="{B9D0EE2D-FC4F-4525-83D9-61074644C811}"/>
    <dgm:cxn modelId="{AE016A8B-E6EC-4B87-8A97-C82D4F2DD4E1}" type="presOf" srcId="{BE53E5FB-1FCC-4F6A-B0F9-5CB593AF2CB5}" destId="{A7595F1C-50D7-45AC-97E8-D4904707EA92}" srcOrd="0" destOrd="0" presId="urn:microsoft.com/office/officeart/2005/8/layout/list1"/>
    <dgm:cxn modelId="{63786D95-91E6-470A-B5B5-65AF2AC2B0B5}" srcId="{46A81527-FD5F-48AC-9B12-08C007728978}" destId="{BE53E5FB-1FCC-4F6A-B0F9-5CB593AF2CB5}" srcOrd="0" destOrd="0" parTransId="{7EE314A2-C8E6-4366-B338-A098AE435DFD}" sibTransId="{BEF6FE73-B790-4217-9A60-01F0BFAF8D16}"/>
    <dgm:cxn modelId="{861805B2-1AC5-4E9C-ABE5-03523E25E3D1}" srcId="{BE53E5FB-1FCC-4F6A-B0F9-5CB593AF2CB5}" destId="{2D59903E-C54A-4D23-A15C-333DF6651D06}" srcOrd="1" destOrd="0" parTransId="{CC50D7B1-B760-4DB4-A20E-D71B43412F6A}" sibTransId="{2A6AB8EC-0900-44D2-ABA5-245F54F9FC62}"/>
    <dgm:cxn modelId="{D49B2EBC-1E91-438F-81F2-6C8E7484D733}" type="presOf" srcId="{BE53E5FB-1FCC-4F6A-B0F9-5CB593AF2CB5}" destId="{C6E64CC6-F140-45D6-B30A-98525D3C296E}" srcOrd="1" destOrd="0" presId="urn:microsoft.com/office/officeart/2005/8/layout/list1"/>
    <dgm:cxn modelId="{EBC7B3C5-2C7E-40BF-8252-946EDFD791EF}" srcId="{DBE9C507-5E09-4BF8-8B35-913A1A37C4A8}" destId="{51A2F88E-461D-4C7D-80F6-5FF727FB40C1}" srcOrd="1" destOrd="0" parTransId="{FE28BF27-0CF9-4E3A-9A54-200E0FE0B3A9}" sibTransId="{E7FED167-6357-466F-98DB-4727CD9B8A36}"/>
    <dgm:cxn modelId="{04D4A5CD-52BB-4999-8C9E-D895B4CF8827}" type="presOf" srcId="{51A2F88E-461D-4C7D-80F6-5FF727FB40C1}" destId="{F1FF0363-2072-4481-8D52-3FAAC1244A17}" srcOrd="0" destOrd="2" presId="urn:microsoft.com/office/officeart/2005/8/layout/list1"/>
    <dgm:cxn modelId="{F7249DD4-B37D-4FAD-A092-321A725DA5C0}" type="presOf" srcId="{DBE9C507-5E09-4BF8-8B35-913A1A37C4A8}" destId="{F1FF0363-2072-4481-8D52-3FAAC1244A17}" srcOrd="0" destOrd="0" presId="urn:microsoft.com/office/officeart/2005/8/layout/list1"/>
    <dgm:cxn modelId="{86BE3EFD-3E6F-4D4F-8B24-D7FA5B6C487F}" type="presOf" srcId="{138CE5B1-DC27-4F86-8503-FCCF15343B05}" destId="{F1FF0363-2072-4481-8D52-3FAAC1244A17}" srcOrd="0" destOrd="1" presId="urn:microsoft.com/office/officeart/2005/8/layout/list1"/>
    <dgm:cxn modelId="{FE6AF5D8-D1BF-4970-928D-DBA58CE6DBF5}" type="presParOf" srcId="{0CF6742D-F0D5-49D0-98ED-608338A3EC34}" destId="{113AB913-B2A8-49E1-A699-CB862D4B24D5}" srcOrd="0" destOrd="0" presId="urn:microsoft.com/office/officeart/2005/8/layout/list1"/>
    <dgm:cxn modelId="{8CEF362A-E7D4-48CC-B616-D702D0737E74}" type="presParOf" srcId="{113AB913-B2A8-49E1-A699-CB862D4B24D5}" destId="{A7595F1C-50D7-45AC-97E8-D4904707EA92}" srcOrd="0" destOrd="0" presId="urn:microsoft.com/office/officeart/2005/8/layout/list1"/>
    <dgm:cxn modelId="{146DCD4A-FCD4-4417-BA57-8DBECC6DC8D5}" type="presParOf" srcId="{113AB913-B2A8-49E1-A699-CB862D4B24D5}" destId="{C6E64CC6-F140-45D6-B30A-98525D3C296E}" srcOrd="1" destOrd="0" presId="urn:microsoft.com/office/officeart/2005/8/layout/list1"/>
    <dgm:cxn modelId="{9948ED73-8467-4242-9781-B0A9AB215BE6}" type="presParOf" srcId="{0CF6742D-F0D5-49D0-98ED-608338A3EC34}" destId="{1577AFE1-858E-45B7-805C-73CE16051361}" srcOrd="1" destOrd="0" presId="urn:microsoft.com/office/officeart/2005/8/layout/list1"/>
    <dgm:cxn modelId="{54F8EAA2-0A6E-4395-B858-0D370127C121}" type="presParOf" srcId="{0CF6742D-F0D5-49D0-98ED-608338A3EC34}" destId="{F1FF0363-2072-4481-8D52-3FAAC1244A1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B522E1-7039-447D-A9BB-04D97A0095A6}"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0A700B12-041F-4C49-916E-01C27E93D3CC}">
      <dgm:prSet custT="1"/>
      <dgm:spPr/>
      <dgm:t>
        <a:bodyPr/>
        <a:lstStyle/>
        <a:p>
          <a:pPr algn="l"/>
          <a:r>
            <a:rPr lang="en-US" sz="2800" dirty="0"/>
            <a:t>Develop a building system operations map.</a:t>
          </a:r>
        </a:p>
      </dgm:t>
    </dgm:pt>
    <dgm:pt modelId="{C6FB1A01-F36F-4DCB-A238-A24AB0B4BB92}" type="parTrans" cxnId="{F05573A0-7F9E-4B21-A8A7-636A5EEFFA00}">
      <dgm:prSet/>
      <dgm:spPr/>
      <dgm:t>
        <a:bodyPr/>
        <a:lstStyle/>
        <a:p>
          <a:endParaRPr lang="en-US" sz="1400"/>
        </a:p>
      </dgm:t>
    </dgm:pt>
    <dgm:pt modelId="{7AE7C66F-CE2E-4864-B845-ACEAA4B23FCA}" type="sibTrans" cxnId="{F05573A0-7F9E-4B21-A8A7-636A5EEFFA00}">
      <dgm:prSet/>
      <dgm:spPr/>
      <dgm:t>
        <a:bodyPr/>
        <a:lstStyle/>
        <a:p>
          <a:endParaRPr lang="en-US" sz="1400"/>
        </a:p>
      </dgm:t>
    </dgm:pt>
    <dgm:pt modelId="{792FAA5E-8F52-4CA2-A118-643499D6438E}">
      <dgm:prSet custT="1"/>
      <dgm:spPr/>
      <dgm:t>
        <a:bodyPr/>
        <a:lstStyle/>
        <a:p>
          <a:pPr algn="l"/>
          <a:r>
            <a:rPr lang="en-US" sz="2800" dirty="0"/>
            <a:t>Determine EUI &amp; start benchmarking.</a:t>
          </a:r>
        </a:p>
      </dgm:t>
    </dgm:pt>
    <dgm:pt modelId="{A90436F5-F6E5-4BBB-A8F6-D396EA8CED8F}" type="parTrans" cxnId="{179249C8-80E8-4DDE-BF09-AD6898E7F3A9}">
      <dgm:prSet/>
      <dgm:spPr/>
      <dgm:t>
        <a:bodyPr/>
        <a:lstStyle/>
        <a:p>
          <a:endParaRPr lang="en-US" sz="1400"/>
        </a:p>
      </dgm:t>
    </dgm:pt>
    <dgm:pt modelId="{F40D6F2A-997D-4989-B64F-899D86355636}" type="sibTrans" cxnId="{179249C8-80E8-4DDE-BF09-AD6898E7F3A9}">
      <dgm:prSet/>
      <dgm:spPr/>
      <dgm:t>
        <a:bodyPr/>
        <a:lstStyle/>
        <a:p>
          <a:endParaRPr lang="en-US" sz="1400"/>
        </a:p>
      </dgm:t>
    </dgm:pt>
    <dgm:pt modelId="{6A646C6A-1C3D-46E1-ABE4-61E17D5681DF}">
      <dgm:prSet custT="1"/>
      <dgm:spPr/>
      <dgm:t>
        <a:bodyPr/>
        <a:lstStyle/>
        <a:p>
          <a:pPr algn="l"/>
          <a:r>
            <a:rPr lang="en-US" sz="2800" dirty="0"/>
            <a:t>Target HVAC systems and equipment.</a:t>
          </a:r>
        </a:p>
      </dgm:t>
    </dgm:pt>
    <dgm:pt modelId="{D1E375E3-EB1C-4502-A1B9-E0EAB40E668F}" type="parTrans" cxnId="{6DC881AC-52B0-4D1E-B34C-4FD643961A9D}">
      <dgm:prSet/>
      <dgm:spPr/>
      <dgm:t>
        <a:bodyPr/>
        <a:lstStyle/>
        <a:p>
          <a:endParaRPr lang="en-US" sz="1400"/>
        </a:p>
      </dgm:t>
    </dgm:pt>
    <dgm:pt modelId="{156E61EA-F9C4-4E6D-AF90-D9A3F7F11AA2}" type="sibTrans" cxnId="{6DC881AC-52B0-4D1E-B34C-4FD643961A9D}">
      <dgm:prSet/>
      <dgm:spPr/>
      <dgm:t>
        <a:bodyPr/>
        <a:lstStyle/>
        <a:p>
          <a:endParaRPr lang="en-US" sz="1400"/>
        </a:p>
      </dgm:t>
    </dgm:pt>
    <dgm:pt modelId="{34AEE6B8-6063-4465-BEE6-189BFB258F35}" type="pres">
      <dgm:prSet presAssocID="{9EB522E1-7039-447D-A9BB-04D97A0095A6}" presName="Name0" presStyleCnt="0">
        <dgm:presLayoutVars>
          <dgm:chMax val="7"/>
          <dgm:dir/>
          <dgm:animLvl val="lvl"/>
          <dgm:resizeHandles val="exact"/>
        </dgm:presLayoutVars>
      </dgm:prSet>
      <dgm:spPr/>
    </dgm:pt>
    <dgm:pt modelId="{70F72EEC-D31C-4779-BB99-E841F8DEAFEC}" type="pres">
      <dgm:prSet presAssocID="{0A700B12-041F-4C49-916E-01C27E93D3CC}" presName="circle1" presStyleLbl="node1" presStyleIdx="0" presStyleCnt="3"/>
      <dgm:spPr/>
    </dgm:pt>
    <dgm:pt modelId="{C75D463D-AC19-4806-961A-7BC8B50A9AF8}" type="pres">
      <dgm:prSet presAssocID="{0A700B12-041F-4C49-916E-01C27E93D3CC}" presName="space" presStyleCnt="0"/>
      <dgm:spPr/>
    </dgm:pt>
    <dgm:pt modelId="{F54A6F1B-CB2C-482C-ADAE-E50325C3882E}" type="pres">
      <dgm:prSet presAssocID="{0A700B12-041F-4C49-916E-01C27E93D3CC}" presName="rect1" presStyleLbl="alignAcc1" presStyleIdx="0" presStyleCnt="3"/>
      <dgm:spPr/>
    </dgm:pt>
    <dgm:pt modelId="{9C2243A7-E435-4FED-B698-B0173527919C}" type="pres">
      <dgm:prSet presAssocID="{792FAA5E-8F52-4CA2-A118-643499D6438E}" presName="vertSpace2" presStyleLbl="node1" presStyleIdx="0" presStyleCnt="3"/>
      <dgm:spPr/>
    </dgm:pt>
    <dgm:pt modelId="{F1454508-D51B-457C-A129-2D15756FFB60}" type="pres">
      <dgm:prSet presAssocID="{792FAA5E-8F52-4CA2-A118-643499D6438E}" presName="circle2" presStyleLbl="node1" presStyleIdx="1" presStyleCnt="3"/>
      <dgm:spPr/>
    </dgm:pt>
    <dgm:pt modelId="{156C81D8-A95C-485B-84AD-901F76FC4F69}" type="pres">
      <dgm:prSet presAssocID="{792FAA5E-8F52-4CA2-A118-643499D6438E}" presName="rect2" presStyleLbl="alignAcc1" presStyleIdx="1" presStyleCnt="3"/>
      <dgm:spPr/>
    </dgm:pt>
    <dgm:pt modelId="{CB5B1D0D-4100-4798-82B4-EDB165A52442}" type="pres">
      <dgm:prSet presAssocID="{6A646C6A-1C3D-46E1-ABE4-61E17D5681DF}" presName="vertSpace3" presStyleLbl="node1" presStyleIdx="1" presStyleCnt="3"/>
      <dgm:spPr/>
    </dgm:pt>
    <dgm:pt modelId="{C4A3E01B-EEEA-4429-B3FA-775CBBD7BF84}" type="pres">
      <dgm:prSet presAssocID="{6A646C6A-1C3D-46E1-ABE4-61E17D5681DF}" presName="circle3" presStyleLbl="node1" presStyleIdx="2" presStyleCnt="3"/>
      <dgm:spPr/>
    </dgm:pt>
    <dgm:pt modelId="{5F06652E-5CE6-47CB-83C5-0EB6547E8950}" type="pres">
      <dgm:prSet presAssocID="{6A646C6A-1C3D-46E1-ABE4-61E17D5681DF}" presName="rect3" presStyleLbl="alignAcc1" presStyleIdx="2" presStyleCnt="3"/>
      <dgm:spPr/>
    </dgm:pt>
    <dgm:pt modelId="{D3F543C5-6D1E-402C-9709-61D6852226A4}" type="pres">
      <dgm:prSet presAssocID="{0A700B12-041F-4C49-916E-01C27E93D3CC}" presName="rect1ParTxNoCh" presStyleLbl="alignAcc1" presStyleIdx="2" presStyleCnt="3">
        <dgm:presLayoutVars>
          <dgm:chMax val="1"/>
          <dgm:bulletEnabled val="1"/>
        </dgm:presLayoutVars>
      </dgm:prSet>
      <dgm:spPr/>
    </dgm:pt>
    <dgm:pt modelId="{103333C2-3EE6-4BDC-992F-521EAC7757BC}" type="pres">
      <dgm:prSet presAssocID="{792FAA5E-8F52-4CA2-A118-643499D6438E}" presName="rect2ParTxNoCh" presStyleLbl="alignAcc1" presStyleIdx="2" presStyleCnt="3">
        <dgm:presLayoutVars>
          <dgm:chMax val="1"/>
          <dgm:bulletEnabled val="1"/>
        </dgm:presLayoutVars>
      </dgm:prSet>
      <dgm:spPr/>
    </dgm:pt>
    <dgm:pt modelId="{04047B0A-BD8C-4411-8207-B6576330EA9B}" type="pres">
      <dgm:prSet presAssocID="{6A646C6A-1C3D-46E1-ABE4-61E17D5681DF}" presName="rect3ParTxNoCh" presStyleLbl="alignAcc1" presStyleIdx="2" presStyleCnt="3">
        <dgm:presLayoutVars>
          <dgm:chMax val="1"/>
          <dgm:bulletEnabled val="1"/>
        </dgm:presLayoutVars>
      </dgm:prSet>
      <dgm:spPr/>
    </dgm:pt>
  </dgm:ptLst>
  <dgm:cxnLst>
    <dgm:cxn modelId="{43CA9607-CF77-46A5-A803-C72E18CE75FE}" type="presOf" srcId="{792FAA5E-8F52-4CA2-A118-643499D6438E}" destId="{103333C2-3EE6-4BDC-992F-521EAC7757BC}" srcOrd="1" destOrd="0" presId="urn:microsoft.com/office/officeart/2005/8/layout/target3"/>
    <dgm:cxn modelId="{A5FE160C-FBDB-497C-B5C4-286B422A8CEC}" type="presOf" srcId="{0A700B12-041F-4C49-916E-01C27E93D3CC}" destId="{D3F543C5-6D1E-402C-9709-61D6852226A4}" srcOrd="1" destOrd="0" presId="urn:microsoft.com/office/officeart/2005/8/layout/target3"/>
    <dgm:cxn modelId="{51465519-E383-43F6-8146-A669DF3777DC}" type="presOf" srcId="{6A646C6A-1C3D-46E1-ABE4-61E17D5681DF}" destId="{5F06652E-5CE6-47CB-83C5-0EB6547E8950}" srcOrd="0" destOrd="0" presId="urn:microsoft.com/office/officeart/2005/8/layout/target3"/>
    <dgm:cxn modelId="{E46CD33B-BD4B-4325-8FE4-E659A4168E2C}" type="presOf" srcId="{6A646C6A-1C3D-46E1-ABE4-61E17D5681DF}" destId="{04047B0A-BD8C-4411-8207-B6576330EA9B}" srcOrd="1" destOrd="0" presId="urn:microsoft.com/office/officeart/2005/8/layout/target3"/>
    <dgm:cxn modelId="{F05573A0-7F9E-4B21-A8A7-636A5EEFFA00}" srcId="{9EB522E1-7039-447D-A9BB-04D97A0095A6}" destId="{0A700B12-041F-4C49-916E-01C27E93D3CC}" srcOrd="0" destOrd="0" parTransId="{C6FB1A01-F36F-4DCB-A238-A24AB0B4BB92}" sibTransId="{7AE7C66F-CE2E-4864-B845-ACEAA4B23FCA}"/>
    <dgm:cxn modelId="{6DC881AC-52B0-4D1E-B34C-4FD643961A9D}" srcId="{9EB522E1-7039-447D-A9BB-04D97A0095A6}" destId="{6A646C6A-1C3D-46E1-ABE4-61E17D5681DF}" srcOrd="2" destOrd="0" parTransId="{D1E375E3-EB1C-4502-A1B9-E0EAB40E668F}" sibTransId="{156E61EA-F9C4-4E6D-AF90-D9A3F7F11AA2}"/>
    <dgm:cxn modelId="{179249C8-80E8-4DDE-BF09-AD6898E7F3A9}" srcId="{9EB522E1-7039-447D-A9BB-04D97A0095A6}" destId="{792FAA5E-8F52-4CA2-A118-643499D6438E}" srcOrd="1" destOrd="0" parTransId="{A90436F5-F6E5-4BBB-A8F6-D396EA8CED8F}" sibTransId="{F40D6F2A-997D-4989-B64F-899D86355636}"/>
    <dgm:cxn modelId="{AE47BFE2-59C3-4B7C-9B98-4EE9F9C038A8}" type="presOf" srcId="{792FAA5E-8F52-4CA2-A118-643499D6438E}" destId="{156C81D8-A95C-485B-84AD-901F76FC4F69}" srcOrd="0" destOrd="0" presId="urn:microsoft.com/office/officeart/2005/8/layout/target3"/>
    <dgm:cxn modelId="{D4D581F0-0B48-471D-874A-B0125E84DEF2}" type="presOf" srcId="{9EB522E1-7039-447D-A9BB-04D97A0095A6}" destId="{34AEE6B8-6063-4465-BEE6-189BFB258F35}" srcOrd="0" destOrd="0" presId="urn:microsoft.com/office/officeart/2005/8/layout/target3"/>
    <dgm:cxn modelId="{9E91A9F1-15A0-4EDB-B04E-5E6DD256C406}" type="presOf" srcId="{0A700B12-041F-4C49-916E-01C27E93D3CC}" destId="{F54A6F1B-CB2C-482C-ADAE-E50325C3882E}" srcOrd="0" destOrd="0" presId="urn:microsoft.com/office/officeart/2005/8/layout/target3"/>
    <dgm:cxn modelId="{CA594F4B-3458-4088-9C56-9A5680CC2978}" type="presParOf" srcId="{34AEE6B8-6063-4465-BEE6-189BFB258F35}" destId="{70F72EEC-D31C-4779-BB99-E841F8DEAFEC}" srcOrd="0" destOrd="0" presId="urn:microsoft.com/office/officeart/2005/8/layout/target3"/>
    <dgm:cxn modelId="{2E875B3E-BCE6-407A-AC4A-134F75187500}" type="presParOf" srcId="{34AEE6B8-6063-4465-BEE6-189BFB258F35}" destId="{C75D463D-AC19-4806-961A-7BC8B50A9AF8}" srcOrd="1" destOrd="0" presId="urn:microsoft.com/office/officeart/2005/8/layout/target3"/>
    <dgm:cxn modelId="{15EDC3D4-9C2C-4CFB-B7FE-8FA97CEAD7C6}" type="presParOf" srcId="{34AEE6B8-6063-4465-BEE6-189BFB258F35}" destId="{F54A6F1B-CB2C-482C-ADAE-E50325C3882E}" srcOrd="2" destOrd="0" presId="urn:microsoft.com/office/officeart/2005/8/layout/target3"/>
    <dgm:cxn modelId="{2715C48C-589A-4DD6-88D8-2899E728F9E5}" type="presParOf" srcId="{34AEE6B8-6063-4465-BEE6-189BFB258F35}" destId="{9C2243A7-E435-4FED-B698-B0173527919C}" srcOrd="3" destOrd="0" presId="urn:microsoft.com/office/officeart/2005/8/layout/target3"/>
    <dgm:cxn modelId="{CFAEDD70-AD98-434D-A8FA-6486BFAB663B}" type="presParOf" srcId="{34AEE6B8-6063-4465-BEE6-189BFB258F35}" destId="{F1454508-D51B-457C-A129-2D15756FFB60}" srcOrd="4" destOrd="0" presId="urn:microsoft.com/office/officeart/2005/8/layout/target3"/>
    <dgm:cxn modelId="{6662978A-2653-4E63-A28A-9062CD56A3D2}" type="presParOf" srcId="{34AEE6B8-6063-4465-BEE6-189BFB258F35}" destId="{156C81D8-A95C-485B-84AD-901F76FC4F69}" srcOrd="5" destOrd="0" presId="urn:microsoft.com/office/officeart/2005/8/layout/target3"/>
    <dgm:cxn modelId="{F9845A3C-DE52-4E0B-9079-28440631BCE6}" type="presParOf" srcId="{34AEE6B8-6063-4465-BEE6-189BFB258F35}" destId="{CB5B1D0D-4100-4798-82B4-EDB165A52442}" srcOrd="6" destOrd="0" presId="urn:microsoft.com/office/officeart/2005/8/layout/target3"/>
    <dgm:cxn modelId="{F10F47DB-FBFF-4E3A-A64B-D1BE451F2DD2}" type="presParOf" srcId="{34AEE6B8-6063-4465-BEE6-189BFB258F35}" destId="{C4A3E01B-EEEA-4429-B3FA-775CBBD7BF84}" srcOrd="7" destOrd="0" presId="urn:microsoft.com/office/officeart/2005/8/layout/target3"/>
    <dgm:cxn modelId="{8F97C846-C74E-4C39-BF96-F304B6009221}" type="presParOf" srcId="{34AEE6B8-6063-4465-BEE6-189BFB258F35}" destId="{5F06652E-5CE6-47CB-83C5-0EB6547E8950}" srcOrd="8" destOrd="0" presId="urn:microsoft.com/office/officeart/2005/8/layout/target3"/>
    <dgm:cxn modelId="{3CB26361-C039-40CB-A79D-0D3175BCE64B}" type="presParOf" srcId="{34AEE6B8-6063-4465-BEE6-189BFB258F35}" destId="{D3F543C5-6D1E-402C-9709-61D6852226A4}" srcOrd="9" destOrd="0" presId="urn:microsoft.com/office/officeart/2005/8/layout/target3"/>
    <dgm:cxn modelId="{3C140BDF-BCC0-4AAD-B0B5-CDEC07B71818}" type="presParOf" srcId="{34AEE6B8-6063-4465-BEE6-189BFB258F35}" destId="{103333C2-3EE6-4BDC-992F-521EAC7757BC}" srcOrd="10" destOrd="0" presId="urn:microsoft.com/office/officeart/2005/8/layout/target3"/>
    <dgm:cxn modelId="{51EAC038-1674-4CF7-A044-F0848B141F9A}" type="presParOf" srcId="{34AEE6B8-6063-4465-BEE6-189BFB258F35}" destId="{04047B0A-BD8C-4411-8207-B6576330EA9B}"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000784-AE5C-455A-8EBB-FCD32F27F7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B3FFDD7-E7DA-42B9-B962-2482724CF23B}">
      <dgm:prSet/>
      <dgm:spPr/>
      <dgm:t>
        <a:bodyPr/>
        <a:lstStyle/>
        <a:p>
          <a:r>
            <a:rPr lang="en-US" dirty="0">
              <a:solidFill>
                <a:schemeClr val="tx1"/>
              </a:solidFill>
            </a:rPr>
            <a:t>Developing the BSO map requires:</a:t>
          </a:r>
        </a:p>
      </dgm:t>
    </dgm:pt>
    <dgm:pt modelId="{2A80B82E-F714-4847-993B-938130B66ED1}" type="parTrans" cxnId="{F99DFBDF-3270-4706-B367-CAC66D0655A5}">
      <dgm:prSet/>
      <dgm:spPr/>
      <dgm:t>
        <a:bodyPr/>
        <a:lstStyle/>
        <a:p>
          <a:endParaRPr lang="en-US"/>
        </a:p>
      </dgm:t>
    </dgm:pt>
    <dgm:pt modelId="{D6B46887-B327-4DA2-8333-E2F0A4C9B337}" type="sibTrans" cxnId="{F99DFBDF-3270-4706-B367-CAC66D0655A5}">
      <dgm:prSet/>
      <dgm:spPr/>
      <dgm:t>
        <a:bodyPr/>
        <a:lstStyle/>
        <a:p>
          <a:endParaRPr lang="en-US"/>
        </a:p>
      </dgm:t>
    </dgm:pt>
    <dgm:pt modelId="{61E3D9B6-22E8-49D7-9BE2-366635D67FFC}">
      <dgm:prSet/>
      <dgm:spPr/>
      <dgm:t>
        <a:bodyPr/>
        <a:lstStyle/>
        <a:p>
          <a:r>
            <a:rPr lang="en-US" dirty="0">
              <a:solidFill>
                <a:schemeClr val="tx1"/>
              </a:solidFill>
            </a:rPr>
            <a:t>Reviewing utility bills &amp; as-built drawings</a:t>
          </a:r>
        </a:p>
      </dgm:t>
    </dgm:pt>
    <dgm:pt modelId="{92C4CF2B-D49A-49F7-8051-B32EF9A46922}" type="parTrans" cxnId="{095E6B22-4E74-4138-9266-6FE1D91D8CB9}">
      <dgm:prSet/>
      <dgm:spPr/>
      <dgm:t>
        <a:bodyPr/>
        <a:lstStyle/>
        <a:p>
          <a:endParaRPr lang="en-US"/>
        </a:p>
      </dgm:t>
    </dgm:pt>
    <dgm:pt modelId="{A44A2310-0CC4-4DD1-8385-701BE3AF5E18}" type="sibTrans" cxnId="{095E6B22-4E74-4138-9266-6FE1D91D8CB9}">
      <dgm:prSet/>
      <dgm:spPr/>
      <dgm:t>
        <a:bodyPr/>
        <a:lstStyle/>
        <a:p>
          <a:endParaRPr lang="en-US"/>
        </a:p>
      </dgm:t>
    </dgm:pt>
    <dgm:pt modelId="{5B5EB5F7-0980-437B-8DDF-08E1ECC952D9}">
      <dgm:prSet/>
      <dgm:spPr/>
      <dgm:t>
        <a:bodyPr/>
        <a:lstStyle/>
        <a:p>
          <a:r>
            <a:rPr lang="en-US" dirty="0">
              <a:solidFill>
                <a:schemeClr val="tx1"/>
              </a:solidFill>
            </a:rPr>
            <a:t>Reviewing sequences of operation</a:t>
          </a:r>
        </a:p>
      </dgm:t>
    </dgm:pt>
    <dgm:pt modelId="{C9FD5F43-3D51-4B4C-BBC9-55C9951C8AD5}" type="parTrans" cxnId="{87995E28-2651-4EDA-93A7-90FFCC26726E}">
      <dgm:prSet/>
      <dgm:spPr/>
      <dgm:t>
        <a:bodyPr/>
        <a:lstStyle/>
        <a:p>
          <a:endParaRPr lang="en-US"/>
        </a:p>
      </dgm:t>
    </dgm:pt>
    <dgm:pt modelId="{B19C6935-34CD-4D00-B677-BADD0D253ED3}" type="sibTrans" cxnId="{87995E28-2651-4EDA-93A7-90FFCC26726E}">
      <dgm:prSet/>
      <dgm:spPr/>
      <dgm:t>
        <a:bodyPr/>
        <a:lstStyle/>
        <a:p>
          <a:endParaRPr lang="en-US"/>
        </a:p>
      </dgm:t>
    </dgm:pt>
    <dgm:pt modelId="{7D1E8ED7-DB0C-4559-9C6D-B3C9B125D619}">
      <dgm:prSet/>
      <dgm:spPr/>
      <dgm:t>
        <a:bodyPr/>
        <a:lstStyle/>
        <a:p>
          <a:r>
            <a:rPr lang="en-US" dirty="0">
              <a:solidFill>
                <a:schemeClr val="tx1"/>
              </a:solidFill>
            </a:rPr>
            <a:t>Interviewing building operators and maintenance staff</a:t>
          </a:r>
        </a:p>
      </dgm:t>
    </dgm:pt>
    <dgm:pt modelId="{D2282A96-77A3-4277-85DE-EDA32AE43EFF}" type="parTrans" cxnId="{061E12D2-FF12-438B-8378-C6ECCDD3646B}">
      <dgm:prSet/>
      <dgm:spPr/>
      <dgm:t>
        <a:bodyPr/>
        <a:lstStyle/>
        <a:p>
          <a:endParaRPr lang="en-US"/>
        </a:p>
      </dgm:t>
    </dgm:pt>
    <dgm:pt modelId="{0BA6B311-7BF9-4869-9B9C-4A845BEE62E9}" type="sibTrans" cxnId="{061E12D2-FF12-438B-8378-C6ECCDD3646B}">
      <dgm:prSet/>
      <dgm:spPr/>
      <dgm:t>
        <a:bodyPr/>
        <a:lstStyle/>
        <a:p>
          <a:endParaRPr lang="en-US"/>
        </a:p>
      </dgm:t>
    </dgm:pt>
    <dgm:pt modelId="{563315B6-7A36-4D82-8270-81348AA9CE9B}">
      <dgm:prSet/>
      <dgm:spPr/>
      <dgm:t>
        <a:bodyPr/>
        <a:lstStyle/>
        <a:p>
          <a:r>
            <a:rPr lang="en-US" dirty="0">
              <a:solidFill>
                <a:schemeClr val="tx1"/>
              </a:solidFill>
            </a:rPr>
            <a:t>Periodically reviewing systems and equipment with a focus on targeting potential energy savings</a:t>
          </a:r>
        </a:p>
      </dgm:t>
    </dgm:pt>
    <dgm:pt modelId="{C8516706-46B5-42D8-909C-7E698EF08D97}" type="parTrans" cxnId="{82F38016-605F-41F5-916A-ACA6A41F09F1}">
      <dgm:prSet/>
      <dgm:spPr/>
      <dgm:t>
        <a:bodyPr/>
        <a:lstStyle/>
        <a:p>
          <a:endParaRPr lang="en-US"/>
        </a:p>
      </dgm:t>
    </dgm:pt>
    <dgm:pt modelId="{96A1DA41-9B8F-4F33-B4EB-E1448A79609A}" type="sibTrans" cxnId="{82F38016-605F-41F5-916A-ACA6A41F09F1}">
      <dgm:prSet/>
      <dgm:spPr/>
      <dgm:t>
        <a:bodyPr/>
        <a:lstStyle/>
        <a:p>
          <a:endParaRPr lang="en-US"/>
        </a:p>
      </dgm:t>
    </dgm:pt>
    <dgm:pt modelId="{6A456918-6E52-4DF1-8E61-BD8A25B21E0E}">
      <dgm:prSet/>
      <dgm:spPr/>
      <dgm:t>
        <a:bodyPr/>
        <a:lstStyle/>
        <a:p>
          <a:r>
            <a:rPr lang="en-US" dirty="0">
              <a:solidFill>
                <a:schemeClr val="tx1"/>
              </a:solidFill>
            </a:rPr>
            <a:t>The BSO map should document:</a:t>
          </a:r>
        </a:p>
      </dgm:t>
    </dgm:pt>
    <dgm:pt modelId="{D07C5892-65CD-471E-BD97-D63DEA0D7AFD}" type="parTrans" cxnId="{63CC10EE-BD84-4A5F-889A-EE5AE1841841}">
      <dgm:prSet/>
      <dgm:spPr/>
      <dgm:t>
        <a:bodyPr/>
        <a:lstStyle/>
        <a:p>
          <a:endParaRPr lang="en-US"/>
        </a:p>
      </dgm:t>
    </dgm:pt>
    <dgm:pt modelId="{534E35E7-E746-42AD-879F-1B377FDFF4F7}" type="sibTrans" cxnId="{63CC10EE-BD84-4A5F-889A-EE5AE1841841}">
      <dgm:prSet/>
      <dgm:spPr/>
      <dgm:t>
        <a:bodyPr/>
        <a:lstStyle/>
        <a:p>
          <a:endParaRPr lang="en-US"/>
        </a:p>
      </dgm:t>
    </dgm:pt>
    <dgm:pt modelId="{29B20527-9D62-483F-A65F-BF5D7646DB56}">
      <dgm:prSet/>
      <dgm:spPr/>
      <dgm:t>
        <a:bodyPr/>
        <a:lstStyle/>
        <a:p>
          <a:r>
            <a:rPr lang="en-US" dirty="0">
              <a:solidFill>
                <a:schemeClr val="tx1"/>
              </a:solidFill>
            </a:rPr>
            <a:t>Major energy-using systems</a:t>
          </a:r>
        </a:p>
      </dgm:t>
    </dgm:pt>
    <dgm:pt modelId="{689F3889-38D6-4A5E-B6E3-1D09B0AA2239}" type="parTrans" cxnId="{DD105700-AA99-44EB-AC59-FE02DD14DE46}">
      <dgm:prSet/>
      <dgm:spPr/>
      <dgm:t>
        <a:bodyPr/>
        <a:lstStyle/>
        <a:p>
          <a:endParaRPr lang="en-US"/>
        </a:p>
      </dgm:t>
    </dgm:pt>
    <dgm:pt modelId="{D1DE1793-C7EC-4EE6-B2A9-453040778FA1}" type="sibTrans" cxnId="{DD105700-AA99-44EB-AC59-FE02DD14DE46}">
      <dgm:prSet/>
      <dgm:spPr/>
      <dgm:t>
        <a:bodyPr/>
        <a:lstStyle/>
        <a:p>
          <a:endParaRPr lang="en-US"/>
        </a:p>
      </dgm:t>
    </dgm:pt>
    <dgm:pt modelId="{2BD654DF-79A2-41DA-AD31-88FF094E0FF2}">
      <dgm:prSet/>
      <dgm:spPr/>
      <dgm:t>
        <a:bodyPr/>
        <a:lstStyle/>
        <a:p>
          <a:r>
            <a:rPr lang="en-US" dirty="0">
              <a:solidFill>
                <a:schemeClr val="tx1"/>
              </a:solidFill>
            </a:rPr>
            <a:t>Occupancy types by area</a:t>
          </a:r>
        </a:p>
      </dgm:t>
    </dgm:pt>
    <dgm:pt modelId="{DFB47614-761A-4B2B-8DE0-6FB7B7E75093}" type="parTrans" cxnId="{FD9D5448-28A9-4B4E-B801-F362B80A59E0}">
      <dgm:prSet/>
      <dgm:spPr/>
      <dgm:t>
        <a:bodyPr/>
        <a:lstStyle/>
        <a:p>
          <a:endParaRPr lang="en-US"/>
        </a:p>
      </dgm:t>
    </dgm:pt>
    <dgm:pt modelId="{E5073421-5718-4583-82F1-699845CF9CF2}" type="sibTrans" cxnId="{FD9D5448-28A9-4B4E-B801-F362B80A59E0}">
      <dgm:prSet/>
      <dgm:spPr/>
      <dgm:t>
        <a:bodyPr/>
        <a:lstStyle/>
        <a:p>
          <a:endParaRPr lang="en-US"/>
        </a:p>
      </dgm:t>
    </dgm:pt>
    <dgm:pt modelId="{667F2183-B274-4F02-B582-7485E4825A27}" type="pres">
      <dgm:prSet presAssocID="{EA000784-AE5C-455A-8EBB-FCD32F27F7DE}" presName="linear" presStyleCnt="0">
        <dgm:presLayoutVars>
          <dgm:dir/>
          <dgm:animLvl val="lvl"/>
          <dgm:resizeHandles val="exact"/>
        </dgm:presLayoutVars>
      </dgm:prSet>
      <dgm:spPr/>
    </dgm:pt>
    <dgm:pt modelId="{78DE8B37-4D61-48DB-BEEE-DA085535647A}" type="pres">
      <dgm:prSet presAssocID="{FB3FFDD7-E7DA-42B9-B962-2482724CF23B}" presName="parentLin" presStyleCnt="0"/>
      <dgm:spPr/>
    </dgm:pt>
    <dgm:pt modelId="{AA9C29EF-5D99-4938-AED5-E5B9CC7A32BF}" type="pres">
      <dgm:prSet presAssocID="{FB3FFDD7-E7DA-42B9-B962-2482724CF23B}" presName="parentLeftMargin" presStyleLbl="node1" presStyleIdx="0" presStyleCnt="2"/>
      <dgm:spPr/>
    </dgm:pt>
    <dgm:pt modelId="{9DB40B56-B872-49C8-B365-81EF7135B5BE}" type="pres">
      <dgm:prSet presAssocID="{FB3FFDD7-E7DA-42B9-B962-2482724CF23B}" presName="parentText" presStyleLbl="node1" presStyleIdx="0" presStyleCnt="2" custScaleX="79220">
        <dgm:presLayoutVars>
          <dgm:chMax val="0"/>
          <dgm:bulletEnabled val="1"/>
        </dgm:presLayoutVars>
      </dgm:prSet>
      <dgm:spPr/>
    </dgm:pt>
    <dgm:pt modelId="{DEBB106C-4615-4454-A1FA-200601B3F93B}" type="pres">
      <dgm:prSet presAssocID="{FB3FFDD7-E7DA-42B9-B962-2482724CF23B}" presName="negativeSpace" presStyleCnt="0"/>
      <dgm:spPr/>
    </dgm:pt>
    <dgm:pt modelId="{228EFF1A-59F1-4D34-AD59-1973267DEB0D}" type="pres">
      <dgm:prSet presAssocID="{FB3FFDD7-E7DA-42B9-B962-2482724CF23B}" presName="childText" presStyleLbl="conFgAcc1" presStyleIdx="0" presStyleCnt="2">
        <dgm:presLayoutVars>
          <dgm:bulletEnabled val="1"/>
        </dgm:presLayoutVars>
      </dgm:prSet>
      <dgm:spPr/>
    </dgm:pt>
    <dgm:pt modelId="{3705ADCA-5B5E-4644-AC47-1D0065F6EAC2}" type="pres">
      <dgm:prSet presAssocID="{D6B46887-B327-4DA2-8333-E2F0A4C9B337}" presName="spaceBetweenRectangles" presStyleCnt="0"/>
      <dgm:spPr/>
    </dgm:pt>
    <dgm:pt modelId="{48F99AAA-32B9-4463-8F60-62D9FDC37AF3}" type="pres">
      <dgm:prSet presAssocID="{6A456918-6E52-4DF1-8E61-BD8A25B21E0E}" presName="parentLin" presStyleCnt="0"/>
      <dgm:spPr/>
    </dgm:pt>
    <dgm:pt modelId="{DF7D7C5C-0C02-434C-B9AF-15D298EB39F7}" type="pres">
      <dgm:prSet presAssocID="{6A456918-6E52-4DF1-8E61-BD8A25B21E0E}" presName="parentLeftMargin" presStyleLbl="node1" presStyleIdx="0" presStyleCnt="2"/>
      <dgm:spPr/>
    </dgm:pt>
    <dgm:pt modelId="{E215AF91-72A7-4631-A910-77B407826722}" type="pres">
      <dgm:prSet presAssocID="{6A456918-6E52-4DF1-8E61-BD8A25B21E0E}" presName="parentText" presStyleLbl="node1" presStyleIdx="1" presStyleCnt="2" custScaleX="77971">
        <dgm:presLayoutVars>
          <dgm:chMax val="0"/>
          <dgm:bulletEnabled val="1"/>
        </dgm:presLayoutVars>
      </dgm:prSet>
      <dgm:spPr/>
    </dgm:pt>
    <dgm:pt modelId="{DC2E386E-2CBF-46CF-9DE5-11E84008CA2B}" type="pres">
      <dgm:prSet presAssocID="{6A456918-6E52-4DF1-8E61-BD8A25B21E0E}" presName="negativeSpace" presStyleCnt="0"/>
      <dgm:spPr/>
    </dgm:pt>
    <dgm:pt modelId="{DDF89D05-BC3A-4C73-BB53-88017866B619}" type="pres">
      <dgm:prSet presAssocID="{6A456918-6E52-4DF1-8E61-BD8A25B21E0E}" presName="childText" presStyleLbl="conFgAcc1" presStyleIdx="1" presStyleCnt="2" custScaleX="63636">
        <dgm:presLayoutVars>
          <dgm:bulletEnabled val="1"/>
        </dgm:presLayoutVars>
      </dgm:prSet>
      <dgm:spPr/>
    </dgm:pt>
  </dgm:ptLst>
  <dgm:cxnLst>
    <dgm:cxn modelId="{DD105700-AA99-44EB-AC59-FE02DD14DE46}" srcId="{6A456918-6E52-4DF1-8E61-BD8A25B21E0E}" destId="{29B20527-9D62-483F-A65F-BF5D7646DB56}" srcOrd="0" destOrd="0" parTransId="{689F3889-38D6-4A5E-B6E3-1D09B0AA2239}" sibTransId="{D1DE1793-C7EC-4EE6-B2A9-453040778FA1}"/>
    <dgm:cxn modelId="{152A5107-59A3-4780-99C2-86EEF2B1A2D2}" type="presOf" srcId="{563315B6-7A36-4D82-8270-81348AA9CE9B}" destId="{228EFF1A-59F1-4D34-AD59-1973267DEB0D}" srcOrd="0" destOrd="3" presId="urn:microsoft.com/office/officeart/2005/8/layout/list1"/>
    <dgm:cxn modelId="{82F38016-605F-41F5-916A-ACA6A41F09F1}" srcId="{FB3FFDD7-E7DA-42B9-B962-2482724CF23B}" destId="{563315B6-7A36-4D82-8270-81348AA9CE9B}" srcOrd="3" destOrd="0" parTransId="{C8516706-46B5-42D8-909C-7E698EF08D97}" sibTransId="{96A1DA41-9B8F-4F33-B4EB-E1448A79609A}"/>
    <dgm:cxn modelId="{095E6B22-4E74-4138-9266-6FE1D91D8CB9}" srcId="{FB3FFDD7-E7DA-42B9-B962-2482724CF23B}" destId="{61E3D9B6-22E8-49D7-9BE2-366635D67FFC}" srcOrd="0" destOrd="0" parTransId="{92C4CF2B-D49A-49F7-8051-B32EF9A46922}" sibTransId="{A44A2310-0CC4-4DD1-8385-701BE3AF5E18}"/>
    <dgm:cxn modelId="{7AF7F624-57B1-4400-A8A6-9185D06294E1}" type="presOf" srcId="{FB3FFDD7-E7DA-42B9-B962-2482724CF23B}" destId="{9DB40B56-B872-49C8-B365-81EF7135B5BE}" srcOrd="1" destOrd="0" presId="urn:microsoft.com/office/officeart/2005/8/layout/list1"/>
    <dgm:cxn modelId="{87995E28-2651-4EDA-93A7-90FFCC26726E}" srcId="{FB3FFDD7-E7DA-42B9-B962-2482724CF23B}" destId="{5B5EB5F7-0980-437B-8DDF-08E1ECC952D9}" srcOrd="1" destOrd="0" parTransId="{C9FD5F43-3D51-4B4C-BBC9-55C9951C8AD5}" sibTransId="{B19C6935-34CD-4D00-B677-BADD0D253ED3}"/>
    <dgm:cxn modelId="{3A525033-FB74-4A61-B3A2-6D4D07593044}" type="presOf" srcId="{6A456918-6E52-4DF1-8E61-BD8A25B21E0E}" destId="{DF7D7C5C-0C02-434C-B9AF-15D298EB39F7}" srcOrd="0" destOrd="0" presId="urn:microsoft.com/office/officeart/2005/8/layout/list1"/>
    <dgm:cxn modelId="{FFF33460-9D41-4A07-A224-404CECCAA071}" type="presOf" srcId="{7D1E8ED7-DB0C-4559-9C6D-B3C9B125D619}" destId="{228EFF1A-59F1-4D34-AD59-1973267DEB0D}" srcOrd="0" destOrd="2" presId="urn:microsoft.com/office/officeart/2005/8/layout/list1"/>
    <dgm:cxn modelId="{FD9D5448-28A9-4B4E-B801-F362B80A59E0}" srcId="{6A456918-6E52-4DF1-8E61-BD8A25B21E0E}" destId="{2BD654DF-79A2-41DA-AD31-88FF094E0FF2}" srcOrd="1" destOrd="0" parTransId="{DFB47614-761A-4B2B-8DE0-6FB7B7E75093}" sibTransId="{E5073421-5718-4583-82F1-699845CF9CF2}"/>
    <dgm:cxn modelId="{34638254-1200-498A-BBAF-D2D54895D3D5}" type="presOf" srcId="{FB3FFDD7-E7DA-42B9-B962-2482724CF23B}" destId="{AA9C29EF-5D99-4938-AED5-E5B9CC7A32BF}" srcOrd="0" destOrd="0" presId="urn:microsoft.com/office/officeart/2005/8/layout/list1"/>
    <dgm:cxn modelId="{B1741689-7B0B-426C-B01F-E1FA331E6030}" type="presOf" srcId="{EA000784-AE5C-455A-8EBB-FCD32F27F7DE}" destId="{667F2183-B274-4F02-B582-7485E4825A27}" srcOrd="0" destOrd="0" presId="urn:microsoft.com/office/officeart/2005/8/layout/list1"/>
    <dgm:cxn modelId="{92D7D399-F9A2-4A92-850A-CAE0E074C78C}" type="presOf" srcId="{6A456918-6E52-4DF1-8E61-BD8A25B21E0E}" destId="{E215AF91-72A7-4631-A910-77B407826722}" srcOrd="1" destOrd="0" presId="urn:microsoft.com/office/officeart/2005/8/layout/list1"/>
    <dgm:cxn modelId="{061E12D2-FF12-438B-8378-C6ECCDD3646B}" srcId="{FB3FFDD7-E7DA-42B9-B962-2482724CF23B}" destId="{7D1E8ED7-DB0C-4559-9C6D-B3C9B125D619}" srcOrd="2" destOrd="0" parTransId="{D2282A96-77A3-4277-85DE-EDA32AE43EFF}" sibTransId="{0BA6B311-7BF9-4869-9B9C-4A845BEE62E9}"/>
    <dgm:cxn modelId="{5B4EC6D8-3AB7-4D92-8E7A-9E7632C1286A}" type="presOf" srcId="{61E3D9B6-22E8-49D7-9BE2-366635D67FFC}" destId="{228EFF1A-59F1-4D34-AD59-1973267DEB0D}" srcOrd="0" destOrd="0" presId="urn:microsoft.com/office/officeart/2005/8/layout/list1"/>
    <dgm:cxn modelId="{15EE13DA-5073-48F9-BECA-B1BF376C18AC}" type="presOf" srcId="{2BD654DF-79A2-41DA-AD31-88FF094E0FF2}" destId="{DDF89D05-BC3A-4C73-BB53-88017866B619}" srcOrd="0" destOrd="1" presId="urn:microsoft.com/office/officeart/2005/8/layout/list1"/>
    <dgm:cxn modelId="{F897EBDF-5297-4CE4-ABC1-C1C0FB65EB39}" type="presOf" srcId="{5B5EB5F7-0980-437B-8DDF-08E1ECC952D9}" destId="{228EFF1A-59F1-4D34-AD59-1973267DEB0D}" srcOrd="0" destOrd="1" presId="urn:microsoft.com/office/officeart/2005/8/layout/list1"/>
    <dgm:cxn modelId="{F99DFBDF-3270-4706-B367-CAC66D0655A5}" srcId="{EA000784-AE5C-455A-8EBB-FCD32F27F7DE}" destId="{FB3FFDD7-E7DA-42B9-B962-2482724CF23B}" srcOrd="0" destOrd="0" parTransId="{2A80B82E-F714-4847-993B-938130B66ED1}" sibTransId="{D6B46887-B327-4DA2-8333-E2F0A4C9B337}"/>
    <dgm:cxn modelId="{4CA460EA-6874-4A06-B5C5-022381AD496A}" type="presOf" srcId="{29B20527-9D62-483F-A65F-BF5D7646DB56}" destId="{DDF89D05-BC3A-4C73-BB53-88017866B619}" srcOrd="0" destOrd="0" presId="urn:microsoft.com/office/officeart/2005/8/layout/list1"/>
    <dgm:cxn modelId="{63CC10EE-BD84-4A5F-889A-EE5AE1841841}" srcId="{EA000784-AE5C-455A-8EBB-FCD32F27F7DE}" destId="{6A456918-6E52-4DF1-8E61-BD8A25B21E0E}" srcOrd="1" destOrd="0" parTransId="{D07C5892-65CD-471E-BD97-D63DEA0D7AFD}" sibTransId="{534E35E7-E746-42AD-879F-1B377FDFF4F7}"/>
    <dgm:cxn modelId="{A272194D-CC3C-4C71-BC69-28B80F5A0423}" type="presParOf" srcId="{667F2183-B274-4F02-B582-7485E4825A27}" destId="{78DE8B37-4D61-48DB-BEEE-DA085535647A}" srcOrd="0" destOrd="0" presId="urn:microsoft.com/office/officeart/2005/8/layout/list1"/>
    <dgm:cxn modelId="{FFC09DFE-1013-4BC1-A488-99F3E58AF88D}" type="presParOf" srcId="{78DE8B37-4D61-48DB-BEEE-DA085535647A}" destId="{AA9C29EF-5D99-4938-AED5-E5B9CC7A32BF}" srcOrd="0" destOrd="0" presId="urn:microsoft.com/office/officeart/2005/8/layout/list1"/>
    <dgm:cxn modelId="{5E4A9344-27B6-41FE-85C5-7846BDF45EAA}" type="presParOf" srcId="{78DE8B37-4D61-48DB-BEEE-DA085535647A}" destId="{9DB40B56-B872-49C8-B365-81EF7135B5BE}" srcOrd="1" destOrd="0" presId="urn:microsoft.com/office/officeart/2005/8/layout/list1"/>
    <dgm:cxn modelId="{6D0E781C-5F6A-4BD2-94BC-DDBD390CEE1E}" type="presParOf" srcId="{667F2183-B274-4F02-B582-7485E4825A27}" destId="{DEBB106C-4615-4454-A1FA-200601B3F93B}" srcOrd="1" destOrd="0" presId="urn:microsoft.com/office/officeart/2005/8/layout/list1"/>
    <dgm:cxn modelId="{93639855-29F1-4498-B2DF-C0F3DAE0C340}" type="presParOf" srcId="{667F2183-B274-4F02-B582-7485E4825A27}" destId="{228EFF1A-59F1-4D34-AD59-1973267DEB0D}" srcOrd="2" destOrd="0" presId="urn:microsoft.com/office/officeart/2005/8/layout/list1"/>
    <dgm:cxn modelId="{6CAAF48C-AD13-4AB2-AE1A-DC34C3AAA00D}" type="presParOf" srcId="{667F2183-B274-4F02-B582-7485E4825A27}" destId="{3705ADCA-5B5E-4644-AC47-1D0065F6EAC2}" srcOrd="3" destOrd="0" presId="urn:microsoft.com/office/officeart/2005/8/layout/list1"/>
    <dgm:cxn modelId="{71DF84B8-2814-49DF-90BB-7690F6294D1F}" type="presParOf" srcId="{667F2183-B274-4F02-B582-7485E4825A27}" destId="{48F99AAA-32B9-4463-8F60-62D9FDC37AF3}" srcOrd="4" destOrd="0" presId="urn:microsoft.com/office/officeart/2005/8/layout/list1"/>
    <dgm:cxn modelId="{1505D318-FE93-48CE-86A6-35CBA680CF78}" type="presParOf" srcId="{48F99AAA-32B9-4463-8F60-62D9FDC37AF3}" destId="{DF7D7C5C-0C02-434C-B9AF-15D298EB39F7}" srcOrd="0" destOrd="0" presId="urn:microsoft.com/office/officeart/2005/8/layout/list1"/>
    <dgm:cxn modelId="{C68752AF-A3CB-486F-BBF8-E79C388B68E3}" type="presParOf" srcId="{48F99AAA-32B9-4463-8F60-62D9FDC37AF3}" destId="{E215AF91-72A7-4631-A910-77B407826722}" srcOrd="1" destOrd="0" presId="urn:microsoft.com/office/officeart/2005/8/layout/list1"/>
    <dgm:cxn modelId="{B3BF9516-68C9-46FA-AF7C-351A56B61963}" type="presParOf" srcId="{667F2183-B274-4F02-B582-7485E4825A27}" destId="{DC2E386E-2CBF-46CF-9DE5-11E84008CA2B}" srcOrd="5" destOrd="0" presId="urn:microsoft.com/office/officeart/2005/8/layout/list1"/>
    <dgm:cxn modelId="{84E336A7-E560-49A0-A056-82CBBCE538E0}" type="presParOf" srcId="{667F2183-B274-4F02-B582-7485E4825A27}" destId="{DDF89D05-BC3A-4C73-BB53-88017866B61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A77991-49DB-4129-A243-FA0EDE213BD8}"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9F4E31BF-8BBE-4A32-9B8D-38022607AFB7}">
      <dgm:prSet phldrT="[Text]" custT="1"/>
      <dgm:spPr/>
      <dgm:t>
        <a:bodyPr/>
        <a:lstStyle/>
        <a:p>
          <a:pPr algn="ctr"/>
          <a:r>
            <a:rPr lang="en-US" sz="2400" dirty="0">
              <a:solidFill>
                <a:schemeClr val="tx1"/>
              </a:solidFill>
            </a:rPr>
            <a:t>CO</a:t>
          </a:r>
          <a:r>
            <a:rPr lang="en-US" sz="2400" baseline="-25000" dirty="0">
              <a:solidFill>
                <a:schemeClr val="tx1"/>
              </a:solidFill>
            </a:rPr>
            <a:t>2</a:t>
          </a:r>
          <a:r>
            <a:rPr lang="en-US" sz="2400" dirty="0">
              <a:solidFill>
                <a:schemeClr val="tx1"/>
              </a:solidFill>
            </a:rPr>
            <a:t>/temperature/</a:t>
          </a:r>
        </a:p>
        <a:p>
          <a:pPr algn="ctr"/>
          <a:r>
            <a:rPr lang="en-US" sz="2400" dirty="0">
              <a:solidFill>
                <a:schemeClr val="tx1"/>
              </a:solidFill>
            </a:rPr>
            <a:t>humidity meter</a:t>
          </a:r>
        </a:p>
      </dgm:t>
    </dgm:pt>
    <dgm:pt modelId="{1FCD3A9A-EC0A-4003-AF34-0EB7E728D3DC}" type="parTrans" cxnId="{B9D9B9E4-0666-497B-9AD8-EFBA334700F1}">
      <dgm:prSet/>
      <dgm:spPr/>
      <dgm:t>
        <a:bodyPr/>
        <a:lstStyle/>
        <a:p>
          <a:pPr algn="ctr"/>
          <a:endParaRPr lang="en-US" sz="1600"/>
        </a:p>
      </dgm:t>
    </dgm:pt>
    <dgm:pt modelId="{767E27CA-C284-4242-A1CC-E5D577A3A869}" type="sibTrans" cxnId="{B9D9B9E4-0666-497B-9AD8-EFBA334700F1}">
      <dgm:prSet/>
      <dgm:spPr/>
      <dgm:t>
        <a:bodyPr/>
        <a:lstStyle/>
        <a:p>
          <a:pPr algn="ctr"/>
          <a:endParaRPr lang="en-US" sz="1600"/>
        </a:p>
      </dgm:t>
    </dgm:pt>
    <dgm:pt modelId="{09103C99-6CCE-4A90-A7EF-BA4590AC6E1E}">
      <dgm:prSet phldrT="[Text]" custT="1"/>
      <dgm:spPr/>
      <dgm:t>
        <a:bodyPr/>
        <a:lstStyle/>
        <a:p>
          <a:pPr algn="ctr"/>
          <a:r>
            <a:rPr lang="en-US" sz="2400" dirty="0">
              <a:solidFill>
                <a:schemeClr val="tx1"/>
              </a:solidFill>
            </a:rPr>
            <a:t>Infrared thermometer</a:t>
          </a:r>
        </a:p>
      </dgm:t>
    </dgm:pt>
    <dgm:pt modelId="{FAE18AC5-AF89-409F-AECF-C8300C82BDD2}" type="parTrans" cxnId="{62F65C47-E183-4B52-A5DC-0671DFF1BD7A}">
      <dgm:prSet/>
      <dgm:spPr/>
      <dgm:t>
        <a:bodyPr/>
        <a:lstStyle/>
        <a:p>
          <a:pPr algn="ctr"/>
          <a:endParaRPr lang="en-US" sz="1600"/>
        </a:p>
      </dgm:t>
    </dgm:pt>
    <dgm:pt modelId="{17B7ABD8-691F-4E08-93E2-22CDE12187C8}" type="sibTrans" cxnId="{62F65C47-E183-4B52-A5DC-0671DFF1BD7A}">
      <dgm:prSet/>
      <dgm:spPr/>
      <dgm:t>
        <a:bodyPr/>
        <a:lstStyle/>
        <a:p>
          <a:pPr algn="ctr"/>
          <a:endParaRPr lang="en-US" sz="1600"/>
        </a:p>
      </dgm:t>
    </dgm:pt>
    <dgm:pt modelId="{9CC7C47D-A000-467B-91FB-855C2E36C7E4}">
      <dgm:prSet phldrT="[Text]" custT="1"/>
      <dgm:spPr/>
      <dgm:t>
        <a:bodyPr/>
        <a:lstStyle/>
        <a:p>
          <a:pPr algn="ctr"/>
          <a:r>
            <a:rPr lang="en-US" sz="2400" dirty="0">
              <a:solidFill>
                <a:schemeClr val="tx1"/>
              </a:solidFill>
            </a:rPr>
            <a:t>Light meter</a:t>
          </a:r>
        </a:p>
      </dgm:t>
    </dgm:pt>
    <dgm:pt modelId="{BA0091E3-1D4D-4774-B860-5D6CD5E024E0}" type="parTrans" cxnId="{E3065D63-3D79-48DB-8AD2-BE56640D0068}">
      <dgm:prSet/>
      <dgm:spPr/>
      <dgm:t>
        <a:bodyPr/>
        <a:lstStyle/>
        <a:p>
          <a:pPr algn="ctr"/>
          <a:endParaRPr lang="en-US" sz="1600"/>
        </a:p>
      </dgm:t>
    </dgm:pt>
    <dgm:pt modelId="{59833A14-F94D-4D36-88AE-F4C004F6A362}" type="sibTrans" cxnId="{E3065D63-3D79-48DB-8AD2-BE56640D0068}">
      <dgm:prSet/>
      <dgm:spPr/>
      <dgm:t>
        <a:bodyPr/>
        <a:lstStyle/>
        <a:p>
          <a:pPr algn="ctr"/>
          <a:endParaRPr lang="en-US" sz="1600"/>
        </a:p>
      </dgm:t>
    </dgm:pt>
    <dgm:pt modelId="{18110556-197C-4C71-AF94-7B08A621D82B}" type="pres">
      <dgm:prSet presAssocID="{BBA77991-49DB-4129-A243-FA0EDE213BD8}" presName="linearFlow" presStyleCnt="0">
        <dgm:presLayoutVars>
          <dgm:dir/>
          <dgm:resizeHandles val="exact"/>
        </dgm:presLayoutVars>
      </dgm:prSet>
      <dgm:spPr/>
    </dgm:pt>
    <dgm:pt modelId="{916E750A-4493-4CBD-92B3-D0B2F7843DBC}" type="pres">
      <dgm:prSet presAssocID="{9F4E31BF-8BBE-4A32-9B8D-38022607AFB7}" presName="comp" presStyleCnt="0"/>
      <dgm:spPr/>
    </dgm:pt>
    <dgm:pt modelId="{3BA9A364-90FC-413A-820A-A1C0D847A0F1}" type="pres">
      <dgm:prSet presAssocID="{9F4E31BF-8BBE-4A32-9B8D-38022607AFB7}" presName="rect2" presStyleLbl="node1" presStyleIdx="0" presStyleCnt="3">
        <dgm:presLayoutVars>
          <dgm:bulletEnabled val="1"/>
        </dgm:presLayoutVars>
      </dgm:prSet>
      <dgm:spPr/>
    </dgm:pt>
    <dgm:pt modelId="{58FE19D7-E8BA-4FB7-A1DB-90FE5BE1A1DA}" type="pres">
      <dgm:prSet presAssocID="{9F4E31BF-8BBE-4A32-9B8D-38022607AFB7}" presName="rect1" presStyleLbl="lnNode1" presStyleIdx="0" presStyleCnt="3">
        <dgm:style>
          <a:lnRef idx="2">
            <a:schemeClr val="accent1"/>
          </a:lnRef>
          <a:fillRef idx="1">
            <a:schemeClr val="lt1"/>
          </a:fillRef>
          <a:effectRef idx="0">
            <a:schemeClr val="accent1"/>
          </a:effectRef>
          <a:fontRef idx="minor">
            <a:schemeClr val="dk1"/>
          </a:fontRef>
        </dgm:style>
      </dgm:prSet>
      <dgm:spPr>
        <a:ln w="38100"/>
      </dgm:spPr>
    </dgm:pt>
    <dgm:pt modelId="{6B33812E-DB96-4844-BD6C-7A71C9D6EF82}" type="pres">
      <dgm:prSet presAssocID="{767E27CA-C284-4242-A1CC-E5D577A3A869}" presName="sibTrans" presStyleCnt="0"/>
      <dgm:spPr/>
    </dgm:pt>
    <dgm:pt modelId="{F9C2E2A7-CA09-4FF5-AFDC-A883E5DF8058}" type="pres">
      <dgm:prSet presAssocID="{09103C99-6CCE-4A90-A7EF-BA4590AC6E1E}" presName="comp" presStyleCnt="0"/>
      <dgm:spPr/>
    </dgm:pt>
    <dgm:pt modelId="{5DC4D4AF-CA5D-47C9-AAA3-5715172BE2FD}" type="pres">
      <dgm:prSet presAssocID="{09103C99-6CCE-4A90-A7EF-BA4590AC6E1E}" presName="rect2" presStyleLbl="node1" presStyleIdx="1" presStyleCnt="3">
        <dgm:presLayoutVars>
          <dgm:bulletEnabled val="1"/>
        </dgm:presLayoutVars>
      </dgm:prSet>
      <dgm:spPr/>
    </dgm:pt>
    <dgm:pt modelId="{10E3863B-7794-4A17-88DA-94CE1A9E7B90}" type="pres">
      <dgm:prSet presAssocID="{09103C99-6CCE-4A90-A7EF-BA4590AC6E1E}" presName="rect1" presStyleLbl="lnNode1" presStyleIdx="1" presStyleCnt="3">
        <dgm:style>
          <a:lnRef idx="2">
            <a:schemeClr val="accent1"/>
          </a:lnRef>
          <a:fillRef idx="1">
            <a:schemeClr val="lt1"/>
          </a:fillRef>
          <a:effectRef idx="0">
            <a:schemeClr val="accent1"/>
          </a:effectRef>
          <a:fontRef idx="minor">
            <a:schemeClr val="dk1"/>
          </a:fontRef>
        </dgm:style>
      </dgm:prSet>
      <dgm:spPr>
        <a:ln w="38100"/>
      </dgm:spPr>
    </dgm:pt>
    <dgm:pt modelId="{6D62B03B-F5BA-45C5-8FAD-D07D16E62433}" type="pres">
      <dgm:prSet presAssocID="{17B7ABD8-691F-4E08-93E2-22CDE12187C8}" presName="sibTrans" presStyleCnt="0"/>
      <dgm:spPr/>
    </dgm:pt>
    <dgm:pt modelId="{777F8AF3-6922-40A8-9037-56767F40694C}" type="pres">
      <dgm:prSet presAssocID="{9CC7C47D-A000-467B-91FB-855C2E36C7E4}" presName="comp" presStyleCnt="0"/>
      <dgm:spPr/>
    </dgm:pt>
    <dgm:pt modelId="{6D751881-2F67-4C06-9671-B2175EB5CA49}" type="pres">
      <dgm:prSet presAssocID="{9CC7C47D-A000-467B-91FB-855C2E36C7E4}" presName="rect2" presStyleLbl="node1" presStyleIdx="2" presStyleCnt="3">
        <dgm:presLayoutVars>
          <dgm:bulletEnabled val="1"/>
        </dgm:presLayoutVars>
      </dgm:prSet>
      <dgm:spPr/>
    </dgm:pt>
    <dgm:pt modelId="{84863F71-FA89-4638-9F28-143A471FFDB0}" type="pres">
      <dgm:prSet presAssocID="{9CC7C47D-A000-467B-91FB-855C2E36C7E4}" presName="rect1" presStyleLbl="lnNode1" presStyleIdx="2" presStyleCnt="3">
        <dgm:style>
          <a:lnRef idx="2">
            <a:schemeClr val="accent1"/>
          </a:lnRef>
          <a:fillRef idx="1">
            <a:schemeClr val="lt1"/>
          </a:fillRef>
          <a:effectRef idx="0">
            <a:schemeClr val="accent1"/>
          </a:effectRef>
          <a:fontRef idx="minor">
            <a:schemeClr val="dk1"/>
          </a:fontRef>
        </dgm:style>
      </dgm:prSet>
      <dgm:spPr>
        <a:ln w="38100"/>
      </dgm:spPr>
    </dgm:pt>
  </dgm:ptLst>
  <dgm:cxnLst>
    <dgm:cxn modelId="{F7698E19-6845-4FB4-94D2-288489C3AB41}" type="presOf" srcId="{9F4E31BF-8BBE-4A32-9B8D-38022607AFB7}" destId="{3BA9A364-90FC-413A-820A-A1C0D847A0F1}" srcOrd="0" destOrd="0" presId="urn:microsoft.com/office/officeart/2008/layout/AlternatingPictureBlocks"/>
    <dgm:cxn modelId="{3431E526-5767-4773-A9D3-8DD80E47816D}" type="presOf" srcId="{BBA77991-49DB-4129-A243-FA0EDE213BD8}" destId="{18110556-197C-4C71-AF94-7B08A621D82B}" srcOrd="0" destOrd="0" presId="urn:microsoft.com/office/officeart/2008/layout/AlternatingPictureBlocks"/>
    <dgm:cxn modelId="{E3065D63-3D79-48DB-8AD2-BE56640D0068}" srcId="{BBA77991-49DB-4129-A243-FA0EDE213BD8}" destId="{9CC7C47D-A000-467B-91FB-855C2E36C7E4}" srcOrd="2" destOrd="0" parTransId="{BA0091E3-1D4D-4774-B860-5D6CD5E024E0}" sibTransId="{59833A14-F94D-4D36-88AE-F4C004F6A362}"/>
    <dgm:cxn modelId="{62F65C47-E183-4B52-A5DC-0671DFF1BD7A}" srcId="{BBA77991-49DB-4129-A243-FA0EDE213BD8}" destId="{09103C99-6CCE-4A90-A7EF-BA4590AC6E1E}" srcOrd="1" destOrd="0" parTransId="{FAE18AC5-AF89-409F-AECF-C8300C82BDD2}" sibTransId="{17B7ABD8-691F-4E08-93E2-22CDE12187C8}"/>
    <dgm:cxn modelId="{84204458-3A6D-486B-B6BD-6465FFC4E979}" type="presOf" srcId="{09103C99-6CCE-4A90-A7EF-BA4590AC6E1E}" destId="{5DC4D4AF-CA5D-47C9-AAA3-5715172BE2FD}" srcOrd="0" destOrd="0" presId="urn:microsoft.com/office/officeart/2008/layout/AlternatingPictureBlocks"/>
    <dgm:cxn modelId="{DD189194-5298-4BD7-A590-12AFD899E71D}" type="presOf" srcId="{9CC7C47D-A000-467B-91FB-855C2E36C7E4}" destId="{6D751881-2F67-4C06-9671-B2175EB5CA49}" srcOrd="0" destOrd="0" presId="urn:microsoft.com/office/officeart/2008/layout/AlternatingPictureBlocks"/>
    <dgm:cxn modelId="{B9D9B9E4-0666-497B-9AD8-EFBA334700F1}" srcId="{BBA77991-49DB-4129-A243-FA0EDE213BD8}" destId="{9F4E31BF-8BBE-4A32-9B8D-38022607AFB7}" srcOrd="0" destOrd="0" parTransId="{1FCD3A9A-EC0A-4003-AF34-0EB7E728D3DC}" sibTransId="{767E27CA-C284-4242-A1CC-E5D577A3A869}"/>
    <dgm:cxn modelId="{E3D782F1-AB7B-43B1-82BD-351B68992862}" type="presParOf" srcId="{18110556-197C-4C71-AF94-7B08A621D82B}" destId="{916E750A-4493-4CBD-92B3-D0B2F7843DBC}" srcOrd="0" destOrd="0" presId="urn:microsoft.com/office/officeart/2008/layout/AlternatingPictureBlocks"/>
    <dgm:cxn modelId="{92F09547-4677-4C7A-A202-8AB43C0DC673}" type="presParOf" srcId="{916E750A-4493-4CBD-92B3-D0B2F7843DBC}" destId="{3BA9A364-90FC-413A-820A-A1C0D847A0F1}" srcOrd="0" destOrd="0" presId="urn:microsoft.com/office/officeart/2008/layout/AlternatingPictureBlocks"/>
    <dgm:cxn modelId="{427F9A1F-99E8-4F1D-8197-8C53C5C4965D}" type="presParOf" srcId="{916E750A-4493-4CBD-92B3-D0B2F7843DBC}" destId="{58FE19D7-E8BA-4FB7-A1DB-90FE5BE1A1DA}" srcOrd="1" destOrd="0" presId="urn:microsoft.com/office/officeart/2008/layout/AlternatingPictureBlocks"/>
    <dgm:cxn modelId="{DB633235-7434-4129-8B1B-0152F36B86BF}" type="presParOf" srcId="{18110556-197C-4C71-AF94-7B08A621D82B}" destId="{6B33812E-DB96-4844-BD6C-7A71C9D6EF82}" srcOrd="1" destOrd="0" presId="urn:microsoft.com/office/officeart/2008/layout/AlternatingPictureBlocks"/>
    <dgm:cxn modelId="{90537FC4-CA57-4CC1-89F0-B0000765A718}" type="presParOf" srcId="{18110556-197C-4C71-AF94-7B08A621D82B}" destId="{F9C2E2A7-CA09-4FF5-AFDC-A883E5DF8058}" srcOrd="2" destOrd="0" presId="urn:microsoft.com/office/officeart/2008/layout/AlternatingPictureBlocks"/>
    <dgm:cxn modelId="{0784E639-1BBF-488F-AB52-CBE903550BD5}" type="presParOf" srcId="{F9C2E2A7-CA09-4FF5-AFDC-A883E5DF8058}" destId="{5DC4D4AF-CA5D-47C9-AAA3-5715172BE2FD}" srcOrd="0" destOrd="0" presId="urn:microsoft.com/office/officeart/2008/layout/AlternatingPictureBlocks"/>
    <dgm:cxn modelId="{A0654931-C59F-46FE-9412-49AB9E81DFDA}" type="presParOf" srcId="{F9C2E2A7-CA09-4FF5-AFDC-A883E5DF8058}" destId="{10E3863B-7794-4A17-88DA-94CE1A9E7B90}" srcOrd="1" destOrd="0" presId="urn:microsoft.com/office/officeart/2008/layout/AlternatingPictureBlocks"/>
    <dgm:cxn modelId="{0FC2003F-A605-4BD2-BC14-D6FE039FA24E}" type="presParOf" srcId="{18110556-197C-4C71-AF94-7B08A621D82B}" destId="{6D62B03B-F5BA-45C5-8FAD-D07D16E62433}" srcOrd="3" destOrd="0" presId="urn:microsoft.com/office/officeart/2008/layout/AlternatingPictureBlocks"/>
    <dgm:cxn modelId="{6DE091D0-4EFF-495F-857E-4E977F1D1F1E}" type="presParOf" srcId="{18110556-197C-4C71-AF94-7B08A621D82B}" destId="{777F8AF3-6922-40A8-9037-56767F40694C}" srcOrd="4" destOrd="0" presId="urn:microsoft.com/office/officeart/2008/layout/AlternatingPictureBlocks"/>
    <dgm:cxn modelId="{4AF6F89F-A7CE-4F72-9E66-1D88112B03A2}" type="presParOf" srcId="{777F8AF3-6922-40A8-9037-56767F40694C}" destId="{6D751881-2F67-4C06-9671-B2175EB5CA49}" srcOrd="0" destOrd="0" presId="urn:microsoft.com/office/officeart/2008/layout/AlternatingPictureBlocks"/>
    <dgm:cxn modelId="{536F3EA6-5C6D-4E06-A4AB-3C2E599C0F23}" type="presParOf" srcId="{777F8AF3-6922-40A8-9037-56767F40694C}" destId="{84863F71-FA89-4638-9F28-143A471FFDB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F0D319-93D9-484D-A4C1-5908152A99F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24BD185-FE86-4FF3-9CEA-0C58A552FAC9}">
      <dgm:prSet/>
      <dgm:spPr/>
      <dgm:t>
        <a:bodyPr/>
        <a:lstStyle/>
        <a:p>
          <a:r>
            <a:rPr lang="en-US" b="1" dirty="0">
              <a:solidFill>
                <a:schemeClr val="tx1"/>
              </a:solidFill>
            </a:rPr>
            <a:t>Time clock or BAS control:</a:t>
          </a:r>
        </a:p>
      </dgm:t>
    </dgm:pt>
    <dgm:pt modelId="{B399A661-B7AC-41B4-A42A-D9F9F4DC8D0E}" type="parTrans" cxnId="{24FB259A-318D-4141-95E1-91194A774A1D}">
      <dgm:prSet/>
      <dgm:spPr/>
      <dgm:t>
        <a:bodyPr/>
        <a:lstStyle/>
        <a:p>
          <a:endParaRPr lang="en-US"/>
        </a:p>
      </dgm:t>
    </dgm:pt>
    <dgm:pt modelId="{BBD7C391-9861-44DD-BDCE-8C4B17F2F474}" type="sibTrans" cxnId="{24FB259A-318D-4141-95E1-91194A774A1D}">
      <dgm:prSet/>
      <dgm:spPr/>
      <dgm:t>
        <a:bodyPr/>
        <a:lstStyle/>
        <a:p>
          <a:endParaRPr lang="en-US"/>
        </a:p>
      </dgm:t>
    </dgm:pt>
    <dgm:pt modelId="{762CB0C5-36F5-4A0A-8BAA-FA9B858DA764}">
      <dgm:prSet/>
      <dgm:spPr/>
      <dgm:t>
        <a:bodyPr/>
        <a:lstStyle/>
        <a:p>
          <a:r>
            <a:rPr lang="en-US" dirty="0"/>
            <a:t>Does the programming match the occupant schedule?</a:t>
          </a:r>
        </a:p>
      </dgm:t>
    </dgm:pt>
    <dgm:pt modelId="{2BED5B25-1588-4C7E-9AF3-2E9C01F08DC6}" type="parTrans" cxnId="{F57B4CD8-848A-4555-A079-6F4E9EA2EF28}">
      <dgm:prSet/>
      <dgm:spPr/>
      <dgm:t>
        <a:bodyPr/>
        <a:lstStyle/>
        <a:p>
          <a:endParaRPr lang="en-US"/>
        </a:p>
      </dgm:t>
    </dgm:pt>
    <dgm:pt modelId="{2D2661C8-FFC8-47AB-B2F7-A1DC9379DD10}" type="sibTrans" cxnId="{F57B4CD8-848A-4555-A079-6F4E9EA2EF28}">
      <dgm:prSet/>
      <dgm:spPr/>
      <dgm:t>
        <a:bodyPr/>
        <a:lstStyle/>
        <a:p>
          <a:endParaRPr lang="en-US"/>
        </a:p>
      </dgm:t>
    </dgm:pt>
    <dgm:pt modelId="{97B5ECD1-2529-4A6A-A401-8A2F04E324A7}">
      <dgm:prSet/>
      <dgm:spPr/>
      <dgm:t>
        <a:bodyPr/>
        <a:lstStyle/>
        <a:p>
          <a:r>
            <a:rPr lang="en-US" dirty="0"/>
            <a:t>Does the schedule account for holidays and weekends?</a:t>
          </a:r>
        </a:p>
      </dgm:t>
    </dgm:pt>
    <dgm:pt modelId="{F3AAEB7D-51AD-4207-8BCD-C11A22EEEDFA}" type="parTrans" cxnId="{490D9521-E25C-4CF7-98DF-4EE6FAA8CA50}">
      <dgm:prSet/>
      <dgm:spPr/>
      <dgm:t>
        <a:bodyPr/>
        <a:lstStyle/>
        <a:p>
          <a:endParaRPr lang="en-US"/>
        </a:p>
      </dgm:t>
    </dgm:pt>
    <dgm:pt modelId="{2A73C4AF-B6D8-4D4D-8EAA-966FEC0F3DFF}" type="sibTrans" cxnId="{490D9521-E25C-4CF7-98DF-4EE6FAA8CA50}">
      <dgm:prSet/>
      <dgm:spPr/>
      <dgm:t>
        <a:bodyPr/>
        <a:lstStyle/>
        <a:p>
          <a:endParaRPr lang="en-US"/>
        </a:p>
      </dgm:t>
    </dgm:pt>
    <dgm:pt modelId="{7D2D5D9C-59FF-4B49-9987-5B5D85C01E46}">
      <dgm:prSet/>
      <dgm:spPr/>
      <dgm:t>
        <a:bodyPr/>
        <a:lstStyle/>
        <a:p>
          <a:r>
            <a:rPr lang="en-US" dirty="0"/>
            <a:t>Is someone responsible for checking the programming regularly to make sure it meets current occupancy requirements?</a:t>
          </a:r>
        </a:p>
      </dgm:t>
    </dgm:pt>
    <dgm:pt modelId="{80F2E57D-CDFD-46A2-B1AC-CB8953DA818C}" type="parTrans" cxnId="{78E93822-95F5-4B89-A9B9-AA2E2865E2AC}">
      <dgm:prSet/>
      <dgm:spPr/>
      <dgm:t>
        <a:bodyPr/>
        <a:lstStyle/>
        <a:p>
          <a:endParaRPr lang="en-US"/>
        </a:p>
      </dgm:t>
    </dgm:pt>
    <dgm:pt modelId="{ED76EF01-1D5E-4F36-82C3-CEFED15CADD6}" type="sibTrans" cxnId="{78E93822-95F5-4B89-A9B9-AA2E2865E2AC}">
      <dgm:prSet/>
      <dgm:spPr/>
      <dgm:t>
        <a:bodyPr/>
        <a:lstStyle/>
        <a:p>
          <a:endParaRPr lang="en-US"/>
        </a:p>
      </dgm:t>
    </dgm:pt>
    <dgm:pt modelId="{EBE3FB81-ED1E-443F-B57D-57F07AA220D6}">
      <dgm:prSet/>
      <dgm:spPr/>
      <dgm:t>
        <a:bodyPr/>
        <a:lstStyle/>
        <a:p>
          <a:r>
            <a:rPr lang="en-US" dirty="0"/>
            <a:t>Do the lights actually turn off as programmed?</a:t>
          </a:r>
        </a:p>
      </dgm:t>
    </dgm:pt>
    <dgm:pt modelId="{2C487719-CB1A-46E3-91F2-8158321A7273}" type="parTrans" cxnId="{E89D9844-4B6C-4C9F-B53A-751DC1FA5EE5}">
      <dgm:prSet/>
      <dgm:spPr/>
      <dgm:t>
        <a:bodyPr/>
        <a:lstStyle/>
        <a:p>
          <a:endParaRPr lang="en-US"/>
        </a:p>
      </dgm:t>
    </dgm:pt>
    <dgm:pt modelId="{6B6B66FC-180B-465C-A9CC-81773CA36ED5}" type="sibTrans" cxnId="{E89D9844-4B6C-4C9F-B53A-751DC1FA5EE5}">
      <dgm:prSet/>
      <dgm:spPr/>
      <dgm:t>
        <a:bodyPr/>
        <a:lstStyle/>
        <a:p>
          <a:endParaRPr lang="en-US"/>
        </a:p>
      </dgm:t>
    </dgm:pt>
    <dgm:pt modelId="{D483C226-97F6-4247-8A09-C44DC2B44A8F}">
      <dgm:prSet/>
      <dgm:spPr/>
      <dgm:t>
        <a:bodyPr/>
        <a:lstStyle/>
        <a:p>
          <a:r>
            <a:rPr lang="en-US" dirty="0"/>
            <a:t>Have temporary, special event schedules been reprogrammed back to normal schedules?</a:t>
          </a:r>
        </a:p>
      </dgm:t>
    </dgm:pt>
    <dgm:pt modelId="{7878C29F-3ED8-4377-B37B-F8C41FEB21C3}" type="parTrans" cxnId="{9882B108-4F5A-4BCF-9C76-129BECCDEE0B}">
      <dgm:prSet/>
      <dgm:spPr/>
      <dgm:t>
        <a:bodyPr/>
        <a:lstStyle/>
        <a:p>
          <a:endParaRPr lang="en-US"/>
        </a:p>
      </dgm:t>
    </dgm:pt>
    <dgm:pt modelId="{45C81D6D-7E2A-45E5-9204-E1943BBFF7CB}" type="sibTrans" cxnId="{9882B108-4F5A-4BCF-9C76-129BECCDEE0B}">
      <dgm:prSet/>
      <dgm:spPr/>
      <dgm:t>
        <a:bodyPr/>
        <a:lstStyle/>
        <a:p>
          <a:endParaRPr lang="en-US"/>
        </a:p>
      </dgm:t>
    </dgm:pt>
    <dgm:pt modelId="{D2B6E8DB-4D96-4025-AC27-7CAFA59E8AE0}">
      <dgm:prSet/>
      <dgm:spPr/>
      <dgm:t>
        <a:bodyPr/>
        <a:lstStyle/>
        <a:p>
          <a:r>
            <a:rPr lang="en-US" dirty="0"/>
            <a:t>Has correct time been reset after a power outage?</a:t>
          </a:r>
        </a:p>
      </dgm:t>
    </dgm:pt>
    <dgm:pt modelId="{765E7A71-126A-417B-A659-69DAD4AC690E}" type="parTrans" cxnId="{C1065038-F54C-492F-B7A8-2B81231F4183}">
      <dgm:prSet/>
      <dgm:spPr/>
      <dgm:t>
        <a:bodyPr/>
        <a:lstStyle/>
        <a:p>
          <a:endParaRPr lang="en-US"/>
        </a:p>
      </dgm:t>
    </dgm:pt>
    <dgm:pt modelId="{60DC2C37-FBE2-4BF5-B8F4-1E896A96BFE9}" type="sibTrans" cxnId="{C1065038-F54C-492F-B7A8-2B81231F4183}">
      <dgm:prSet/>
      <dgm:spPr/>
      <dgm:t>
        <a:bodyPr/>
        <a:lstStyle/>
        <a:p>
          <a:endParaRPr lang="en-US"/>
        </a:p>
      </dgm:t>
    </dgm:pt>
    <dgm:pt modelId="{4EF4F6D0-49A5-4FD8-8B41-497B3E58298E}" type="pres">
      <dgm:prSet presAssocID="{86F0D319-93D9-484D-A4C1-5908152A99F0}" presName="linear" presStyleCnt="0">
        <dgm:presLayoutVars>
          <dgm:dir/>
          <dgm:animLvl val="lvl"/>
          <dgm:resizeHandles val="exact"/>
        </dgm:presLayoutVars>
      </dgm:prSet>
      <dgm:spPr/>
    </dgm:pt>
    <dgm:pt modelId="{AA37F647-0DC6-4CA7-A535-7CF68CAF6A8F}" type="pres">
      <dgm:prSet presAssocID="{124BD185-FE86-4FF3-9CEA-0C58A552FAC9}" presName="parentLin" presStyleCnt="0"/>
      <dgm:spPr/>
    </dgm:pt>
    <dgm:pt modelId="{A81DAAC1-7F1E-4C64-9371-DD24381679F6}" type="pres">
      <dgm:prSet presAssocID="{124BD185-FE86-4FF3-9CEA-0C58A552FAC9}" presName="parentLeftMargin" presStyleLbl="node1" presStyleIdx="0" presStyleCnt="1"/>
      <dgm:spPr/>
    </dgm:pt>
    <dgm:pt modelId="{8905A9F6-EAF5-44CD-99EF-90CDE4C2F0B1}" type="pres">
      <dgm:prSet presAssocID="{124BD185-FE86-4FF3-9CEA-0C58A552FAC9}" presName="parentText" presStyleLbl="node1" presStyleIdx="0" presStyleCnt="1">
        <dgm:presLayoutVars>
          <dgm:chMax val="0"/>
          <dgm:bulletEnabled val="1"/>
        </dgm:presLayoutVars>
      </dgm:prSet>
      <dgm:spPr/>
    </dgm:pt>
    <dgm:pt modelId="{4E5D8924-FE20-4505-9F37-38FB29BCAEB4}" type="pres">
      <dgm:prSet presAssocID="{124BD185-FE86-4FF3-9CEA-0C58A552FAC9}" presName="negativeSpace" presStyleCnt="0"/>
      <dgm:spPr/>
    </dgm:pt>
    <dgm:pt modelId="{2358AA9E-79F1-40C5-9F43-38CAE7D21263}" type="pres">
      <dgm:prSet presAssocID="{124BD185-FE86-4FF3-9CEA-0C58A552FAC9}" presName="childText" presStyleLbl="conFgAcc1" presStyleIdx="0" presStyleCnt="1">
        <dgm:presLayoutVars>
          <dgm:bulletEnabled val="1"/>
        </dgm:presLayoutVars>
      </dgm:prSet>
      <dgm:spPr/>
    </dgm:pt>
  </dgm:ptLst>
  <dgm:cxnLst>
    <dgm:cxn modelId="{9882B108-4F5A-4BCF-9C76-129BECCDEE0B}" srcId="{124BD185-FE86-4FF3-9CEA-0C58A552FAC9}" destId="{D483C226-97F6-4247-8A09-C44DC2B44A8F}" srcOrd="4" destOrd="0" parTransId="{7878C29F-3ED8-4377-B37B-F8C41FEB21C3}" sibTransId="{45C81D6D-7E2A-45E5-9204-E1943BBFF7CB}"/>
    <dgm:cxn modelId="{AFEC620A-D4F4-4E4D-839A-F1F152AE2DD5}" type="presOf" srcId="{86F0D319-93D9-484D-A4C1-5908152A99F0}" destId="{4EF4F6D0-49A5-4FD8-8B41-497B3E58298E}" srcOrd="0" destOrd="0" presId="urn:microsoft.com/office/officeart/2005/8/layout/list1"/>
    <dgm:cxn modelId="{A487B10F-F49C-4319-860A-5AD6D3E1FBE1}" type="presOf" srcId="{762CB0C5-36F5-4A0A-8BAA-FA9B858DA764}" destId="{2358AA9E-79F1-40C5-9F43-38CAE7D21263}" srcOrd="0" destOrd="0" presId="urn:microsoft.com/office/officeart/2005/8/layout/list1"/>
    <dgm:cxn modelId="{6F08521E-FC56-4FB6-A138-3D52C14A4673}" type="presOf" srcId="{97B5ECD1-2529-4A6A-A401-8A2F04E324A7}" destId="{2358AA9E-79F1-40C5-9F43-38CAE7D21263}" srcOrd="0" destOrd="1" presId="urn:microsoft.com/office/officeart/2005/8/layout/list1"/>
    <dgm:cxn modelId="{490D9521-E25C-4CF7-98DF-4EE6FAA8CA50}" srcId="{124BD185-FE86-4FF3-9CEA-0C58A552FAC9}" destId="{97B5ECD1-2529-4A6A-A401-8A2F04E324A7}" srcOrd="1" destOrd="0" parTransId="{F3AAEB7D-51AD-4207-8BCD-C11A22EEEDFA}" sibTransId="{2A73C4AF-B6D8-4D4D-8EAA-966FEC0F3DFF}"/>
    <dgm:cxn modelId="{78E93822-95F5-4B89-A9B9-AA2E2865E2AC}" srcId="{124BD185-FE86-4FF3-9CEA-0C58A552FAC9}" destId="{7D2D5D9C-59FF-4B49-9987-5B5D85C01E46}" srcOrd="2" destOrd="0" parTransId="{80F2E57D-CDFD-46A2-B1AC-CB8953DA818C}" sibTransId="{ED76EF01-1D5E-4F36-82C3-CEFED15CADD6}"/>
    <dgm:cxn modelId="{C68E6A2A-4AE1-475D-B7E5-BE91768D0B72}" type="presOf" srcId="{D483C226-97F6-4247-8A09-C44DC2B44A8F}" destId="{2358AA9E-79F1-40C5-9F43-38CAE7D21263}" srcOrd="0" destOrd="4" presId="urn:microsoft.com/office/officeart/2005/8/layout/list1"/>
    <dgm:cxn modelId="{C1065038-F54C-492F-B7A8-2B81231F4183}" srcId="{124BD185-FE86-4FF3-9CEA-0C58A552FAC9}" destId="{D2B6E8DB-4D96-4025-AC27-7CAFA59E8AE0}" srcOrd="5" destOrd="0" parTransId="{765E7A71-126A-417B-A659-69DAD4AC690E}" sibTransId="{60DC2C37-FBE2-4BF5-B8F4-1E896A96BFE9}"/>
    <dgm:cxn modelId="{320C525C-CD6B-4714-A108-E5F5170F61AE}" type="presOf" srcId="{EBE3FB81-ED1E-443F-B57D-57F07AA220D6}" destId="{2358AA9E-79F1-40C5-9F43-38CAE7D21263}" srcOrd="0" destOrd="3" presId="urn:microsoft.com/office/officeart/2005/8/layout/list1"/>
    <dgm:cxn modelId="{E89D9844-4B6C-4C9F-B53A-751DC1FA5EE5}" srcId="{124BD185-FE86-4FF3-9CEA-0C58A552FAC9}" destId="{EBE3FB81-ED1E-443F-B57D-57F07AA220D6}" srcOrd="3" destOrd="0" parTransId="{2C487719-CB1A-46E3-91F2-8158321A7273}" sibTransId="{6B6B66FC-180B-465C-A9CC-81773CA36ED5}"/>
    <dgm:cxn modelId="{24FB259A-318D-4141-95E1-91194A774A1D}" srcId="{86F0D319-93D9-484D-A4C1-5908152A99F0}" destId="{124BD185-FE86-4FF3-9CEA-0C58A552FAC9}" srcOrd="0" destOrd="0" parTransId="{B399A661-B7AC-41B4-A42A-D9F9F4DC8D0E}" sibTransId="{BBD7C391-9861-44DD-BDCE-8C4B17F2F474}"/>
    <dgm:cxn modelId="{EBBB4E9A-8598-49FB-A422-37705C3EF5BE}" type="presOf" srcId="{124BD185-FE86-4FF3-9CEA-0C58A552FAC9}" destId="{A81DAAC1-7F1E-4C64-9371-DD24381679F6}" srcOrd="0" destOrd="0" presId="urn:microsoft.com/office/officeart/2005/8/layout/list1"/>
    <dgm:cxn modelId="{812033A6-EB3D-4DEF-9ADC-2C1EC7D70318}" type="presOf" srcId="{124BD185-FE86-4FF3-9CEA-0C58A552FAC9}" destId="{8905A9F6-EAF5-44CD-99EF-90CDE4C2F0B1}" srcOrd="1" destOrd="0" presId="urn:microsoft.com/office/officeart/2005/8/layout/list1"/>
    <dgm:cxn modelId="{3972F8D6-E1B3-4E24-8618-C2B1C4AA3EEC}" type="presOf" srcId="{D2B6E8DB-4D96-4025-AC27-7CAFA59E8AE0}" destId="{2358AA9E-79F1-40C5-9F43-38CAE7D21263}" srcOrd="0" destOrd="5" presId="urn:microsoft.com/office/officeart/2005/8/layout/list1"/>
    <dgm:cxn modelId="{F57B4CD8-848A-4555-A079-6F4E9EA2EF28}" srcId="{124BD185-FE86-4FF3-9CEA-0C58A552FAC9}" destId="{762CB0C5-36F5-4A0A-8BAA-FA9B858DA764}" srcOrd="0" destOrd="0" parTransId="{2BED5B25-1588-4C7E-9AF3-2E9C01F08DC6}" sibTransId="{2D2661C8-FFC8-47AB-B2F7-A1DC9379DD10}"/>
    <dgm:cxn modelId="{87C499F6-1D52-4212-A617-AE9118C8F314}" type="presOf" srcId="{7D2D5D9C-59FF-4B49-9987-5B5D85C01E46}" destId="{2358AA9E-79F1-40C5-9F43-38CAE7D21263}" srcOrd="0" destOrd="2" presId="urn:microsoft.com/office/officeart/2005/8/layout/list1"/>
    <dgm:cxn modelId="{C61D6B78-D39A-4F25-ACF3-D87E873224E5}" type="presParOf" srcId="{4EF4F6D0-49A5-4FD8-8B41-497B3E58298E}" destId="{AA37F647-0DC6-4CA7-A535-7CF68CAF6A8F}" srcOrd="0" destOrd="0" presId="urn:microsoft.com/office/officeart/2005/8/layout/list1"/>
    <dgm:cxn modelId="{F807B5FA-D067-4948-A0A8-46417C89D6CB}" type="presParOf" srcId="{AA37F647-0DC6-4CA7-A535-7CF68CAF6A8F}" destId="{A81DAAC1-7F1E-4C64-9371-DD24381679F6}" srcOrd="0" destOrd="0" presId="urn:microsoft.com/office/officeart/2005/8/layout/list1"/>
    <dgm:cxn modelId="{4E15BFBF-9E47-47DB-B9C7-427E7FC34A82}" type="presParOf" srcId="{AA37F647-0DC6-4CA7-A535-7CF68CAF6A8F}" destId="{8905A9F6-EAF5-44CD-99EF-90CDE4C2F0B1}" srcOrd="1" destOrd="0" presId="urn:microsoft.com/office/officeart/2005/8/layout/list1"/>
    <dgm:cxn modelId="{98F7C101-6963-40A5-BD88-36F0E5681DFF}" type="presParOf" srcId="{4EF4F6D0-49A5-4FD8-8B41-497B3E58298E}" destId="{4E5D8924-FE20-4505-9F37-38FB29BCAEB4}" srcOrd="1" destOrd="0" presId="urn:microsoft.com/office/officeart/2005/8/layout/list1"/>
    <dgm:cxn modelId="{B0FF7F70-97F4-485F-B577-224902611338}" type="presParOf" srcId="{4EF4F6D0-49A5-4FD8-8B41-497B3E58298E}" destId="{2358AA9E-79F1-40C5-9F43-38CAE7D2126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F20A90-F0CD-4F2C-9ACD-B3133503D61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F406E5B-8BC3-41D5-851A-09231E678A8A}">
      <dgm:prSet/>
      <dgm:spPr/>
      <dgm:t>
        <a:bodyPr/>
        <a:lstStyle/>
        <a:p>
          <a:r>
            <a:rPr lang="en-US" b="1" dirty="0">
              <a:solidFill>
                <a:schemeClr val="tx1"/>
              </a:solidFill>
            </a:rPr>
            <a:t>Other:</a:t>
          </a:r>
        </a:p>
      </dgm:t>
    </dgm:pt>
    <dgm:pt modelId="{7ADF0D1C-FA0F-4683-BED1-B2708F58E3CA}" type="parTrans" cxnId="{714CF402-5350-4FFC-9DEE-1037B2775C1E}">
      <dgm:prSet/>
      <dgm:spPr/>
      <dgm:t>
        <a:bodyPr/>
        <a:lstStyle/>
        <a:p>
          <a:endParaRPr lang="en-US"/>
        </a:p>
      </dgm:t>
    </dgm:pt>
    <dgm:pt modelId="{4A409074-778B-4E45-A9B8-F0BCAF9CADB2}" type="sibTrans" cxnId="{714CF402-5350-4FFC-9DEE-1037B2775C1E}">
      <dgm:prSet/>
      <dgm:spPr/>
      <dgm:t>
        <a:bodyPr/>
        <a:lstStyle/>
        <a:p>
          <a:endParaRPr lang="en-US"/>
        </a:p>
      </dgm:t>
    </dgm:pt>
    <dgm:pt modelId="{62A1B32F-E344-48AE-A695-C3549A83D75A}">
      <dgm:prSet/>
      <dgm:spPr/>
      <dgm:t>
        <a:bodyPr/>
        <a:lstStyle/>
        <a:p>
          <a:r>
            <a:rPr lang="en-US" dirty="0"/>
            <a:t>Has anyone done a night walkthrough to ensure that lights are off when the building is unoccupied?</a:t>
          </a:r>
        </a:p>
      </dgm:t>
    </dgm:pt>
    <dgm:pt modelId="{A2B23C72-00FF-4398-9899-55A986B0B9DC}" type="parTrans" cxnId="{46C743AB-716B-46F5-AA05-2764C03BE072}">
      <dgm:prSet/>
      <dgm:spPr/>
      <dgm:t>
        <a:bodyPr/>
        <a:lstStyle/>
        <a:p>
          <a:endParaRPr lang="en-US"/>
        </a:p>
      </dgm:t>
    </dgm:pt>
    <dgm:pt modelId="{1A4B05C7-ED76-4C2F-943A-89D975F62B76}" type="sibTrans" cxnId="{46C743AB-716B-46F5-AA05-2764C03BE072}">
      <dgm:prSet/>
      <dgm:spPr/>
      <dgm:t>
        <a:bodyPr/>
        <a:lstStyle/>
        <a:p>
          <a:endParaRPr lang="en-US"/>
        </a:p>
      </dgm:t>
    </dgm:pt>
    <dgm:pt modelId="{E027E3DC-2CEE-44F1-B3D7-898BC980A686}">
      <dgm:prSet/>
      <dgm:spPr/>
      <dgm:t>
        <a:bodyPr/>
        <a:lstStyle/>
        <a:p>
          <a:r>
            <a:rPr lang="en-US" dirty="0"/>
            <a:t>Does the custodial staff turn off lights when they are done?</a:t>
          </a:r>
        </a:p>
      </dgm:t>
    </dgm:pt>
    <dgm:pt modelId="{EEA67B16-0505-4F51-A6CF-226BB6647595}" type="sibTrans" cxnId="{1C2C088E-75EA-472F-90CA-527DDD4DA3CC}">
      <dgm:prSet/>
      <dgm:spPr/>
      <dgm:t>
        <a:bodyPr/>
        <a:lstStyle/>
        <a:p>
          <a:endParaRPr lang="en-US"/>
        </a:p>
      </dgm:t>
    </dgm:pt>
    <dgm:pt modelId="{E2C4DE09-F129-43ED-A007-8760ED1445FE}" type="parTrans" cxnId="{1C2C088E-75EA-472F-90CA-527DDD4DA3CC}">
      <dgm:prSet/>
      <dgm:spPr/>
      <dgm:t>
        <a:bodyPr/>
        <a:lstStyle/>
        <a:p>
          <a:endParaRPr lang="en-US"/>
        </a:p>
      </dgm:t>
    </dgm:pt>
    <dgm:pt modelId="{377BD5DF-86F2-4A78-B090-0F624B1D90DD}" type="pres">
      <dgm:prSet presAssocID="{72F20A90-F0CD-4F2C-9ACD-B3133503D610}" presName="linear" presStyleCnt="0">
        <dgm:presLayoutVars>
          <dgm:dir/>
          <dgm:animLvl val="lvl"/>
          <dgm:resizeHandles val="exact"/>
        </dgm:presLayoutVars>
      </dgm:prSet>
      <dgm:spPr/>
    </dgm:pt>
    <dgm:pt modelId="{10E3B539-8DA9-4992-B178-882203D3F31D}" type="pres">
      <dgm:prSet presAssocID="{2F406E5B-8BC3-41D5-851A-09231E678A8A}" presName="parentLin" presStyleCnt="0"/>
      <dgm:spPr/>
    </dgm:pt>
    <dgm:pt modelId="{651D4081-48F7-413F-B4BC-1415ACA62537}" type="pres">
      <dgm:prSet presAssocID="{2F406E5B-8BC3-41D5-851A-09231E678A8A}" presName="parentLeftMargin" presStyleLbl="node1" presStyleIdx="0" presStyleCnt="1"/>
      <dgm:spPr/>
    </dgm:pt>
    <dgm:pt modelId="{EFA70AF5-F848-4A8B-BD46-2CCA6C4C863B}" type="pres">
      <dgm:prSet presAssocID="{2F406E5B-8BC3-41D5-851A-09231E678A8A}" presName="parentText" presStyleLbl="node1" presStyleIdx="0" presStyleCnt="1">
        <dgm:presLayoutVars>
          <dgm:chMax val="0"/>
          <dgm:bulletEnabled val="1"/>
        </dgm:presLayoutVars>
      </dgm:prSet>
      <dgm:spPr/>
    </dgm:pt>
    <dgm:pt modelId="{E3D807BD-676D-4E88-B4F8-DBFF76C3F538}" type="pres">
      <dgm:prSet presAssocID="{2F406E5B-8BC3-41D5-851A-09231E678A8A}" presName="negativeSpace" presStyleCnt="0"/>
      <dgm:spPr/>
    </dgm:pt>
    <dgm:pt modelId="{07B7FE72-A1EF-4F4E-8FD0-4E3ACD0A5B93}" type="pres">
      <dgm:prSet presAssocID="{2F406E5B-8BC3-41D5-851A-09231E678A8A}" presName="childText" presStyleLbl="conFgAcc1" presStyleIdx="0" presStyleCnt="1" custLinFactNeighborY="30216">
        <dgm:presLayoutVars>
          <dgm:bulletEnabled val="1"/>
        </dgm:presLayoutVars>
      </dgm:prSet>
      <dgm:spPr/>
    </dgm:pt>
  </dgm:ptLst>
  <dgm:cxnLst>
    <dgm:cxn modelId="{714CF402-5350-4FFC-9DEE-1037B2775C1E}" srcId="{72F20A90-F0CD-4F2C-9ACD-B3133503D610}" destId="{2F406E5B-8BC3-41D5-851A-09231E678A8A}" srcOrd="0" destOrd="0" parTransId="{7ADF0D1C-FA0F-4683-BED1-B2708F58E3CA}" sibTransId="{4A409074-778B-4E45-A9B8-F0BCAF9CADB2}"/>
    <dgm:cxn modelId="{9FA83964-7DB0-42D4-A3B1-8E9B663D1C14}" type="presOf" srcId="{E027E3DC-2CEE-44F1-B3D7-898BC980A686}" destId="{07B7FE72-A1EF-4F4E-8FD0-4E3ACD0A5B93}" srcOrd="0" destOrd="0" presId="urn:microsoft.com/office/officeart/2005/8/layout/list1"/>
    <dgm:cxn modelId="{FEB85A89-36A5-458C-ACD2-7CD9C37F86B2}" type="presOf" srcId="{2F406E5B-8BC3-41D5-851A-09231E678A8A}" destId="{651D4081-48F7-413F-B4BC-1415ACA62537}" srcOrd="0" destOrd="0" presId="urn:microsoft.com/office/officeart/2005/8/layout/list1"/>
    <dgm:cxn modelId="{1C2C088E-75EA-472F-90CA-527DDD4DA3CC}" srcId="{2F406E5B-8BC3-41D5-851A-09231E678A8A}" destId="{E027E3DC-2CEE-44F1-B3D7-898BC980A686}" srcOrd="0" destOrd="0" parTransId="{E2C4DE09-F129-43ED-A007-8760ED1445FE}" sibTransId="{EEA67B16-0505-4F51-A6CF-226BB6647595}"/>
    <dgm:cxn modelId="{57D5B99A-4A84-4C48-BC5F-68D4ACF9150B}" type="presOf" srcId="{62A1B32F-E344-48AE-A695-C3549A83D75A}" destId="{07B7FE72-A1EF-4F4E-8FD0-4E3ACD0A5B93}" srcOrd="0" destOrd="1" presId="urn:microsoft.com/office/officeart/2005/8/layout/list1"/>
    <dgm:cxn modelId="{46C743AB-716B-46F5-AA05-2764C03BE072}" srcId="{2F406E5B-8BC3-41D5-851A-09231E678A8A}" destId="{62A1B32F-E344-48AE-A695-C3549A83D75A}" srcOrd="1" destOrd="0" parTransId="{A2B23C72-00FF-4398-9899-55A986B0B9DC}" sibTransId="{1A4B05C7-ED76-4C2F-943A-89D975F62B76}"/>
    <dgm:cxn modelId="{0AB36DAC-298D-4297-83ED-4E1EDB42FC9F}" type="presOf" srcId="{72F20A90-F0CD-4F2C-9ACD-B3133503D610}" destId="{377BD5DF-86F2-4A78-B090-0F624B1D90DD}" srcOrd="0" destOrd="0" presId="urn:microsoft.com/office/officeart/2005/8/layout/list1"/>
    <dgm:cxn modelId="{2653B6B6-84D2-4BF1-975C-B08894360CD9}" type="presOf" srcId="{2F406E5B-8BC3-41D5-851A-09231E678A8A}" destId="{EFA70AF5-F848-4A8B-BD46-2CCA6C4C863B}" srcOrd="1" destOrd="0" presId="urn:microsoft.com/office/officeart/2005/8/layout/list1"/>
    <dgm:cxn modelId="{C3AEF281-84A7-4BCC-9873-37D98ACC7F8B}" type="presParOf" srcId="{377BD5DF-86F2-4A78-B090-0F624B1D90DD}" destId="{10E3B539-8DA9-4992-B178-882203D3F31D}" srcOrd="0" destOrd="0" presId="urn:microsoft.com/office/officeart/2005/8/layout/list1"/>
    <dgm:cxn modelId="{8E0C4907-AFAB-4B30-8D65-82F471A08A3E}" type="presParOf" srcId="{10E3B539-8DA9-4992-B178-882203D3F31D}" destId="{651D4081-48F7-413F-B4BC-1415ACA62537}" srcOrd="0" destOrd="0" presId="urn:microsoft.com/office/officeart/2005/8/layout/list1"/>
    <dgm:cxn modelId="{FBAB3BF0-2C10-46B9-9A12-60C748BE0BF5}" type="presParOf" srcId="{10E3B539-8DA9-4992-B178-882203D3F31D}" destId="{EFA70AF5-F848-4A8B-BD46-2CCA6C4C863B}" srcOrd="1" destOrd="0" presId="urn:microsoft.com/office/officeart/2005/8/layout/list1"/>
    <dgm:cxn modelId="{07615DFB-BDD9-4369-9D99-811C6096A87F}" type="presParOf" srcId="{377BD5DF-86F2-4A78-B090-0F624B1D90DD}" destId="{E3D807BD-676D-4E88-B4F8-DBFF76C3F538}" srcOrd="1" destOrd="0" presId="urn:microsoft.com/office/officeart/2005/8/layout/list1"/>
    <dgm:cxn modelId="{CC422103-7A16-4A5C-AD61-4A0A924D44CB}" type="presParOf" srcId="{377BD5DF-86F2-4A78-B090-0F624B1D90DD}" destId="{07B7FE72-A1EF-4F4E-8FD0-4E3ACD0A5B93}"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CACC4-F438-4D33-B120-0D60A2ED2A8B}">
      <dsp:nvSpPr>
        <dsp:cNvPr id="0" name=""/>
        <dsp:cNvSpPr/>
      </dsp:nvSpPr>
      <dsp:spPr>
        <a:xfrm>
          <a:off x="0" y="399339"/>
          <a:ext cx="7086600" cy="6905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Steps for Efficient Operations</a:t>
          </a:r>
        </a:p>
      </dsp:txBody>
      <dsp:txXfrm>
        <a:off x="33712" y="433051"/>
        <a:ext cx="7019176" cy="623161"/>
      </dsp:txXfrm>
    </dsp:sp>
    <dsp:sp modelId="{6B8307FA-C794-4A33-B000-1D0CD96D1216}">
      <dsp:nvSpPr>
        <dsp:cNvPr id="0" name=""/>
        <dsp:cNvSpPr/>
      </dsp:nvSpPr>
      <dsp:spPr>
        <a:xfrm>
          <a:off x="0" y="1089925"/>
          <a:ext cx="7086600" cy="291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000"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solidFill>
                <a:schemeClr val="tx1"/>
              </a:solidFill>
            </a:rPr>
            <a:t>Determine current performance</a:t>
          </a:r>
          <a:br>
            <a:rPr lang="en-US" sz="3200" kern="1200" dirty="0">
              <a:solidFill>
                <a:schemeClr val="tx1"/>
              </a:solidFill>
            </a:rPr>
          </a:br>
          <a:r>
            <a:rPr lang="en-US" sz="3200" kern="1200" dirty="0">
              <a:solidFill>
                <a:schemeClr val="tx1"/>
              </a:solidFill>
            </a:rPr>
            <a:t>(Refer to O&amp;M Checklists in the Appendix) </a:t>
          </a:r>
        </a:p>
        <a:p>
          <a:pPr marL="285750" lvl="1" indent="-285750" algn="l" defTabSz="1422400">
            <a:lnSpc>
              <a:spcPct val="90000"/>
            </a:lnSpc>
            <a:spcBef>
              <a:spcPct val="0"/>
            </a:spcBef>
            <a:spcAft>
              <a:spcPct val="20000"/>
            </a:spcAft>
            <a:buChar char="•"/>
          </a:pPr>
          <a:r>
            <a:rPr lang="en-US" sz="3200" kern="1200" dirty="0">
              <a:solidFill>
                <a:schemeClr val="tx1"/>
              </a:solidFill>
            </a:rPr>
            <a:t>Determine potential performance</a:t>
          </a:r>
        </a:p>
        <a:p>
          <a:pPr marL="285750" lvl="1" indent="-285750" algn="l" defTabSz="1422400">
            <a:lnSpc>
              <a:spcPct val="90000"/>
            </a:lnSpc>
            <a:spcBef>
              <a:spcPct val="0"/>
            </a:spcBef>
            <a:spcAft>
              <a:spcPct val="20000"/>
            </a:spcAft>
            <a:buChar char="•"/>
          </a:pPr>
          <a:r>
            <a:rPr lang="en-US" sz="3200" kern="1200" dirty="0">
              <a:solidFill>
                <a:schemeClr val="tx1"/>
              </a:solidFill>
            </a:rPr>
            <a:t>Identify &amp; correct problem areas</a:t>
          </a:r>
        </a:p>
        <a:p>
          <a:pPr marL="285750" lvl="1" indent="-285750" algn="l" defTabSz="1422400">
            <a:lnSpc>
              <a:spcPct val="90000"/>
            </a:lnSpc>
            <a:spcBef>
              <a:spcPct val="0"/>
            </a:spcBef>
            <a:spcAft>
              <a:spcPct val="20000"/>
            </a:spcAft>
            <a:buChar char="•"/>
          </a:pPr>
          <a:r>
            <a:rPr lang="en-US" sz="3200" kern="1200" dirty="0">
              <a:solidFill>
                <a:schemeClr val="tx1"/>
              </a:solidFill>
            </a:rPr>
            <a:t>Measure and verify improvements</a:t>
          </a:r>
        </a:p>
      </dsp:txBody>
      <dsp:txXfrm>
        <a:off x="0" y="1089925"/>
        <a:ext cx="7086600" cy="29145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7FE72-A1EF-4F4E-8FD0-4E3ACD0A5B93}">
      <dsp:nvSpPr>
        <dsp:cNvPr id="0" name=""/>
        <dsp:cNvSpPr/>
      </dsp:nvSpPr>
      <dsp:spPr>
        <a:xfrm>
          <a:off x="0" y="289711"/>
          <a:ext cx="3886200" cy="2778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612" tIns="374904" rIns="30161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Are motion controls used wherever possible?</a:t>
          </a:r>
        </a:p>
        <a:p>
          <a:pPr marL="171450" lvl="1" indent="-171450" algn="l" defTabSz="800100">
            <a:lnSpc>
              <a:spcPct val="90000"/>
            </a:lnSpc>
            <a:spcBef>
              <a:spcPct val="0"/>
            </a:spcBef>
            <a:spcAft>
              <a:spcPct val="15000"/>
            </a:spcAft>
            <a:buChar char="•"/>
          </a:pPr>
          <a:r>
            <a:rPr lang="en-US" sz="1800" kern="1200" dirty="0"/>
            <a:t>Are they properly oriented to sense occupants?</a:t>
          </a:r>
        </a:p>
        <a:p>
          <a:pPr marL="171450" lvl="1" indent="-171450" algn="l" defTabSz="800100">
            <a:lnSpc>
              <a:spcPct val="90000"/>
            </a:lnSpc>
            <a:spcBef>
              <a:spcPct val="0"/>
            </a:spcBef>
            <a:spcAft>
              <a:spcPct val="15000"/>
            </a:spcAft>
            <a:buChar char="•"/>
          </a:pPr>
          <a:r>
            <a:rPr lang="en-US" sz="1800" kern="1200" dirty="0"/>
            <a:t>Has the time interval to switch the lights off after occupancy been properly set?</a:t>
          </a:r>
        </a:p>
        <a:p>
          <a:pPr marL="171450" lvl="1" indent="-171450" algn="l" defTabSz="800100">
            <a:lnSpc>
              <a:spcPct val="90000"/>
            </a:lnSpc>
            <a:spcBef>
              <a:spcPct val="0"/>
            </a:spcBef>
            <a:spcAft>
              <a:spcPct val="15000"/>
            </a:spcAft>
            <a:buChar char="•"/>
          </a:pPr>
          <a:r>
            <a:rPr lang="en-US" sz="1800" kern="1200" dirty="0"/>
            <a:t>Are batteries checked regularly?</a:t>
          </a:r>
        </a:p>
      </dsp:txBody>
      <dsp:txXfrm>
        <a:off x="0" y="289711"/>
        <a:ext cx="3886200" cy="2778300"/>
      </dsp:txXfrm>
    </dsp:sp>
    <dsp:sp modelId="{EFA70AF5-F848-4A8B-BD46-2CCA6C4C863B}">
      <dsp:nvSpPr>
        <dsp:cNvPr id="0" name=""/>
        <dsp:cNvSpPr/>
      </dsp:nvSpPr>
      <dsp:spPr>
        <a:xfrm>
          <a:off x="194310" y="12015"/>
          <a:ext cx="272034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Motion sensors:</a:t>
          </a:r>
        </a:p>
      </dsp:txBody>
      <dsp:txXfrm>
        <a:off x="220249" y="37954"/>
        <a:ext cx="2668462"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9F9C8-BE49-441B-9618-5151FF0972C7}">
      <dsp:nvSpPr>
        <dsp:cNvPr id="0" name=""/>
        <dsp:cNvSpPr/>
      </dsp:nvSpPr>
      <dsp:spPr>
        <a:xfrm>
          <a:off x="0" y="587951"/>
          <a:ext cx="4130521" cy="3231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574" tIns="374904" rIns="32057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Does IT department have a policy or system in place to:</a:t>
          </a:r>
        </a:p>
        <a:p>
          <a:pPr marL="342900" lvl="2" indent="-171450" algn="l" defTabSz="800100">
            <a:lnSpc>
              <a:spcPct val="90000"/>
            </a:lnSpc>
            <a:spcBef>
              <a:spcPct val="0"/>
            </a:spcBef>
            <a:spcAft>
              <a:spcPct val="15000"/>
            </a:spcAft>
            <a:buSzPct val="70000"/>
            <a:buFont typeface="Courier New" panose="02070309020205020404" pitchFamily="49" charset="0"/>
            <a:buChar char="o"/>
          </a:pPr>
          <a:r>
            <a:rPr lang="en-US" sz="1800" kern="1200" dirty="0"/>
            <a:t>Make sure computers with an ENERGY STAR power saving mode have it enabled?</a:t>
          </a:r>
        </a:p>
        <a:p>
          <a:pPr marL="342900" lvl="2" indent="-171450" algn="l" defTabSz="800100">
            <a:lnSpc>
              <a:spcPct val="90000"/>
            </a:lnSpc>
            <a:spcBef>
              <a:spcPct val="0"/>
            </a:spcBef>
            <a:spcAft>
              <a:spcPct val="15000"/>
            </a:spcAft>
            <a:buSzPct val="70000"/>
            <a:buFont typeface="Courier New" panose="02070309020205020404" pitchFamily="49" charset="0"/>
            <a:buChar char="o"/>
          </a:pPr>
          <a:r>
            <a:rPr lang="en-US" sz="1800" kern="1200" dirty="0"/>
            <a:t>Encourage employees to turn off their equipment when leaving?</a:t>
          </a:r>
        </a:p>
        <a:p>
          <a:pPr marL="171450" lvl="1" indent="-171450" algn="l" defTabSz="800100">
            <a:lnSpc>
              <a:spcPct val="90000"/>
            </a:lnSpc>
            <a:spcBef>
              <a:spcPct val="0"/>
            </a:spcBef>
            <a:spcAft>
              <a:spcPct val="15000"/>
            </a:spcAft>
            <a:buChar char="•"/>
          </a:pPr>
          <a:r>
            <a:rPr lang="en-US" sz="1800" kern="1200" dirty="0"/>
            <a:t>Are computer monitors, printers, scanners, and desk lamps turned off when not in use?</a:t>
          </a:r>
        </a:p>
      </dsp:txBody>
      <dsp:txXfrm>
        <a:off x="0" y="587951"/>
        <a:ext cx="4130521" cy="3231900"/>
      </dsp:txXfrm>
    </dsp:sp>
    <dsp:sp modelId="{626CC10D-EC9A-4236-9A3E-BBE4B4C26A25}">
      <dsp:nvSpPr>
        <dsp:cNvPr id="0" name=""/>
        <dsp:cNvSpPr/>
      </dsp:nvSpPr>
      <dsp:spPr>
        <a:xfrm>
          <a:off x="206526" y="322271"/>
          <a:ext cx="2891364"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87" tIns="0" rIns="109287"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Plug loads:</a:t>
          </a:r>
        </a:p>
      </dsp:txBody>
      <dsp:txXfrm>
        <a:off x="232465" y="348210"/>
        <a:ext cx="2839486" cy="4794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A5F63-E365-4A94-AB24-759DAD33FAF8}">
      <dsp:nvSpPr>
        <dsp:cNvPr id="0" name=""/>
        <dsp:cNvSpPr/>
      </dsp:nvSpPr>
      <dsp:spPr>
        <a:xfrm>
          <a:off x="0" y="566024"/>
          <a:ext cx="4953000" cy="37705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408" tIns="437388" rIns="3844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Upgrade existing fluorescent lighting to LED</a:t>
          </a:r>
        </a:p>
        <a:p>
          <a:pPr marL="228600" lvl="1" indent="-228600" algn="l" defTabSz="933450">
            <a:lnSpc>
              <a:spcPct val="90000"/>
            </a:lnSpc>
            <a:spcBef>
              <a:spcPct val="0"/>
            </a:spcBef>
            <a:spcAft>
              <a:spcPct val="15000"/>
            </a:spcAft>
            <a:buChar char="•"/>
          </a:pPr>
          <a:r>
            <a:rPr lang="en-US" sz="2100" kern="1200" dirty="0"/>
            <a:t>Retrofits are more sustainable than re-lighting due to re-use of material</a:t>
          </a:r>
        </a:p>
        <a:p>
          <a:pPr marL="228600" lvl="1" indent="-228600" algn="l" defTabSz="933450">
            <a:lnSpc>
              <a:spcPct val="90000"/>
            </a:lnSpc>
            <a:spcBef>
              <a:spcPct val="0"/>
            </a:spcBef>
            <a:spcAft>
              <a:spcPct val="15000"/>
            </a:spcAft>
            <a:buChar char="•"/>
          </a:pPr>
          <a:r>
            <a:rPr lang="en-US" sz="2100" kern="1200" dirty="0"/>
            <a:t>When changing fluorescent to LED is not an option, use lower wattage lamps</a:t>
          </a:r>
        </a:p>
        <a:p>
          <a:pPr marL="228600" lvl="1" indent="-228600" algn="l" defTabSz="933450">
            <a:lnSpc>
              <a:spcPct val="90000"/>
            </a:lnSpc>
            <a:spcBef>
              <a:spcPct val="0"/>
            </a:spcBef>
            <a:spcAft>
              <a:spcPct val="15000"/>
            </a:spcAft>
            <a:buChar char="•"/>
          </a:pPr>
          <a:r>
            <a:rPr lang="en-US" sz="2100" kern="1200" dirty="0"/>
            <a:t>When asbestos in ceiling – has to be retrofit (unless you also do an asbestos abatement project!)</a:t>
          </a:r>
        </a:p>
      </dsp:txBody>
      <dsp:txXfrm>
        <a:off x="0" y="566024"/>
        <a:ext cx="4953000" cy="3770550"/>
      </dsp:txXfrm>
    </dsp:sp>
    <dsp:sp modelId="{7C5CDE00-7CB4-4E47-9844-B0F049B66BFE}">
      <dsp:nvSpPr>
        <dsp:cNvPr id="0" name=""/>
        <dsp:cNvSpPr/>
      </dsp:nvSpPr>
      <dsp:spPr>
        <a:xfrm>
          <a:off x="247650" y="256064"/>
          <a:ext cx="346710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048" tIns="0" rIns="131048" bIns="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Retrofit </a:t>
          </a:r>
          <a:endParaRPr lang="en-US" sz="2100" kern="1200" dirty="0">
            <a:solidFill>
              <a:schemeClr val="tx1"/>
            </a:solidFill>
          </a:endParaRPr>
        </a:p>
      </dsp:txBody>
      <dsp:txXfrm>
        <a:off x="277912" y="286326"/>
        <a:ext cx="340657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0B7B2-2BA1-49C3-9948-24A55E4C8679}">
      <dsp:nvSpPr>
        <dsp:cNvPr id="0" name=""/>
        <dsp:cNvSpPr/>
      </dsp:nvSpPr>
      <dsp:spPr>
        <a:xfrm>
          <a:off x="0" y="583945"/>
          <a:ext cx="7315200" cy="3767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741" tIns="479044" rIns="56774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Determine current performance</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Evaluate collected data </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Benchmark building</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Set goals</a:t>
          </a:r>
        </a:p>
        <a:p>
          <a:pPr marL="228600" lvl="1" indent="-228600" algn="l" defTabSz="1022350">
            <a:lnSpc>
              <a:spcPct val="90000"/>
            </a:lnSpc>
            <a:spcBef>
              <a:spcPct val="0"/>
            </a:spcBef>
            <a:spcAft>
              <a:spcPct val="15000"/>
            </a:spcAft>
            <a:buChar char="•"/>
          </a:pPr>
          <a:r>
            <a:rPr lang="en-US" sz="2300" kern="1200" dirty="0"/>
            <a:t>Determine potential performance</a:t>
          </a:r>
        </a:p>
        <a:p>
          <a:pPr marL="228600" lvl="1" indent="-228600" algn="l" defTabSz="1022350">
            <a:lnSpc>
              <a:spcPct val="90000"/>
            </a:lnSpc>
            <a:spcBef>
              <a:spcPct val="0"/>
            </a:spcBef>
            <a:spcAft>
              <a:spcPct val="15000"/>
            </a:spcAft>
            <a:buChar char="•"/>
          </a:pPr>
          <a:r>
            <a:rPr lang="en-US" sz="2300" kern="1200" dirty="0"/>
            <a:t>Prioritize areas of energy saving opportunities</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Operational strategies</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Low cost/no cost</a:t>
          </a:r>
        </a:p>
        <a:p>
          <a:pPr marL="457200" lvl="2" indent="-228600" algn="l" defTabSz="1022350">
            <a:lnSpc>
              <a:spcPct val="90000"/>
            </a:lnSpc>
            <a:spcBef>
              <a:spcPct val="0"/>
            </a:spcBef>
            <a:spcAft>
              <a:spcPct val="15000"/>
            </a:spcAft>
            <a:buFont typeface="Courier New" panose="02070309020205020404" pitchFamily="49" charset="0"/>
            <a:buChar char="o"/>
          </a:pPr>
          <a:r>
            <a:rPr lang="en-US" sz="2300" kern="1200" dirty="0"/>
            <a:t>Capital improvement</a:t>
          </a:r>
        </a:p>
      </dsp:txBody>
      <dsp:txXfrm>
        <a:off x="0" y="583945"/>
        <a:ext cx="7315200" cy="3767400"/>
      </dsp:txXfrm>
    </dsp:sp>
    <dsp:sp modelId="{79737BDB-0A42-4F41-885D-0E898FCDB8D9}">
      <dsp:nvSpPr>
        <dsp:cNvPr id="0" name=""/>
        <dsp:cNvSpPr/>
      </dsp:nvSpPr>
      <dsp:spPr>
        <a:xfrm>
          <a:off x="365760" y="244465"/>
          <a:ext cx="512064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Steps for Efficient Operation</a:t>
          </a:r>
        </a:p>
      </dsp:txBody>
      <dsp:txXfrm>
        <a:off x="398904" y="277609"/>
        <a:ext cx="505435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DC886-BFB6-419F-B70E-6E05E37470C7}">
      <dsp:nvSpPr>
        <dsp:cNvPr id="0" name=""/>
        <dsp:cNvSpPr/>
      </dsp:nvSpPr>
      <dsp:spPr>
        <a:xfrm>
          <a:off x="0" y="343052"/>
          <a:ext cx="7162800" cy="405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5913" tIns="479044" rIns="555913" bIns="163576" numCol="1" spcCol="1270" anchor="t" anchorCtr="0">
          <a:noAutofit/>
        </a:bodyPr>
        <a:lstStyle/>
        <a:p>
          <a:pPr marL="228600" lvl="1" indent="-228600" algn="l" defTabSz="1022350">
            <a:lnSpc>
              <a:spcPct val="90000"/>
            </a:lnSpc>
            <a:spcBef>
              <a:spcPct val="0"/>
            </a:spcBef>
            <a:spcAft>
              <a:spcPct val="15000"/>
            </a:spcAft>
            <a:buFontTx/>
            <a:buNone/>
          </a:pPr>
          <a:r>
            <a:rPr lang="en-US" sz="2300" b="1" kern="1200" dirty="0"/>
            <a:t>Improve energy efficiency</a:t>
          </a:r>
        </a:p>
        <a:p>
          <a:pPr marL="457200" lvl="2" indent="-228600" algn="l" defTabSz="1022350">
            <a:lnSpc>
              <a:spcPct val="90000"/>
            </a:lnSpc>
            <a:spcBef>
              <a:spcPct val="0"/>
            </a:spcBef>
            <a:spcAft>
              <a:spcPct val="15000"/>
            </a:spcAft>
            <a:buFont typeface="Wingdings" panose="05000000000000000000" pitchFamily="2" charset="2"/>
            <a:buChar char="§"/>
          </a:pPr>
          <a:r>
            <a:rPr lang="en-US" sz="2300" kern="1200" dirty="0"/>
            <a:t>Operation &amp; maintenance, equipment modifications</a:t>
          </a:r>
        </a:p>
        <a:p>
          <a:pPr marL="228600" lvl="1" indent="-228600" algn="l" defTabSz="1022350">
            <a:lnSpc>
              <a:spcPct val="90000"/>
            </a:lnSpc>
            <a:spcBef>
              <a:spcPct val="0"/>
            </a:spcBef>
            <a:spcAft>
              <a:spcPct val="15000"/>
            </a:spcAft>
            <a:buFontTx/>
            <a:buNone/>
          </a:pPr>
          <a:r>
            <a:rPr lang="en-US" sz="2300" b="1" kern="1200" dirty="0"/>
            <a:t>Reduce “On” hours</a:t>
          </a:r>
        </a:p>
        <a:p>
          <a:pPr marL="457200" lvl="2" indent="-228600" algn="l" defTabSz="1022350">
            <a:lnSpc>
              <a:spcPct val="90000"/>
            </a:lnSpc>
            <a:spcBef>
              <a:spcPct val="0"/>
            </a:spcBef>
            <a:spcAft>
              <a:spcPct val="15000"/>
            </a:spcAft>
            <a:buFont typeface="Wingdings" panose="05000000000000000000" pitchFamily="2" charset="2"/>
            <a:buChar char="§"/>
          </a:pPr>
          <a:r>
            <a:rPr lang="en-US" sz="2300" kern="1200" dirty="0"/>
            <a:t>Time clocks, building occupant sensors</a:t>
          </a:r>
        </a:p>
        <a:p>
          <a:pPr marL="228600" lvl="1" indent="-228600" algn="l" defTabSz="1022350">
            <a:lnSpc>
              <a:spcPct val="90000"/>
            </a:lnSpc>
            <a:spcBef>
              <a:spcPct val="0"/>
            </a:spcBef>
            <a:spcAft>
              <a:spcPct val="15000"/>
            </a:spcAft>
            <a:buFontTx/>
            <a:buNone/>
          </a:pPr>
          <a:r>
            <a:rPr lang="en-US" sz="2300" b="1" kern="1200" dirty="0"/>
            <a:t>Reduce the need to use energy</a:t>
          </a:r>
        </a:p>
        <a:p>
          <a:pPr marL="457200" lvl="2" indent="-228600" algn="l" defTabSz="1022350">
            <a:lnSpc>
              <a:spcPct val="90000"/>
            </a:lnSpc>
            <a:spcBef>
              <a:spcPct val="0"/>
            </a:spcBef>
            <a:spcAft>
              <a:spcPct val="15000"/>
            </a:spcAft>
            <a:buFont typeface="Wingdings" panose="05000000000000000000" pitchFamily="2" charset="2"/>
            <a:buChar char="§"/>
          </a:pPr>
          <a:r>
            <a:rPr lang="en-US" sz="2300" kern="1200" dirty="0"/>
            <a:t>Conservation measures, building occupant behavior</a:t>
          </a:r>
        </a:p>
        <a:p>
          <a:pPr marL="228600" lvl="1" indent="-228600" algn="l" defTabSz="1022350">
            <a:lnSpc>
              <a:spcPct val="90000"/>
            </a:lnSpc>
            <a:spcBef>
              <a:spcPct val="0"/>
            </a:spcBef>
            <a:spcAft>
              <a:spcPct val="15000"/>
            </a:spcAft>
            <a:buFontTx/>
            <a:buNone/>
          </a:pPr>
          <a:r>
            <a:rPr lang="en-US" sz="2300" b="1" kern="1200" dirty="0"/>
            <a:t>Just meet the loads – and no more</a:t>
          </a:r>
        </a:p>
        <a:p>
          <a:pPr marL="457200" lvl="2" indent="-228600" algn="l" defTabSz="1022350">
            <a:lnSpc>
              <a:spcPct val="90000"/>
            </a:lnSpc>
            <a:spcBef>
              <a:spcPct val="0"/>
            </a:spcBef>
            <a:spcAft>
              <a:spcPct val="15000"/>
            </a:spcAft>
            <a:buFont typeface="Wingdings" panose="05000000000000000000" pitchFamily="2" charset="2"/>
            <a:buChar char="§"/>
          </a:pPr>
          <a:r>
            <a:rPr lang="en-US" sz="2300" kern="1200" dirty="0"/>
            <a:t>Calibration, overheating, and overcooling</a:t>
          </a:r>
        </a:p>
      </dsp:txBody>
      <dsp:txXfrm>
        <a:off x="0" y="343052"/>
        <a:ext cx="7162800" cy="4057200"/>
      </dsp:txXfrm>
    </dsp:sp>
    <dsp:sp modelId="{79E92880-A036-4ACE-B3F6-79A6E47CE075}">
      <dsp:nvSpPr>
        <dsp:cNvPr id="0" name=""/>
        <dsp:cNvSpPr/>
      </dsp:nvSpPr>
      <dsp:spPr>
        <a:xfrm>
          <a:off x="358140" y="3572"/>
          <a:ext cx="501396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Operational Strategies</a:t>
          </a:r>
        </a:p>
      </dsp:txBody>
      <dsp:txXfrm>
        <a:off x="391284" y="36716"/>
        <a:ext cx="4947672"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0363-2072-4481-8D52-3FAAC1244A17}">
      <dsp:nvSpPr>
        <dsp:cNvPr id="0" name=""/>
        <dsp:cNvSpPr/>
      </dsp:nvSpPr>
      <dsp:spPr>
        <a:xfrm>
          <a:off x="0" y="629403"/>
          <a:ext cx="8120063" cy="4095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207" tIns="1353820" rIns="630207" bIns="199136" numCol="1" spcCol="1270" anchor="t" anchorCtr="0">
          <a:noAutofit/>
        </a:bodyPr>
        <a:lstStyle/>
        <a:p>
          <a:pPr marL="285750" lvl="1" indent="-285750" algn="l" defTabSz="1244600">
            <a:lnSpc>
              <a:spcPct val="90000"/>
            </a:lnSpc>
            <a:spcBef>
              <a:spcPct val="0"/>
            </a:spcBef>
            <a:spcAft>
              <a:spcPct val="15000"/>
            </a:spcAft>
            <a:buFontTx/>
            <a:buNone/>
          </a:pPr>
          <a:r>
            <a:rPr lang="en-US" sz="2800" b="1" kern="1200" dirty="0"/>
            <a:t>- Identify and correct problem areas</a:t>
          </a:r>
        </a:p>
        <a:p>
          <a:pPr marL="571500" lvl="2" indent="-285750" algn="l" defTabSz="1244600">
            <a:lnSpc>
              <a:spcPct val="90000"/>
            </a:lnSpc>
            <a:spcBef>
              <a:spcPct val="0"/>
            </a:spcBef>
            <a:spcAft>
              <a:spcPct val="15000"/>
            </a:spcAft>
            <a:buFontTx/>
            <a:buNone/>
          </a:pPr>
          <a:r>
            <a:rPr lang="en-US" sz="2800" b="1" kern="1200" dirty="0"/>
            <a:t>•</a:t>
          </a:r>
          <a:r>
            <a:rPr lang="en-US" sz="2800" kern="1200" dirty="0"/>
            <a:t> Assign responsibility</a:t>
          </a:r>
        </a:p>
        <a:p>
          <a:pPr marL="571500" lvl="2" indent="-285750" algn="l" defTabSz="1244600">
            <a:lnSpc>
              <a:spcPct val="90000"/>
            </a:lnSpc>
            <a:spcBef>
              <a:spcPct val="0"/>
            </a:spcBef>
            <a:spcAft>
              <a:spcPct val="15000"/>
            </a:spcAft>
            <a:buFontTx/>
            <a:buNone/>
          </a:pPr>
          <a:r>
            <a:rPr lang="en-US" sz="2800" b="1" kern="1200" dirty="0"/>
            <a:t>•</a:t>
          </a:r>
          <a:r>
            <a:rPr lang="en-US" sz="2800" kern="1200" dirty="0"/>
            <a:t> Operational changes</a:t>
          </a:r>
        </a:p>
        <a:p>
          <a:pPr marL="571500" lvl="2" indent="-285750" algn="l" defTabSz="1244600">
            <a:lnSpc>
              <a:spcPct val="90000"/>
            </a:lnSpc>
            <a:spcBef>
              <a:spcPct val="0"/>
            </a:spcBef>
            <a:spcAft>
              <a:spcPct val="15000"/>
            </a:spcAft>
            <a:buFontTx/>
            <a:buNone/>
          </a:pPr>
          <a:r>
            <a:rPr lang="en-US" sz="2800" b="1" kern="1200" dirty="0"/>
            <a:t>•</a:t>
          </a:r>
          <a:r>
            <a:rPr lang="en-US" sz="2800" kern="1200" dirty="0"/>
            <a:t> Capital improvement</a:t>
          </a:r>
        </a:p>
        <a:p>
          <a:pPr marL="285750" lvl="1" indent="-285750" algn="l" defTabSz="1244600">
            <a:lnSpc>
              <a:spcPct val="90000"/>
            </a:lnSpc>
            <a:spcBef>
              <a:spcPct val="0"/>
            </a:spcBef>
            <a:spcAft>
              <a:spcPct val="15000"/>
            </a:spcAft>
            <a:buFontTx/>
            <a:buNone/>
          </a:pPr>
          <a:r>
            <a:rPr lang="en-US" sz="2800" b="1" kern="1200" dirty="0"/>
            <a:t>- Monitor progress: </a:t>
          </a:r>
          <a:r>
            <a:rPr lang="en-US" sz="2800" kern="1200" dirty="0"/>
            <a:t>Measure and verify</a:t>
          </a:r>
          <a:endParaRPr lang="en-US" sz="2800" b="1" kern="1200" dirty="0"/>
        </a:p>
        <a:p>
          <a:pPr marL="285750" lvl="1" indent="-285750" algn="l" defTabSz="1244600">
            <a:lnSpc>
              <a:spcPct val="90000"/>
            </a:lnSpc>
            <a:spcBef>
              <a:spcPct val="0"/>
            </a:spcBef>
            <a:spcAft>
              <a:spcPct val="15000"/>
            </a:spcAft>
            <a:buFontTx/>
            <a:buNone/>
          </a:pPr>
          <a:r>
            <a:rPr lang="en-US" sz="2800" b="1" kern="1200" dirty="0"/>
            <a:t>- Compare against baseline benchmark</a:t>
          </a:r>
        </a:p>
      </dsp:txBody>
      <dsp:txXfrm>
        <a:off x="0" y="629403"/>
        <a:ext cx="8120063" cy="4095000"/>
      </dsp:txXfrm>
    </dsp:sp>
    <dsp:sp modelId="{C6E64CC6-F140-45D6-B30A-98525D3C296E}">
      <dsp:nvSpPr>
        <dsp:cNvPr id="0" name=""/>
        <dsp:cNvSpPr/>
      </dsp:nvSpPr>
      <dsp:spPr>
        <a:xfrm>
          <a:off x="406003" y="404808"/>
          <a:ext cx="6915151" cy="11839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843" tIns="0" rIns="214843" bIns="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tx1"/>
              </a:solidFill>
            </a:rPr>
            <a:t>Ongoing Steps for Efficient Operation</a:t>
          </a:r>
        </a:p>
      </dsp:txBody>
      <dsp:txXfrm>
        <a:off x="463801" y="462606"/>
        <a:ext cx="6799555" cy="1068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72EEC-D31C-4779-BB99-E841F8DEAFEC}">
      <dsp:nvSpPr>
        <dsp:cNvPr id="0" name=""/>
        <dsp:cNvSpPr/>
      </dsp:nvSpPr>
      <dsp:spPr>
        <a:xfrm>
          <a:off x="0" y="0"/>
          <a:ext cx="3733800" cy="37338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A6F1B-CB2C-482C-ADAE-E50325C3882E}">
      <dsp:nvSpPr>
        <dsp:cNvPr id="0" name=""/>
        <dsp:cNvSpPr/>
      </dsp:nvSpPr>
      <dsp:spPr>
        <a:xfrm>
          <a:off x="1866900" y="0"/>
          <a:ext cx="6591299" cy="373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Develop a building system operations map.</a:t>
          </a:r>
        </a:p>
      </dsp:txBody>
      <dsp:txXfrm>
        <a:off x="1866900" y="0"/>
        <a:ext cx="6591299" cy="1120142"/>
      </dsp:txXfrm>
    </dsp:sp>
    <dsp:sp modelId="{F1454508-D51B-457C-A129-2D15756FFB60}">
      <dsp:nvSpPr>
        <dsp:cNvPr id="0" name=""/>
        <dsp:cNvSpPr/>
      </dsp:nvSpPr>
      <dsp:spPr>
        <a:xfrm>
          <a:off x="653416" y="1120142"/>
          <a:ext cx="2426967" cy="242696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6C81D8-A95C-485B-84AD-901F76FC4F69}">
      <dsp:nvSpPr>
        <dsp:cNvPr id="0" name=""/>
        <dsp:cNvSpPr/>
      </dsp:nvSpPr>
      <dsp:spPr>
        <a:xfrm>
          <a:off x="1866900" y="1120142"/>
          <a:ext cx="6591299" cy="242696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Determine EUI &amp; start benchmarking.</a:t>
          </a:r>
        </a:p>
      </dsp:txBody>
      <dsp:txXfrm>
        <a:off x="1866900" y="1120142"/>
        <a:ext cx="6591299" cy="1120138"/>
      </dsp:txXfrm>
    </dsp:sp>
    <dsp:sp modelId="{C4A3E01B-EEEA-4429-B3FA-775CBBD7BF84}">
      <dsp:nvSpPr>
        <dsp:cNvPr id="0" name=""/>
        <dsp:cNvSpPr/>
      </dsp:nvSpPr>
      <dsp:spPr>
        <a:xfrm>
          <a:off x="1306830" y="2240281"/>
          <a:ext cx="1120138" cy="112013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6652E-5CE6-47CB-83C5-0EB6547E8950}">
      <dsp:nvSpPr>
        <dsp:cNvPr id="0" name=""/>
        <dsp:cNvSpPr/>
      </dsp:nvSpPr>
      <dsp:spPr>
        <a:xfrm>
          <a:off x="1866900" y="2240281"/>
          <a:ext cx="6591299" cy="112013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Target HVAC systems and equipment.</a:t>
          </a:r>
        </a:p>
      </dsp:txBody>
      <dsp:txXfrm>
        <a:off x="1866900" y="2240281"/>
        <a:ext cx="6591299" cy="1120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EFF1A-59F1-4D34-AD59-1973267DEB0D}">
      <dsp:nvSpPr>
        <dsp:cNvPr id="0" name=""/>
        <dsp:cNvSpPr/>
      </dsp:nvSpPr>
      <dsp:spPr>
        <a:xfrm>
          <a:off x="0" y="346949"/>
          <a:ext cx="8382000" cy="211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437388" rIns="65053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Reviewing utility bills &amp; as-built drawings</a:t>
          </a:r>
        </a:p>
        <a:p>
          <a:pPr marL="228600" lvl="1" indent="-228600" algn="l" defTabSz="933450">
            <a:lnSpc>
              <a:spcPct val="90000"/>
            </a:lnSpc>
            <a:spcBef>
              <a:spcPct val="0"/>
            </a:spcBef>
            <a:spcAft>
              <a:spcPct val="15000"/>
            </a:spcAft>
            <a:buChar char="•"/>
          </a:pPr>
          <a:r>
            <a:rPr lang="en-US" sz="2100" kern="1200" dirty="0">
              <a:solidFill>
                <a:schemeClr val="tx1"/>
              </a:solidFill>
            </a:rPr>
            <a:t>Reviewing sequences of operation</a:t>
          </a:r>
        </a:p>
        <a:p>
          <a:pPr marL="228600" lvl="1" indent="-228600" algn="l" defTabSz="933450">
            <a:lnSpc>
              <a:spcPct val="90000"/>
            </a:lnSpc>
            <a:spcBef>
              <a:spcPct val="0"/>
            </a:spcBef>
            <a:spcAft>
              <a:spcPct val="15000"/>
            </a:spcAft>
            <a:buChar char="•"/>
          </a:pPr>
          <a:r>
            <a:rPr lang="en-US" sz="2100" kern="1200" dirty="0">
              <a:solidFill>
                <a:schemeClr val="tx1"/>
              </a:solidFill>
            </a:rPr>
            <a:t>Interviewing building operators and maintenance staff</a:t>
          </a:r>
        </a:p>
        <a:p>
          <a:pPr marL="228600" lvl="1" indent="-228600" algn="l" defTabSz="933450">
            <a:lnSpc>
              <a:spcPct val="90000"/>
            </a:lnSpc>
            <a:spcBef>
              <a:spcPct val="0"/>
            </a:spcBef>
            <a:spcAft>
              <a:spcPct val="15000"/>
            </a:spcAft>
            <a:buChar char="•"/>
          </a:pPr>
          <a:r>
            <a:rPr lang="en-US" sz="2100" kern="1200" dirty="0">
              <a:solidFill>
                <a:schemeClr val="tx1"/>
              </a:solidFill>
            </a:rPr>
            <a:t>Periodically reviewing systems and equipment with a focus on targeting potential energy savings</a:t>
          </a:r>
        </a:p>
      </dsp:txBody>
      <dsp:txXfrm>
        <a:off x="0" y="346949"/>
        <a:ext cx="8382000" cy="2116800"/>
      </dsp:txXfrm>
    </dsp:sp>
    <dsp:sp modelId="{9DB40B56-B872-49C8-B365-81EF7135B5BE}">
      <dsp:nvSpPr>
        <dsp:cNvPr id="0" name=""/>
        <dsp:cNvSpPr/>
      </dsp:nvSpPr>
      <dsp:spPr>
        <a:xfrm>
          <a:off x="419100" y="36989"/>
          <a:ext cx="4648154"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Developing the BSO map requires:</a:t>
          </a:r>
        </a:p>
      </dsp:txBody>
      <dsp:txXfrm>
        <a:off x="449362" y="67251"/>
        <a:ext cx="4587630" cy="559396"/>
      </dsp:txXfrm>
    </dsp:sp>
    <dsp:sp modelId="{DDF89D05-BC3A-4C73-BB53-88017866B619}">
      <dsp:nvSpPr>
        <dsp:cNvPr id="0" name=""/>
        <dsp:cNvSpPr/>
      </dsp:nvSpPr>
      <dsp:spPr>
        <a:xfrm>
          <a:off x="0" y="2887110"/>
          <a:ext cx="5333969" cy="1190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437388" rIns="65053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Major energy-using systems</a:t>
          </a:r>
        </a:p>
        <a:p>
          <a:pPr marL="228600" lvl="1" indent="-228600" algn="l" defTabSz="933450">
            <a:lnSpc>
              <a:spcPct val="90000"/>
            </a:lnSpc>
            <a:spcBef>
              <a:spcPct val="0"/>
            </a:spcBef>
            <a:spcAft>
              <a:spcPct val="15000"/>
            </a:spcAft>
            <a:buChar char="•"/>
          </a:pPr>
          <a:r>
            <a:rPr lang="en-US" sz="2100" kern="1200" dirty="0">
              <a:solidFill>
                <a:schemeClr val="tx1"/>
              </a:solidFill>
            </a:rPr>
            <a:t>Occupancy types by area</a:t>
          </a:r>
        </a:p>
      </dsp:txBody>
      <dsp:txXfrm>
        <a:off x="0" y="2887110"/>
        <a:ext cx="5333969" cy="1190700"/>
      </dsp:txXfrm>
    </dsp:sp>
    <dsp:sp modelId="{E215AF91-72A7-4631-A910-77B407826722}">
      <dsp:nvSpPr>
        <dsp:cNvPr id="0" name=""/>
        <dsp:cNvSpPr/>
      </dsp:nvSpPr>
      <dsp:spPr>
        <a:xfrm>
          <a:off x="419100" y="2577150"/>
          <a:ext cx="4574870"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The BSO map should document:</a:t>
          </a:r>
        </a:p>
      </dsp:txBody>
      <dsp:txXfrm>
        <a:off x="449362" y="2607412"/>
        <a:ext cx="4514346"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A364-90FC-413A-820A-A1C0D847A0F1}">
      <dsp:nvSpPr>
        <dsp:cNvPr id="0" name=""/>
        <dsp:cNvSpPr/>
      </dsp:nvSpPr>
      <dsp:spPr>
        <a:xfrm>
          <a:off x="3383124" y="3230"/>
          <a:ext cx="3262063" cy="1475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a:t>
          </a:r>
          <a:r>
            <a:rPr lang="en-US" sz="2400" kern="1200" baseline="-25000" dirty="0">
              <a:solidFill>
                <a:schemeClr val="tx1"/>
              </a:solidFill>
            </a:rPr>
            <a:t>2</a:t>
          </a:r>
          <a:r>
            <a:rPr lang="en-US" sz="2400" kern="1200" dirty="0">
              <a:solidFill>
                <a:schemeClr val="tx1"/>
              </a:solidFill>
            </a:rPr>
            <a:t>/temperature/</a:t>
          </a:r>
        </a:p>
        <a:p>
          <a:pPr marL="0" lvl="0" indent="0" algn="ctr" defTabSz="1066800">
            <a:lnSpc>
              <a:spcPct val="90000"/>
            </a:lnSpc>
            <a:spcBef>
              <a:spcPct val="0"/>
            </a:spcBef>
            <a:spcAft>
              <a:spcPct val="35000"/>
            </a:spcAft>
            <a:buNone/>
          </a:pPr>
          <a:r>
            <a:rPr lang="en-US" sz="2400" kern="1200" dirty="0">
              <a:solidFill>
                <a:schemeClr val="tx1"/>
              </a:solidFill>
            </a:rPr>
            <a:t>humidity meter</a:t>
          </a:r>
        </a:p>
      </dsp:txBody>
      <dsp:txXfrm>
        <a:off x="3383124" y="3230"/>
        <a:ext cx="3262063" cy="1475379"/>
      </dsp:txXfrm>
    </dsp:sp>
    <dsp:sp modelId="{58FE19D7-E8BA-4FB7-A1DB-90FE5BE1A1DA}">
      <dsp:nvSpPr>
        <dsp:cNvPr id="0" name=""/>
        <dsp:cNvSpPr/>
      </dsp:nvSpPr>
      <dsp:spPr>
        <a:xfrm>
          <a:off x="1776436" y="3230"/>
          <a:ext cx="1460625" cy="1475379"/>
        </a:xfrm>
        <a:prstGeom prst="rect">
          <a:avLst/>
        </a:prstGeom>
        <a:solidFill>
          <a:schemeClr val="lt1"/>
        </a:solidFill>
        <a:ln w="381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5DC4D4AF-CA5D-47C9-AAA3-5715172BE2FD}">
      <dsp:nvSpPr>
        <dsp:cNvPr id="0" name=""/>
        <dsp:cNvSpPr/>
      </dsp:nvSpPr>
      <dsp:spPr>
        <a:xfrm>
          <a:off x="1776436" y="1722046"/>
          <a:ext cx="3262063" cy="1475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Infrared thermometer</a:t>
          </a:r>
        </a:p>
      </dsp:txBody>
      <dsp:txXfrm>
        <a:off x="1776436" y="1722046"/>
        <a:ext cx="3262063" cy="1475379"/>
      </dsp:txXfrm>
    </dsp:sp>
    <dsp:sp modelId="{10E3863B-7794-4A17-88DA-94CE1A9E7B90}">
      <dsp:nvSpPr>
        <dsp:cNvPr id="0" name=""/>
        <dsp:cNvSpPr/>
      </dsp:nvSpPr>
      <dsp:spPr>
        <a:xfrm>
          <a:off x="5184562" y="1722046"/>
          <a:ext cx="1460625" cy="1475379"/>
        </a:xfrm>
        <a:prstGeom prst="rect">
          <a:avLst/>
        </a:prstGeom>
        <a:solidFill>
          <a:schemeClr val="lt1"/>
        </a:solidFill>
        <a:ln w="381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6D751881-2F67-4C06-9671-B2175EB5CA49}">
      <dsp:nvSpPr>
        <dsp:cNvPr id="0" name=""/>
        <dsp:cNvSpPr/>
      </dsp:nvSpPr>
      <dsp:spPr>
        <a:xfrm>
          <a:off x="3383124" y="3440863"/>
          <a:ext cx="3262063" cy="14753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Light meter</a:t>
          </a:r>
        </a:p>
      </dsp:txBody>
      <dsp:txXfrm>
        <a:off x="3383124" y="3440863"/>
        <a:ext cx="3262063" cy="1475379"/>
      </dsp:txXfrm>
    </dsp:sp>
    <dsp:sp modelId="{84863F71-FA89-4638-9F28-143A471FFDB0}">
      <dsp:nvSpPr>
        <dsp:cNvPr id="0" name=""/>
        <dsp:cNvSpPr/>
      </dsp:nvSpPr>
      <dsp:spPr>
        <a:xfrm>
          <a:off x="1776436" y="3440863"/>
          <a:ext cx="1460625" cy="1475379"/>
        </a:xfrm>
        <a:prstGeom prst="rect">
          <a:avLst/>
        </a:prstGeom>
        <a:solidFill>
          <a:schemeClr val="lt1"/>
        </a:solidFill>
        <a:ln w="381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8AA9E-79F1-40C5-9F43-38CAE7D21263}">
      <dsp:nvSpPr>
        <dsp:cNvPr id="0" name=""/>
        <dsp:cNvSpPr/>
      </dsp:nvSpPr>
      <dsp:spPr>
        <a:xfrm>
          <a:off x="0" y="442838"/>
          <a:ext cx="3816424" cy="476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6197" tIns="374904" rIns="29619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Does the programming match the occupant schedule?</a:t>
          </a:r>
        </a:p>
        <a:p>
          <a:pPr marL="171450" lvl="1" indent="-171450" algn="l" defTabSz="800100">
            <a:lnSpc>
              <a:spcPct val="90000"/>
            </a:lnSpc>
            <a:spcBef>
              <a:spcPct val="0"/>
            </a:spcBef>
            <a:spcAft>
              <a:spcPct val="15000"/>
            </a:spcAft>
            <a:buChar char="•"/>
          </a:pPr>
          <a:r>
            <a:rPr lang="en-US" sz="1800" kern="1200" dirty="0"/>
            <a:t>Does the schedule account for holidays and weekends?</a:t>
          </a:r>
        </a:p>
        <a:p>
          <a:pPr marL="171450" lvl="1" indent="-171450" algn="l" defTabSz="800100">
            <a:lnSpc>
              <a:spcPct val="90000"/>
            </a:lnSpc>
            <a:spcBef>
              <a:spcPct val="0"/>
            </a:spcBef>
            <a:spcAft>
              <a:spcPct val="15000"/>
            </a:spcAft>
            <a:buChar char="•"/>
          </a:pPr>
          <a:r>
            <a:rPr lang="en-US" sz="1800" kern="1200" dirty="0"/>
            <a:t>Is someone responsible for checking the programming regularly to make sure it meets current occupancy requirements?</a:t>
          </a:r>
        </a:p>
        <a:p>
          <a:pPr marL="171450" lvl="1" indent="-171450" algn="l" defTabSz="800100">
            <a:lnSpc>
              <a:spcPct val="90000"/>
            </a:lnSpc>
            <a:spcBef>
              <a:spcPct val="0"/>
            </a:spcBef>
            <a:spcAft>
              <a:spcPct val="15000"/>
            </a:spcAft>
            <a:buChar char="•"/>
          </a:pPr>
          <a:r>
            <a:rPr lang="en-US" sz="1800" kern="1200" dirty="0"/>
            <a:t>Do the lights actually turn off as programmed?</a:t>
          </a:r>
        </a:p>
        <a:p>
          <a:pPr marL="171450" lvl="1" indent="-171450" algn="l" defTabSz="800100">
            <a:lnSpc>
              <a:spcPct val="90000"/>
            </a:lnSpc>
            <a:spcBef>
              <a:spcPct val="0"/>
            </a:spcBef>
            <a:spcAft>
              <a:spcPct val="15000"/>
            </a:spcAft>
            <a:buChar char="•"/>
          </a:pPr>
          <a:r>
            <a:rPr lang="en-US" sz="1800" kern="1200" dirty="0"/>
            <a:t>Have temporary, special event schedules been reprogrammed back to normal schedules?</a:t>
          </a:r>
        </a:p>
        <a:p>
          <a:pPr marL="171450" lvl="1" indent="-171450" algn="l" defTabSz="800100">
            <a:lnSpc>
              <a:spcPct val="90000"/>
            </a:lnSpc>
            <a:spcBef>
              <a:spcPct val="0"/>
            </a:spcBef>
            <a:spcAft>
              <a:spcPct val="15000"/>
            </a:spcAft>
            <a:buChar char="•"/>
          </a:pPr>
          <a:r>
            <a:rPr lang="en-US" sz="1800" kern="1200" dirty="0"/>
            <a:t>Has correct time been reset after a power outage?</a:t>
          </a:r>
        </a:p>
      </dsp:txBody>
      <dsp:txXfrm>
        <a:off x="0" y="442838"/>
        <a:ext cx="3816424" cy="4762800"/>
      </dsp:txXfrm>
    </dsp:sp>
    <dsp:sp modelId="{8905A9F6-EAF5-44CD-99EF-90CDE4C2F0B1}">
      <dsp:nvSpPr>
        <dsp:cNvPr id="0" name=""/>
        <dsp:cNvSpPr/>
      </dsp:nvSpPr>
      <dsp:spPr>
        <a:xfrm>
          <a:off x="190821" y="177158"/>
          <a:ext cx="2671496"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976" tIns="0" rIns="100976"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Time clock or BAS control:</a:t>
          </a:r>
        </a:p>
      </dsp:txBody>
      <dsp:txXfrm>
        <a:off x="216760" y="203097"/>
        <a:ext cx="2619618"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7FE72-A1EF-4F4E-8FD0-4E3ACD0A5B93}">
      <dsp:nvSpPr>
        <dsp:cNvPr id="0" name=""/>
        <dsp:cNvSpPr/>
      </dsp:nvSpPr>
      <dsp:spPr>
        <a:xfrm>
          <a:off x="0" y="270946"/>
          <a:ext cx="3908940" cy="187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3377" tIns="354076" rIns="30337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Does the custodial staff turn off lights when they are done?</a:t>
          </a:r>
        </a:p>
        <a:p>
          <a:pPr marL="171450" lvl="1" indent="-171450" algn="l" defTabSz="755650">
            <a:lnSpc>
              <a:spcPct val="90000"/>
            </a:lnSpc>
            <a:spcBef>
              <a:spcPct val="0"/>
            </a:spcBef>
            <a:spcAft>
              <a:spcPct val="15000"/>
            </a:spcAft>
            <a:buChar char="•"/>
          </a:pPr>
          <a:r>
            <a:rPr lang="en-US" sz="1700" kern="1200" dirty="0"/>
            <a:t>Has anyone done a night walkthrough to ensure that lights are off when the building is unoccupied?</a:t>
          </a:r>
        </a:p>
      </dsp:txBody>
      <dsp:txXfrm>
        <a:off x="0" y="270946"/>
        <a:ext cx="3908940" cy="1874250"/>
      </dsp:txXfrm>
    </dsp:sp>
    <dsp:sp modelId="{EFA70AF5-F848-4A8B-BD46-2CCA6C4C863B}">
      <dsp:nvSpPr>
        <dsp:cNvPr id="0" name=""/>
        <dsp:cNvSpPr/>
      </dsp:nvSpPr>
      <dsp:spPr>
        <a:xfrm>
          <a:off x="195447" y="10013"/>
          <a:ext cx="2736258"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424" tIns="0" rIns="103424" bIns="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Other:</a:t>
          </a:r>
        </a:p>
      </dsp:txBody>
      <dsp:txXfrm>
        <a:off x="219945" y="34511"/>
        <a:ext cx="268726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4" y="9120042"/>
            <a:ext cx="892387" cy="479469"/>
          </a:xfrm>
          <a:prstGeom prst="rect">
            <a:avLst/>
          </a:prstGeom>
          <a:noFill/>
          <a:ln w="9525">
            <a:noFill/>
            <a:miter lim="800000"/>
            <a:headEnd/>
            <a:tailEnd/>
          </a:ln>
          <a:effectLst/>
        </p:spPr>
        <p:txBody>
          <a:bodyPr vert="horz" wrap="square" lIns="97312" tIns="48656" rIns="97312" bIns="48656"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pPr>
                <a:defRPr/>
              </a:pPr>
              <a:t>‹#›</a:t>
            </a:fld>
            <a:endParaRPr lang="en-US" dirty="0"/>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1205675" y="9213687"/>
            <a:ext cx="2315694" cy="25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12" tIns="48656" rIns="97312" bIns="48656">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anose="02040602050305030304" pitchFamily="18" charset="0"/>
                <a:cs typeface="Arial" panose="020B0604020202020204" pitchFamily="34" charset="0"/>
              </a:rPr>
              <a:t>Northwest Energy Efficiency Council</a:t>
            </a:r>
          </a:p>
        </p:txBody>
      </p:sp>
      <p:sp>
        <p:nvSpPr>
          <p:cNvPr id="212997" name="Text Box 5"/>
          <p:cNvSpPr txBox="1">
            <a:spLocks noChangeArrowheads="1"/>
          </p:cNvSpPr>
          <p:nvPr/>
        </p:nvSpPr>
        <p:spPr bwMode="auto">
          <a:xfrm>
            <a:off x="181849" y="9128184"/>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12" tIns="48656" rIns="97312" bIns="48656">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82" y="9187233"/>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3"/>
          <p:cNvSpPr txBox="1">
            <a:spLocks noChangeArrowheads="1"/>
          </p:cNvSpPr>
          <p:nvPr/>
        </p:nvSpPr>
        <p:spPr bwMode="auto">
          <a:xfrm>
            <a:off x="579120" y="228600"/>
            <a:ext cx="5364480" cy="304800"/>
          </a:xfrm>
          <a:prstGeom prst="rect">
            <a:avLst/>
          </a:prstGeom>
          <a:noFill/>
          <a:ln w="12700">
            <a:noFill/>
            <a:miter lim="800000"/>
            <a:headEnd/>
            <a:tailEnd/>
          </a:ln>
          <a:effectLst/>
        </p:spPr>
        <p:txBody>
          <a:bodyPr vert="horz" wrap="square" lIns="96299" tIns="47305" rIns="96299" bIns="47305"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anose="02040602050305030304" pitchFamily="18" charset="0"/>
                <a:cs typeface="Arial" panose="020B0604020202020204" pitchFamily="34" charset="0"/>
              </a:rPr>
              <a:t>Fundamentals of Energy Efficient Building Operations: Part 5</a:t>
            </a:r>
          </a:p>
        </p:txBody>
      </p:sp>
      <p:cxnSp>
        <p:nvCxnSpPr>
          <p:cNvPr id="6" name="Straight Connector 5"/>
          <p:cNvCxnSpPr/>
          <p:nvPr/>
        </p:nvCxnSpPr>
        <p:spPr>
          <a:xfrm>
            <a:off x="673950" y="457200"/>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683" y="9209029"/>
            <a:ext cx="569360" cy="246209"/>
          </a:xfrm>
          <a:prstGeom prst="rect">
            <a:avLst/>
          </a:prstGeom>
        </p:spPr>
        <p:txBody>
          <a:bodyPr wrap="none" lIns="91427" tIns="45714" rIns="91427" bIns="45714">
            <a:spAutoFit/>
          </a:bodyPr>
          <a:lstStyle/>
          <a:p>
            <a:pPr>
              <a:defRPr/>
            </a:pPr>
            <a:r>
              <a:rPr lang="en-US" sz="1000" dirty="0">
                <a:latin typeface="Book Antiqua" panose="02040602050305030304" pitchFamily="18" charset="0"/>
                <a:cs typeface="Arial" panose="020B0604020202020204" pitchFamily="34" charset="0"/>
              </a:rPr>
              <a:t>© 2025</a:t>
            </a:r>
          </a:p>
        </p:txBody>
      </p:sp>
      <p:sp>
        <p:nvSpPr>
          <p:cNvPr id="3" name="Slide Image Placeholder 2">
            <a:extLst>
              <a:ext uri="{FF2B5EF4-FFF2-40B4-BE49-F238E27FC236}">
                <a16:creationId xmlns:a16="http://schemas.microsoft.com/office/drawing/2014/main" id="{DC72AA19-15A0-4CFE-8CDF-0ED0300756A4}"/>
              </a:ext>
            </a:extLst>
          </p:cNvPr>
          <p:cNvSpPr>
            <a:spLocks noGrp="1" noRot="1" noChangeAspect="1"/>
          </p:cNvSpPr>
          <p:nvPr>
            <p:ph type="sldImg" idx="2"/>
          </p:nvPr>
        </p:nvSpPr>
        <p:spPr>
          <a:xfrm>
            <a:off x="854771" y="533400"/>
            <a:ext cx="5644883" cy="4233661"/>
          </a:xfrm>
          <a:prstGeom prst="rect">
            <a:avLst/>
          </a:prstGeom>
          <a:noFill/>
          <a:ln w="12700">
            <a:noFill/>
          </a:ln>
        </p:spPr>
        <p:txBody>
          <a:bodyPr vert="horz" lIns="94851" tIns="47425" rIns="94851" bIns="47425" rtlCol="0" anchor="ctr"/>
          <a:lstStyle/>
          <a:p>
            <a:endParaRPr lang="en-US" dirty="0"/>
          </a:p>
        </p:txBody>
      </p:sp>
      <p:sp>
        <p:nvSpPr>
          <p:cNvPr id="20" name="Notes Placeholder 2">
            <a:extLst>
              <a:ext uri="{FF2B5EF4-FFF2-40B4-BE49-F238E27FC236}">
                <a16:creationId xmlns:a16="http://schemas.microsoft.com/office/drawing/2014/main" id="{21E44346-ABB6-4694-8AEA-27EDA78E33AA}"/>
              </a:ext>
            </a:extLst>
          </p:cNvPr>
          <p:cNvSpPr txBox="1">
            <a:spLocks/>
          </p:cNvSpPr>
          <p:nvPr/>
        </p:nvSpPr>
        <p:spPr>
          <a:xfrm>
            <a:off x="499463" y="4562666"/>
            <a:ext cx="2874994" cy="4109510"/>
          </a:xfrm>
          <a:prstGeom prst="rect">
            <a:avLst/>
          </a:prstGeom>
        </p:spPr>
        <p:txBody>
          <a:bodyPr lIns="94851" tIns="47425" rIns="94851" bIns="47425"/>
          <a:lstStyle>
            <a:lvl1pPr algn="just" rtl="0" eaLnBrk="0" fontAlgn="base" hangingPunct="0">
              <a:spcBef>
                <a:spcPct val="30000"/>
              </a:spcBef>
              <a:spcAft>
                <a:spcPct val="0"/>
              </a:spcAft>
              <a:defRPr sz="1200" kern="1200">
                <a:solidFill>
                  <a:schemeClr val="tx1"/>
                </a:solidFill>
                <a:latin typeface="Book Antiqua"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7" name="Notes Placeholder 6">
            <a:extLst>
              <a:ext uri="{FF2B5EF4-FFF2-40B4-BE49-F238E27FC236}">
                <a16:creationId xmlns:a16="http://schemas.microsoft.com/office/drawing/2014/main" id="{3D8A93A2-346F-4DB0-B0D5-CCEBD7C2E1CF}"/>
              </a:ext>
            </a:extLst>
          </p:cNvPr>
          <p:cNvSpPr>
            <a:spLocks noGrp="1"/>
          </p:cNvSpPr>
          <p:nvPr>
            <p:ph type="body" sz="quarter" idx="3"/>
          </p:nvPr>
        </p:nvSpPr>
        <p:spPr>
          <a:xfrm>
            <a:off x="730043" y="4828336"/>
            <a:ext cx="5899360" cy="41405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she.org/system/files/media/file/2022/04/14_Reevaluate-HVAC-equipment-scheduling.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lightsearch.com/resources/lightguides/retrofitecon.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8A6FD-6DB1-C5EB-F755-C412C385C8BA}"/>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E5C4D155-F9E4-F770-5A3E-8648C4D8C870}"/>
              </a:ext>
            </a:extLst>
          </p:cNvPr>
          <p:cNvSpPr>
            <a:spLocks noGrp="1"/>
          </p:cNvSpPr>
          <p:nvPr>
            <p:ph type="body" idx="1"/>
          </p:nvPr>
        </p:nvSpPr>
        <p:spPr/>
        <p:txBody>
          <a:bodyPr/>
          <a:lstStyle/>
          <a:p>
            <a:pPr defTabSz="973261">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endParaRPr lang="en-US" dirty="0"/>
          </a:p>
        </p:txBody>
      </p:sp>
    </p:spTree>
    <p:extLst>
      <p:ext uri="{BB962C8B-B14F-4D97-AF65-F5344CB8AC3E}">
        <p14:creationId xmlns:p14="http://schemas.microsoft.com/office/powerpoint/2010/main" val="417461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4E6D0877-8237-AD74-8F7B-5AA2076E434A}"/>
              </a:ext>
            </a:extLst>
          </p:cNvPr>
          <p:cNvSpPr>
            <a:spLocks noGrp="1" noRot="1" noChangeAspect="1"/>
          </p:cNvSpPr>
          <p:nvPr>
            <p:ph type="sldImg"/>
          </p:nvPr>
        </p:nvSpPr>
        <p:spPr>
          <a:xfrm>
            <a:off x="854075" y="533400"/>
            <a:ext cx="5645150" cy="4233863"/>
          </a:xfrm>
        </p:spPr>
      </p:sp>
      <p:sp>
        <p:nvSpPr>
          <p:cNvPr id="5" name="Notes Placeholder 4">
            <a:extLst>
              <a:ext uri="{FF2B5EF4-FFF2-40B4-BE49-F238E27FC236}">
                <a16:creationId xmlns:a16="http://schemas.microsoft.com/office/drawing/2014/main" id="{EBCDCA37-67C4-F9C7-4BEC-0B914B2CAD80}"/>
              </a:ext>
            </a:extLst>
          </p:cNvPr>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74DF977-8924-1497-1F38-3B576628E71C}"/>
              </a:ext>
            </a:extLst>
          </p:cNvPr>
          <p:cNvSpPr>
            <a:spLocks noGrp="1" noRot="1" noChangeAspect="1"/>
          </p:cNvSpPr>
          <p:nvPr>
            <p:ph type="sldImg"/>
          </p:nvPr>
        </p:nvSpPr>
        <p:spPr>
          <a:xfrm>
            <a:off x="854075" y="533400"/>
            <a:ext cx="5645150" cy="4233863"/>
          </a:xfrm>
        </p:spPr>
      </p:sp>
      <p:sp>
        <p:nvSpPr>
          <p:cNvPr id="5" name="Notes Placeholder 4">
            <a:extLst>
              <a:ext uri="{FF2B5EF4-FFF2-40B4-BE49-F238E27FC236}">
                <a16:creationId xmlns:a16="http://schemas.microsoft.com/office/drawing/2014/main" id="{DBEB2E2D-6C0C-4AF3-AA3C-A56435E70A13}"/>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98ADD67B-663B-4515-857D-0F73CDE145C7}"/>
              </a:ext>
            </a:extLst>
          </p:cNvPr>
          <p:cNvSpPr>
            <a:spLocks noGrp="1"/>
          </p:cNvSpPr>
          <p:nvPr>
            <p:ph type="body" idx="1"/>
          </p:nvPr>
        </p:nvSpPr>
        <p:spPr/>
        <p:txBody>
          <a:bodyPr/>
          <a:lstStyle/>
          <a:p>
            <a:r>
              <a:rPr lang="en-US" dirty="0"/>
              <a:t>In order to have a solid starting point, we will identify three key practices that, if employed, will provide you with a basis to help make informed decisions.</a:t>
            </a:r>
          </a:p>
          <a:p>
            <a:endParaRPr lang="en-US" dirty="0"/>
          </a:p>
        </p:txBody>
      </p:sp>
      <p:sp>
        <p:nvSpPr>
          <p:cNvPr id="5" name="Slide Image Placeholder 4">
            <a:extLst>
              <a:ext uri="{FF2B5EF4-FFF2-40B4-BE49-F238E27FC236}">
                <a16:creationId xmlns:a16="http://schemas.microsoft.com/office/drawing/2014/main" id="{11DC9B24-4071-8698-7227-72AE673949A4}"/>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1273263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00B939B4-B5F2-43A9-B27B-9CA4BBBF733F}"/>
              </a:ext>
            </a:extLst>
          </p:cNvPr>
          <p:cNvSpPr>
            <a:spLocks noGrp="1"/>
          </p:cNvSpPr>
          <p:nvPr>
            <p:ph type="body" idx="1"/>
          </p:nvPr>
        </p:nvSpPr>
        <p:spPr>
          <a:xfrm>
            <a:off x="730043" y="5146288"/>
            <a:ext cx="5899360" cy="3822646"/>
          </a:xfrm>
        </p:spPr>
        <p:txBody>
          <a:bodyPr/>
          <a:lstStyle/>
          <a:p>
            <a:r>
              <a:rPr lang="en-US" dirty="0"/>
              <a:t>Uncovering problems requires a thorough understanding of how a building is used, operated, and maintained. One way to obtain that understanding is to develop a building systems operations (BSO) map. </a:t>
            </a:r>
          </a:p>
          <a:p>
            <a:endParaRPr lang="en-US" dirty="0"/>
          </a:p>
          <a:p>
            <a:r>
              <a:rPr lang="en-US" dirty="0"/>
              <a:t>Research for developing the BSO map is extensive, requiring review of utility bills, as-built drawings, and sequence of operations. It also involves talking with building occupants and interviewing maintenance staff for their observations regarding the building. A BSO map documents current conditions, focusing on scheduling and on targeting HVAC systems and equipment where common opportunities are found in similar buildings and systems. The map clearly identifies areas for immediate improvement, such as changing thermostat setpoints or equipment schedules, and provides the basis for additional evaluation.</a:t>
            </a:r>
          </a:p>
        </p:txBody>
      </p:sp>
      <p:sp>
        <p:nvSpPr>
          <p:cNvPr id="5" name="Slide Image Placeholder 4">
            <a:extLst>
              <a:ext uri="{FF2B5EF4-FFF2-40B4-BE49-F238E27FC236}">
                <a16:creationId xmlns:a16="http://schemas.microsoft.com/office/drawing/2014/main" id="{70E88BEE-0FC9-0B0A-8204-2FAAD1EA8288}"/>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898385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2740" y="4288677"/>
            <a:ext cx="638680" cy="11155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4851" tIns="47425" rIns="94851" bIns="47425" rtlCol="0" anchor="ctr"/>
          <a:lstStyle/>
          <a:p>
            <a:pPr algn="ctr"/>
            <a:endParaRPr lang="en-US" dirty="0"/>
          </a:p>
        </p:txBody>
      </p:sp>
      <p:sp>
        <p:nvSpPr>
          <p:cNvPr id="8" name="Notes Placeholder 7">
            <a:extLst>
              <a:ext uri="{FF2B5EF4-FFF2-40B4-BE49-F238E27FC236}">
                <a16:creationId xmlns:a16="http://schemas.microsoft.com/office/drawing/2014/main" id="{352A5452-C864-49D9-BDC0-3E48D87C159F}"/>
              </a:ext>
            </a:extLst>
          </p:cNvPr>
          <p:cNvSpPr>
            <a:spLocks noGrp="1"/>
          </p:cNvSpPr>
          <p:nvPr>
            <p:ph type="body" idx="1"/>
          </p:nvPr>
        </p:nvSpPr>
        <p:spPr>
          <a:xfrm>
            <a:off x="730043" y="4828335"/>
            <a:ext cx="5899360" cy="4382571"/>
          </a:xfrm>
        </p:spPr>
        <p:txBody>
          <a:bodyPr/>
          <a:lstStyle/>
          <a:p>
            <a:r>
              <a:rPr lang="en-US" dirty="0"/>
              <a:t>A BSO map should include the following for each major occupancy:</a:t>
            </a:r>
          </a:p>
          <a:p>
            <a:pPr marL="520700" indent="-171450">
              <a:buFont typeface="Arial" panose="020B0604020202020204" pitchFamily="34" charset="0"/>
              <a:buChar char="•"/>
            </a:pPr>
            <a:r>
              <a:rPr lang="en-US" dirty="0"/>
              <a:t>Occupancy schedule</a:t>
            </a:r>
          </a:p>
          <a:p>
            <a:pPr marL="520700" indent="-171450">
              <a:buFont typeface="Arial" panose="020B0604020202020204" pitchFamily="34" charset="0"/>
              <a:buChar char="•"/>
            </a:pPr>
            <a:r>
              <a:rPr lang="en-US" dirty="0"/>
              <a:t>Equipment, equipment characteristics, areas served and maintenance responsibilities</a:t>
            </a:r>
          </a:p>
          <a:p>
            <a:pPr marL="520700" indent="-171450">
              <a:buFont typeface="Arial" panose="020B0604020202020204" pitchFamily="34" charset="0"/>
              <a:buChar char="•"/>
            </a:pPr>
            <a:r>
              <a:rPr lang="en-US" dirty="0"/>
              <a:t>Equipment schedules, temperature and other setpoints, and control methods, including areas served </a:t>
            </a:r>
          </a:p>
          <a:p>
            <a:pPr marL="520700" indent="-171450">
              <a:buFont typeface="Arial" panose="020B0604020202020204" pitchFamily="34" charset="0"/>
              <a:buChar char="•"/>
            </a:pPr>
            <a:r>
              <a:rPr lang="en-US" dirty="0"/>
              <a:t>Lighting and lighting control schedule, including location, luminaire identifier, control, recommended settings and circuiting for each piece of lighting equipment.</a:t>
            </a:r>
          </a:p>
          <a:p>
            <a:pPr lvl="3"/>
            <a:endParaRPr lang="en-US" dirty="0"/>
          </a:p>
          <a:p>
            <a:r>
              <a:rPr lang="en-US" dirty="0"/>
              <a:t>The building system operations map should be used to continually document on-going problems and what building operators are doing to compensate for the following:</a:t>
            </a:r>
          </a:p>
          <a:p>
            <a:pPr marL="520700" indent="-171450">
              <a:buFont typeface="Arial" panose="020B0604020202020204" pitchFamily="34" charset="0"/>
              <a:buChar char="•"/>
            </a:pPr>
            <a:r>
              <a:rPr lang="en-US" dirty="0"/>
              <a:t>Undersized equipment</a:t>
            </a:r>
          </a:p>
          <a:p>
            <a:pPr marL="520700" indent="-171450">
              <a:buFont typeface="Arial" panose="020B0604020202020204" pitchFamily="34" charset="0"/>
              <a:buChar char="•"/>
            </a:pPr>
            <a:r>
              <a:rPr lang="en-US" dirty="0"/>
              <a:t>Oversized equipment</a:t>
            </a:r>
          </a:p>
          <a:p>
            <a:pPr marL="520700" indent="-171450">
              <a:buFont typeface="Arial" panose="020B0604020202020204" pitchFamily="34" charset="0"/>
              <a:buChar char="•"/>
            </a:pPr>
            <a:r>
              <a:rPr lang="en-US" dirty="0"/>
              <a:t>Spaces that can't maintain temperature settings</a:t>
            </a:r>
          </a:p>
          <a:p>
            <a:pPr marL="520700" indent="-171450">
              <a:buFont typeface="Arial" panose="020B0604020202020204" pitchFamily="34" charset="0"/>
              <a:buChar char="•"/>
            </a:pPr>
            <a:r>
              <a:rPr lang="en-US" dirty="0"/>
              <a:t>Indoor air quality issues</a:t>
            </a:r>
          </a:p>
          <a:p>
            <a:pPr marL="520700" indent="-171450">
              <a:buFont typeface="Arial" panose="020B0604020202020204" pitchFamily="34" charset="0"/>
              <a:buChar char="•"/>
            </a:pPr>
            <a:r>
              <a:rPr lang="en-US" dirty="0"/>
              <a:t>Building pressurization problems</a:t>
            </a:r>
          </a:p>
          <a:p>
            <a:pPr marL="520700" indent="-171450">
              <a:buFont typeface="Arial" panose="020B0604020202020204" pitchFamily="34" charset="0"/>
              <a:buChar char="•"/>
            </a:pPr>
            <a:r>
              <a:rPr lang="en-US" dirty="0"/>
              <a:t>Major HVAC equipment with higher failure rate than typical.</a:t>
            </a:r>
          </a:p>
          <a:p>
            <a:endParaRPr lang="en-US" dirty="0"/>
          </a:p>
        </p:txBody>
      </p:sp>
      <p:sp>
        <p:nvSpPr>
          <p:cNvPr id="7" name="Slide Image Placeholder 6">
            <a:extLst>
              <a:ext uri="{FF2B5EF4-FFF2-40B4-BE49-F238E27FC236}">
                <a16:creationId xmlns:a16="http://schemas.microsoft.com/office/drawing/2014/main" id="{C5BB138F-E97F-3848-8416-03353774CFA6}"/>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1729981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1AB7FBB2-1228-4F72-B475-E8762D8A77B4}"/>
              </a:ext>
            </a:extLst>
          </p:cNvPr>
          <p:cNvSpPr>
            <a:spLocks noGrp="1"/>
          </p:cNvSpPr>
          <p:nvPr>
            <p:ph type="body" idx="1"/>
          </p:nvPr>
        </p:nvSpPr>
        <p:spPr>
          <a:xfrm>
            <a:off x="730043" y="6813394"/>
            <a:ext cx="5899360" cy="2447693"/>
          </a:xfrm>
        </p:spPr>
        <p:txBody>
          <a:bodyPr/>
          <a:lstStyle/>
          <a:p>
            <a:r>
              <a:rPr lang="en-US" dirty="0"/>
              <a:t>A BSO map for major fan systems should include:</a:t>
            </a:r>
          </a:p>
          <a:p>
            <a:pPr lvl="1">
              <a:buFont typeface="Arial" panose="020B0604020202020204" pitchFamily="34" charset="0"/>
              <a:buChar char="•"/>
            </a:pPr>
            <a:r>
              <a:rPr lang="en-US" dirty="0"/>
              <a:t>The operating schedule and setpoints</a:t>
            </a:r>
          </a:p>
          <a:p>
            <a:pPr lvl="1">
              <a:buFont typeface="Arial" panose="020B0604020202020204" pitchFamily="34" charset="0"/>
              <a:buChar char="•"/>
            </a:pPr>
            <a:r>
              <a:rPr lang="en-US" dirty="0"/>
              <a:t>Occupancy schedule of the areas supplied, noting any areas with special extended operating hours</a:t>
            </a:r>
          </a:p>
          <a:p>
            <a:pPr lvl="1">
              <a:buFont typeface="Arial" panose="020B0604020202020204" pitchFamily="34" charset="0"/>
              <a:buChar char="•"/>
            </a:pPr>
            <a:r>
              <a:rPr lang="en-US" dirty="0"/>
              <a:t>Any capability of terminal units or baseboards to run independent of main fan</a:t>
            </a:r>
          </a:p>
          <a:p>
            <a:pPr lvl="1">
              <a:buFont typeface="Arial" panose="020B0604020202020204" pitchFamily="34" charset="0"/>
              <a:buChar char="•"/>
            </a:pPr>
            <a:r>
              <a:rPr lang="en-US" dirty="0"/>
              <a:t>Sequence of operations for terminal units/baseboards</a:t>
            </a:r>
          </a:p>
          <a:p>
            <a:pPr lvl="1">
              <a:buFont typeface="Arial" panose="020B0604020202020204" pitchFamily="34" charset="0"/>
              <a:buChar char="•"/>
            </a:pPr>
            <a:r>
              <a:rPr lang="en-US" dirty="0"/>
              <a:t>Sequence of operations for air handlers with particular focus on outside air dampers, mixed air temperature and supply air temperature controls </a:t>
            </a:r>
          </a:p>
          <a:p>
            <a:pPr lvl="1">
              <a:buFont typeface="Arial" panose="020B0604020202020204" pitchFamily="34" charset="0"/>
              <a:buChar char="•"/>
            </a:pPr>
            <a:r>
              <a:rPr lang="en-US" dirty="0"/>
              <a:t>General maintenance practices, safety and equipment condition.</a:t>
            </a:r>
          </a:p>
        </p:txBody>
      </p:sp>
      <p:sp>
        <p:nvSpPr>
          <p:cNvPr id="5" name="Slide Image Placeholder 4">
            <a:extLst>
              <a:ext uri="{FF2B5EF4-FFF2-40B4-BE49-F238E27FC236}">
                <a16:creationId xmlns:a16="http://schemas.microsoft.com/office/drawing/2014/main" id="{39DA8113-C3B4-51FF-896B-583F3C0E2519}"/>
              </a:ext>
            </a:extLst>
          </p:cNvPr>
          <p:cNvSpPr>
            <a:spLocks noGrp="1" noRot="1" noChangeAspect="1"/>
          </p:cNvSpPr>
          <p:nvPr>
            <p:ph type="sldImg"/>
          </p:nvPr>
        </p:nvSpPr>
        <p:spPr>
          <a:xfrm>
            <a:off x="854075" y="533400"/>
            <a:ext cx="5645150" cy="4233863"/>
          </a:xfrm>
        </p:spPr>
      </p:sp>
      <p:pic>
        <p:nvPicPr>
          <p:cNvPr id="7" name="Picture 2">
            <a:extLst>
              <a:ext uri="{FF2B5EF4-FFF2-40B4-BE49-F238E27FC236}">
                <a16:creationId xmlns:a16="http://schemas.microsoft.com/office/drawing/2014/main" id="{D230253C-0682-2377-185F-0F17C6869BF0}"/>
              </a:ext>
            </a:extLst>
          </p:cNvPr>
          <p:cNvPicPr>
            <a:picLocks noChangeAspect="1" noChangeArrowheads="1"/>
          </p:cNvPicPr>
          <p:nvPr/>
        </p:nvPicPr>
        <p:blipFill rotWithShape="1">
          <a:blip r:embed="rId3"/>
          <a:stretch/>
        </p:blipFill>
        <p:spPr bwMode="auto">
          <a:xfrm>
            <a:off x="397133" y="1483610"/>
            <a:ext cx="6489706" cy="5145789"/>
          </a:xfrm>
          <a:prstGeom prst="rect">
            <a:avLst/>
          </a:prstGeom>
          <a:noFill/>
          <a:ln w="9525">
            <a:solidFill>
              <a:schemeClr val="tx1"/>
            </a:solidFill>
            <a:miter lim="800000"/>
            <a:headEnd/>
            <a:tailEnd/>
          </a:ln>
          <a:effectLst>
            <a:outerShdw blurRad="50800" dist="38100" dir="2700000" rotWithShape="0">
              <a:prstClr val="black">
                <a:alpha val="40000"/>
              </a:prstClr>
            </a:outerShdw>
          </a:effectLst>
        </p:spPr>
      </p:pic>
      <p:sp>
        <p:nvSpPr>
          <p:cNvPr id="9" name="TextBox 8">
            <a:extLst>
              <a:ext uri="{FF2B5EF4-FFF2-40B4-BE49-F238E27FC236}">
                <a16:creationId xmlns:a16="http://schemas.microsoft.com/office/drawing/2014/main" id="{560B4555-47B5-C83E-E627-41093B270756}"/>
              </a:ext>
            </a:extLst>
          </p:cNvPr>
          <p:cNvSpPr txBox="1"/>
          <p:nvPr/>
        </p:nvSpPr>
        <p:spPr>
          <a:xfrm>
            <a:off x="5308207" y="6244683"/>
            <a:ext cx="1321196" cy="215444"/>
          </a:xfrm>
          <a:prstGeom prst="rect">
            <a:avLst/>
          </a:prstGeom>
          <a:noFill/>
        </p:spPr>
        <p:txBody>
          <a:bodyPr wrap="none" rtlCol="0">
            <a:spAutoFit/>
          </a:bodyPr>
          <a:lstStyle/>
          <a:p>
            <a:r>
              <a:rPr lang="en-US" sz="800" dirty="0">
                <a:latin typeface="Arial" panose="020B0604020202020204" pitchFamily="34" charset="0"/>
              </a:rPr>
              <a:t>Image: IFMA Foundation</a:t>
            </a:r>
          </a:p>
        </p:txBody>
      </p:sp>
    </p:spTree>
    <p:extLst>
      <p:ext uri="{BB962C8B-B14F-4D97-AF65-F5344CB8AC3E}">
        <p14:creationId xmlns:p14="http://schemas.microsoft.com/office/powerpoint/2010/main" val="410071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2740" y="4288677"/>
            <a:ext cx="638680" cy="11155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4851" tIns="47425" rIns="94851" bIns="47425" rtlCol="0" anchor="ctr"/>
          <a:lstStyle/>
          <a:p>
            <a:pPr algn="ctr"/>
            <a:endParaRPr lang="en-US" dirty="0"/>
          </a:p>
        </p:txBody>
      </p:sp>
      <p:sp>
        <p:nvSpPr>
          <p:cNvPr id="8" name="Notes Placeholder 7">
            <a:extLst>
              <a:ext uri="{FF2B5EF4-FFF2-40B4-BE49-F238E27FC236}">
                <a16:creationId xmlns:a16="http://schemas.microsoft.com/office/drawing/2014/main" id="{AE5FA1DF-4005-4A8A-BC1B-01077E9C0866}"/>
              </a:ext>
            </a:extLst>
          </p:cNvPr>
          <p:cNvSpPr>
            <a:spLocks noGrp="1"/>
          </p:cNvSpPr>
          <p:nvPr>
            <p:ph type="body" idx="1"/>
          </p:nvPr>
        </p:nvSpPr>
        <p:spPr>
          <a:xfrm>
            <a:off x="730043" y="6752062"/>
            <a:ext cx="5899360" cy="2315738"/>
          </a:xfrm>
        </p:spPr>
        <p:txBody>
          <a:bodyPr/>
          <a:lstStyle/>
          <a:p>
            <a:r>
              <a:rPr lang="en-US" dirty="0"/>
              <a:t>This template (and the templates that follow) can be modified to reflect different facility types. </a:t>
            </a:r>
          </a:p>
          <a:p>
            <a:r>
              <a:rPr lang="en-US" dirty="0"/>
              <a:t>Spending the time to gather this information and documenting it in one location helps to identify areas of improvement or system deficiencies. </a:t>
            </a:r>
          </a:p>
          <a:p>
            <a:r>
              <a:rPr lang="en-US" dirty="0"/>
              <a:t>Examples may include: </a:t>
            </a:r>
          </a:p>
          <a:p>
            <a:pPr marL="171450" indent="-171450">
              <a:buFont typeface="Arial" panose="020B0604020202020204" pitchFamily="34" charset="0"/>
              <a:buChar char="•"/>
            </a:pPr>
            <a:r>
              <a:rPr lang="en-US" dirty="0"/>
              <a:t>Knowing the chiller size (tons) and noting the HP or kW can help operators easily identify a common chiller efficiency rating (kW/ton).</a:t>
            </a:r>
          </a:p>
          <a:p>
            <a:pPr marL="171450" indent="-171450">
              <a:buFont typeface="Arial" panose="020B0604020202020204" pitchFamily="34" charset="0"/>
              <a:buChar char="•"/>
            </a:pPr>
            <a:r>
              <a:rPr lang="en-US" dirty="0"/>
              <a:t>Documenting the outside temperature in the “notes” section can make it easy to recognize when a chiller (or boiler) is operating unnecessarily (when outside air [OA] temperature is low or high).</a:t>
            </a:r>
          </a:p>
        </p:txBody>
      </p:sp>
      <p:sp>
        <p:nvSpPr>
          <p:cNvPr id="7" name="Slide Image Placeholder 6">
            <a:extLst>
              <a:ext uri="{FF2B5EF4-FFF2-40B4-BE49-F238E27FC236}">
                <a16:creationId xmlns:a16="http://schemas.microsoft.com/office/drawing/2014/main" id="{042C5654-D9C4-AD0A-6BE8-E1F7CB2F63E8}"/>
              </a:ext>
            </a:extLst>
          </p:cNvPr>
          <p:cNvSpPr>
            <a:spLocks noGrp="1" noRot="1" noChangeAspect="1"/>
          </p:cNvSpPr>
          <p:nvPr>
            <p:ph type="sldImg"/>
          </p:nvPr>
        </p:nvSpPr>
        <p:spPr>
          <a:xfrm>
            <a:off x="854075" y="533400"/>
            <a:ext cx="5645150" cy="4233863"/>
          </a:xfrm>
        </p:spPr>
      </p:sp>
      <p:pic>
        <p:nvPicPr>
          <p:cNvPr id="9" name="Picture 2">
            <a:extLst>
              <a:ext uri="{FF2B5EF4-FFF2-40B4-BE49-F238E27FC236}">
                <a16:creationId xmlns:a16="http://schemas.microsoft.com/office/drawing/2014/main" id="{140DCD24-DA68-7E15-5A06-E40E28AD8547}"/>
              </a:ext>
            </a:extLst>
          </p:cNvPr>
          <p:cNvPicPr>
            <a:picLocks noChangeAspect="1" noChangeArrowheads="1"/>
          </p:cNvPicPr>
          <p:nvPr/>
        </p:nvPicPr>
        <p:blipFill rotWithShape="1">
          <a:blip r:embed="rId3"/>
          <a:stretch/>
        </p:blipFill>
        <p:spPr bwMode="auto">
          <a:xfrm>
            <a:off x="356839" y="1470665"/>
            <a:ext cx="6568068" cy="5034914"/>
          </a:xfrm>
          <a:prstGeom prst="rect">
            <a:avLst/>
          </a:prstGeom>
          <a:noFill/>
          <a:ln w="9525">
            <a:solidFill>
              <a:schemeClr val="tx1"/>
            </a:solidFill>
            <a:miter lim="800000"/>
            <a:headEnd/>
            <a:tailEnd/>
          </a:ln>
          <a:effectLst>
            <a:outerShdw blurRad="50800" dist="38100" dir="2700000" rotWithShape="0">
              <a:prstClr val="black">
                <a:alpha val="40000"/>
              </a:prstClr>
            </a:outerShdw>
          </a:effectLst>
        </p:spPr>
      </p:pic>
      <p:sp>
        <p:nvSpPr>
          <p:cNvPr id="10" name="TextBox 9">
            <a:extLst>
              <a:ext uri="{FF2B5EF4-FFF2-40B4-BE49-F238E27FC236}">
                <a16:creationId xmlns:a16="http://schemas.microsoft.com/office/drawing/2014/main" id="{7D3CA28D-B063-0AF8-5282-5448CA5BD09B}"/>
              </a:ext>
            </a:extLst>
          </p:cNvPr>
          <p:cNvSpPr txBox="1"/>
          <p:nvPr/>
        </p:nvSpPr>
        <p:spPr>
          <a:xfrm>
            <a:off x="5419493" y="6250258"/>
            <a:ext cx="1321196" cy="215444"/>
          </a:xfrm>
          <a:prstGeom prst="rect">
            <a:avLst/>
          </a:prstGeom>
          <a:noFill/>
        </p:spPr>
        <p:txBody>
          <a:bodyPr wrap="none" rtlCol="0">
            <a:spAutoFit/>
          </a:bodyPr>
          <a:lstStyle/>
          <a:p>
            <a:r>
              <a:rPr lang="en-US" sz="800" dirty="0">
                <a:latin typeface="Arial" panose="020B0604020202020204" pitchFamily="34" charset="0"/>
              </a:rPr>
              <a:t>Image: IFMA Foundation</a:t>
            </a:r>
          </a:p>
        </p:txBody>
      </p:sp>
    </p:spTree>
    <p:extLst>
      <p:ext uri="{BB962C8B-B14F-4D97-AF65-F5344CB8AC3E}">
        <p14:creationId xmlns:p14="http://schemas.microsoft.com/office/powerpoint/2010/main" val="2056118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EF4EA1AB-A801-4FF3-8D8D-E06243F57E98}"/>
              </a:ext>
            </a:extLst>
          </p:cNvPr>
          <p:cNvSpPr>
            <a:spLocks noGrp="1"/>
          </p:cNvSpPr>
          <p:nvPr>
            <p:ph type="body" idx="1"/>
          </p:nvPr>
        </p:nvSpPr>
        <p:spPr>
          <a:xfrm>
            <a:off x="730043" y="5151862"/>
            <a:ext cx="5899360" cy="3817071"/>
          </a:xfrm>
        </p:spPr>
        <p:txBody>
          <a:bodyPr/>
          <a:lstStyle/>
          <a:p>
            <a:r>
              <a:rPr lang="en-US" dirty="0"/>
              <a:t>Practice 2, “Determine EUI and start benchmarking”, was covered in Part 4. So now we’ll discuss the third key practice.</a:t>
            </a:r>
          </a:p>
          <a:p>
            <a:endParaRPr lang="en-US" dirty="0"/>
          </a:p>
          <a:p>
            <a:r>
              <a:rPr lang="en-US" dirty="0"/>
              <a:t>Any HVAC system can be targeted to improve scheduling, outside-air use and sensor calibration. The design of the HVAC system types listed above makes them prone to excessive energy use in certain situations.</a:t>
            </a:r>
          </a:p>
        </p:txBody>
      </p:sp>
      <p:sp>
        <p:nvSpPr>
          <p:cNvPr id="3" name="Slide Image Placeholder 2">
            <a:extLst>
              <a:ext uri="{FF2B5EF4-FFF2-40B4-BE49-F238E27FC236}">
                <a16:creationId xmlns:a16="http://schemas.microsoft.com/office/drawing/2014/main" id="{08DF96D6-C68D-D9B2-6F43-693EAC55B648}"/>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825349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a:extLst>
              <a:ext uri="{FF2B5EF4-FFF2-40B4-BE49-F238E27FC236}">
                <a16:creationId xmlns:a16="http://schemas.microsoft.com/office/drawing/2014/main" id="{5B92AA83-FDF9-40B2-86AD-344DFB7AD911}"/>
              </a:ext>
            </a:extLst>
          </p:cNvPr>
          <p:cNvSpPr>
            <a:spLocks noGrp="1"/>
          </p:cNvSpPr>
          <p:nvPr>
            <p:ph type="body" idx="1"/>
          </p:nvPr>
        </p:nvSpPr>
        <p:spPr/>
        <p:txBody>
          <a:bodyPr/>
          <a:lstStyle/>
          <a:p>
            <a:r>
              <a:rPr lang="en-US" dirty="0"/>
              <a:t>Low-cost tools include an infrared temperature gun which lets you take temperature measurements around a room, a light level meter which measures light levels in the space, digital camera, tape measure, flashlight, tools for opening panels, etc.</a:t>
            </a:r>
          </a:p>
          <a:p>
            <a:r>
              <a:rPr lang="en-US" dirty="0"/>
              <a:t>Higher cost tools might include a thermal imaging camera, carbon dioxide (CO2) monitor (may be combined with other functions such as temperature and humidity sensors), digital manometer, airflow hood, etc.</a:t>
            </a:r>
          </a:p>
        </p:txBody>
      </p:sp>
      <p:sp>
        <p:nvSpPr>
          <p:cNvPr id="3" name="Slide Image Placeholder 2">
            <a:extLst>
              <a:ext uri="{FF2B5EF4-FFF2-40B4-BE49-F238E27FC236}">
                <a16:creationId xmlns:a16="http://schemas.microsoft.com/office/drawing/2014/main" id="{2BBDCFD3-C768-C137-0D75-0DFED537D860}"/>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22092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F1113-5450-587F-BF9E-43950DBC6DC6}"/>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936B505B-DDD9-4DFD-6D15-7B6160C341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61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p:txBody>
          <a:bodyPr/>
          <a:lstStyle/>
          <a:p>
            <a:r>
              <a:rPr lang="en-US" dirty="0"/>
              <a:t>Let's start with a safety reminder. This may be something from the course sponsor or site host; the instructor,  moderator, or a student. Topics can include anything related to safety: site, health, personal, equipment, etc. What topic shall we address today?</a:t>
            </a:r>
          </a:p>
        </p:txBody>
      </p:sp>
      <p:sp>
        <p:nvSpPr>
          <p:cNvPr id="148484" name="Rectangle 4"/>
          <p:cNvSpPr>
            <a:spLocks noChangeArrowheads="1"/>
          </p:cNvSpPr>
          <p:nvPr/>
        </p:nvSpPr>
        <p:spPr bwMode="auto">
          <a:xfrm>
            <a:off x="975693" y="4796462"/>
            <a:ext cx="5363817" cy="4400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7937" tIns="48110" rIns="97937" bIns="48110"/>
          <a:lstStyle/>
          <a:p>
            <a:endParaRPr lang="en-US" dirty="0">
              <a:latin typeface="Century Gothic" pitchFamily="34" charset="0"/>
            </a:endParaRPr>
          </a:p>
        </p:txBody>
      </p:sp>
      <p:sp>
        <p:nvSpPr>
          <p:cNvPr id="3" name="Slide Image Placeholder 2">
            <a:extLst>
              <a:ext uri="{FF2B5EF4-FFF2-40B4-BE49-F238E27FC236}">
                <a16:creationId xmlns:a16="http://schemas.microsoft.com/office/drawing/2014/main" id="{18E8AF81-C396-977E-679B-27358AD11034}"/>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9EAE64F3-0878-4AA6-87F6-134DBAF834C8}"/>
              </a:ext>
            </a:extLst>
          </p:cNvPr>
          <p:cNvSpPr>
            <a:spLocks noGrp="1"/>
          </p:cNvSpPr>
          <p:nvPr>
            <p:ph type="body" idx="1"/>
          </p:nvPr>
        </p:nvSpPr>
        <p:spPr/>
        <p:txBody>
          <a:bodyPr/>
          <a:lstStyle/>
          <a:p>
            <a:r>
              <a:rPr lang="en-US" dirty="0"/>
              <a:t>Here is an example with a problem in the building envelope.</a:t>
            </a:r>
          </a:p>
          <a:p>
            <a:r>
              <a:rPr lang="en-US" dirty="0"/>
              <a:t>An occupant tells you he feels too warm at his desk despite the air conditioning being on.</a:t>
            </a:r>
          </a:p>
          <a:p>
            <a:r>
              <a:rPr lang="en-US" dirty="0"/>
              <a:t>Think:  Where is the heat gain coming from?  Was a window left open?  Is there a bigger issue?</a:t>
            </a:r>
          </a:p>
          <a:p>
            <a:r>
              <a:rPr lang="en-US" dirty="0"/>
              <a:t>Use your temperature gun to survey the temperatures of the surrounding walls.  Look for a significant difference in temperature readings near the desk.</a:t>
            </a:r>
          </a:p>
          <a:p>
            <a:r>
              <a:rPr lang="en-US" dirty="0"/>
              <a:t>Now that you’ve found the source of the heat, investigate into the causes.  Take more readings on that wall.  If it’s even warmer around the window frame, you might have poor sealant.  If the heat distribution is steady across the whole wall, it may not be insulated.</a:t>
            </a:r>
          </a:p>
        </p:txBody>
      </p:sp>
      <p:sp>
        <p:nvSpPr>
          <p:cNvPr id="5" name="Slide Image Placeholder 4">
            <a:extLst>
              <a:ext uri="{FF2B5EF4-FFF2-40B4-BE49-F238E27FC236}">
                <a16:creationId xmlns:a16="http://schemas.microsoft.com/office/drawing/2014/main" id="{402C856A-B901-25BF-4A15-6C7CD79ACEA2}"/>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7845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p:cNvSpPr>
            <a:spLocks noChangeArrowheads="1"/>
          </p:cNvSpPr>
          <p:nvPr/>
        </p:nvSpPr>
        <p:spPr bwMode="auto">
          <a:xfrm>
            <a:off x="4144960" y="10"/>
            <a:ext cx="3170249"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23" tIns="48262" rIns="96523" bIns="48262" anchor="ctr"/>
          <a:lstStyle/>
          <a:p>
            <a:pPr eaLnBrk="0" hangingPunct="0"/>
            <a:endParaRPr lang="en-US" dirty="0">
              <a:solidFill>
                <a:srgbClr val="000000"/>
              </a:solidFill>
            </a:endParaRPr>
          </a:p>
        </p:txBody>
      </p:sp>
      <p:sp>
        <p:nvSpPr>
          <p:cNvPr id="195588" name="Rectangle 4"/>
          <p:cNvSpPr>
            <a:spLocks noChangeArrowheads="1"/>
          </p:cNvSpPr>
          <p:nvPr/>
        </p:nvSpPr>
        <p:spPr bwMode="auto">
          <a:xfrm>
            <a:off x="8" y="10"/>
            <a:ext cx="3170249"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23" tIns="48262" rIns="96523" bIns="48262" anchor="ctr"/>
          <a:lstStyle/>
          <a:p>
            <a:pPr eaLnBrk="0" hangingPunct="0"/>
            <a:endParaRPr lang="en-US" dirty="0">
              <a:solidFill>
                <a:srgbClr val="000000"/>
              </a:solidFill>
            </a:endParaRPr>
          </a:p>
        </p:txBody>
      </p:sp>
      <p:sp>
        <p:nvSpPr>
          <p:cNvPr id="195589" name="Rectangle 5"/>
          <p:cNvSpPr>
            <a:spLocks noGrp="1" noChangeArrowheads="1"/>
          </p:cNvSpPr>
          <p:nvPr>
            <p:ph type="body" idx="1"/>
          </p:nvPr>
        </p:nvSpPr>
        <p:spPr bwMode="auto">
          <a:xfrm>
            <a:off x="733426" y="4922838"/>
            <a:ext cx="5933550" cy="444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48"/>
              </a:spcBef>
              <a:spcAft>
                <a:spcPts val="448"/>
              </a:spcAft>
            </a:pPr>
            <a:r>
              <a:rPr lang="en-US" b="0" dirty="0">
                <a:latin typeface="+mj-lt"/>
              </a:rPr>
              <a:t>The top left image is a photo of the exterior of a building, and the bottom left image is the same image taken with a thermal imaging camera (also known as infrared camera). The thermal image shows temperature differences around the windows and roof caused by infiltration.</a:t>
            </a:r>
            <a:endParaRPr lang="en-US" b="1" dirty="0">
              <a:latin typeface="+mj-lt"/>
            </a:endParaRPr>
          </a:p>
          <a:p>
            <a:pPr>
              <a:spcBef>
                <a:spcPts val="448"/>
              </a:spcBef>
              <a:spcAft>
                <a:spcPts val="448"/>
              </a:spcAft>
            </a:pPr>
            <a:r>
              <a:rPr lang="en-US" b="1" dirty="0">
                <a:latin typeface="+mj-lt"/>
              </a:rPr>
              <a:t>Infiltration </a:t>
            </a:r>
            <a:r>
              <a:rPr lang="en-US" dirty="0">
                <a:latin typeface="+mj-lt"/>
              </a:rPr>
              <a:t>is the uncontrolled passage of outdoor air into a building through unintended leaks in the building envelope. Infiltration paths include seals around operable windows, cracks or seams between wall sections, wall-floor connections, corners, the roof-wall interface, doorjambs, and shell penetrations such as holes for wiring or roof curbs for HVAC equipment. Air flowing into or out of these leakage paths is driven by pressure differences caused by natural forces (e.g., wind and temperature), building shape, HVAC system design, and envelope tightness. Infiltration, like exfiltration, is driven by air pressure differences </a:t>
            </a:r>
            <a:r>
              <a:rPr lang="en-US" dirty="0">
                <a:latin typeface="+mj-lt"/>
                <a:cs typeface="Arial" charset="0"/>
              </a:rPr>
              <a:t>(stack and wind) </a:t>
            </a:r>
            <a:r>
              <a:rPr lang="en-US" dirty="0">
                <a:latin typeface="+mj-lt"/>
              </a:rPr>
              <a:t>that exist between the inside of a building relative to the outside of a building across the building envelope. The rate of infiltration or exfiltration is a function of the interaction of these factors. Studies confirm that office and other commercial buildings are subject to larger infiltration rates.</a:t>
            </a:r>
          </a:p>
          <a:p>
            <a:pPr>
              <a:spcBef>
                <a:spcPts val="448"/>
              </a:spcBef>
              <a:spcAft>
                <a:spcPts val="448"/>
              </a:spcAft>
            </a:pPr>
            <a:r>
              <a:rPr lang="en-US" dirty="0">
                <a:latin typeface="+mj-lt"/>
                <a:cs typeface="Arial" charset="0"/>
              </a:rPr>
              <a:t>A 2004 study from the National Institute of Standards and Technology (NIST) shows continuous air barrier systems can reduce air infiltration by up to 83 percent</a:t>
            </a:r>
            <a:r>
              <a:rPr lang="en-US" baseline="0" dirty="0">
                <a:latin typeface="+mj-lt"/>
                <a:cs typeface="Arial" charset="0"/>
              </a:rPr>
              <a:t> </a:t>
            </a:r>
            <a:r>
              <a:rPr lang="en-US" dirty="0">
                <a:latin typeface="+mj-lt"/>
                <a:cs typeface="Arial" charset="0"/>
              </a:rPr>
              <a:t>and energy consumption for heating and cooling by up to 40 percent. A cost effectiveness calculation was performed using the scalar ratio methodology employed by ASHRAE SSPC 90.1.</a:t>
            </a:r>
          </a:p>
        </p:txBody>
      </p:sp>
      <p:sp>
        <p:nvSpPr>
          <p:cNvPr id="195590" name="Rectangle 6"/>
          <p:cNvSpPr>
            <a:spLocks noGrp="1" noRot="1" noChangeAspect="1" noChangeArrowheads="1" noTextEdit="1"/>
          </p:cNvSpPr>
          <p:nvPr>
            <p:ph type="sldImg"/>
          </p:nvPr>
        </p:nvSpPr>
        <p:spPr bwMode="auto">
          <a:xfrm>
            <a:off x="708025" y="542925"/>
            <a:ext cx="5932488" cy="4449763"/>
          </a:xfrm>
          <a:prstGeom prst="rect">
            <a:avLst/>
          </a:prstGeom>
          <a:noFill/>
          <a:ln w="12700" cap="flat">
            <a:noFill/>
            <a:miter lim="800000"/>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0E3460-3622-464C-8378-0DD7D2D6CCD5}"/>
              </a:ext>
            </a:extLst>
          </p:cNvPr>
          <p:cNvSpPr>
            <a:spLocks noGrp="1"/>
          </p:cNvSpPr>
          <p:nvPr>
            <p:ph type="body" idx="1"/>
          </p:nvPr>
        </p:nvSpPr>
        <p:spPr/>
        <p:txBody>
          <a:bodyPr/>
          <a:lstStyle/>
          <a:p>
            <a:r>
              <a:rPr lang="en-US" dirty="0"/>
              <a:t>A plan or procedure should be put in place to check occupant requirements and re-evaluate equipment operating schedules regularly. Typically, the plan should be performed twice a year and whenever there is a major tenant change. </a:t>
            </a:r>
          </a:p>
          <a:p>
            <a:r>
              <a:rPr lang="en-US" dirty="0"/>
              <a:t>Walking through the building when it is unoccupied is a good first step in identifying unnecessary equipment operation. If equipment is running, look for a reason. It is usually obvious that a lamp or printer should be off, but HVAC equipment may be running to supply a computer room that needs continuous conditioning, or to condition a process load.</a:t>
            </a:r>
          </a:p>
          <a:p>
            <a:r>
              <a:rPr lang="en-US" dirty="0"/>
              <a:t>Systems that experience scheduling problems include:</a:t>
            </a:r>
          </a:p>
          <a:p>
            <a:pPr marL="171450" indent="-171450">
              <a:buFont typeface="Arial" panose="020B0604020202020204" pitchFamily="34" charset="0"/>
              <a:buChar char="•"/>
            </a:pPr>
            <a:r>
              <a:rPr lang="en-US" dirty="0"/>
              <a:t>Lighting</a:t>
            </a:r>
          </a:p>
          <a:p>
            <a:pPr marL="171450" indent="-171450">
              <a:buFont typeface="Arial" panose="020B0604020202020204" pitchFamily="34" charset="0"/>
              <a:buChar char="•"/>
            </a:pPr>
            <a:r>
              <a:rPr lang="en-US" dirty="0"/>
              <a:t>Plug and process loads</a:t>
            </a:r>
          </a:p>
          <a:p>
            <a:pPr marL="171450" indent="-171450">
              <a:buFont typeface="Arial" panose="020B0604020202020204" pitchFamily="34" charset="0"/>
              <a:buChar char="•"/>
            </a:pPr>
            <a:r>
              <a:rPr lang="en-US" dirty="0"/>
              <a:t>Fan systems</a:t>
            </a:r>
          </a:p>
          <a:p>
            <a:pPr marL="171450" indent="-171450">
              <a:buFont typeface="Arial" panose="020B0604020202020204" pitchFamily="34" charset="0"/>
              <a:buChar char="•"/>
            </a:pPr>
            <a:r>
              <a:rPr lang="en-US" dirty="0"/>
              <a:t>Chillers and boilers</a:t>
            </a:r>
          </a:p>
          <a:p>
            <a:pPr marL="171450" indent="-171450">
              <a:buFont typeface="Arial" panose="020B0604020202020204" pitchFamily="34" charset="0"/>
              <a:buChar char="•"/>
            </a:pPr>
            <a:r>
              <a:rPr lang="en-US" dirty="0"/>
              <a:t>Pumps</a:t>
            </a:r>
          </a:p>
        </p:txBody>
      </p:sp>
      <p:sp>
        <p:nvSpPr>
          <p:cNvPr id="4" name="Slide Image Placeholder 3">
            <a:extLst>
              <a:ext uri="{FF2B5EF4-FFF2-40B4-BE49-F238E27FC236}">
                <a16:creationId xmlns:a16="http://schemas.microsoft.com/office/drawing/2014/main" id="{1E2DF4A2-3A64-A575-E76F-1A554AA1D89B}"/>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265076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276849E-58FE-472B-AA29-25F93822FA7C}"/>
              </a:ext>
            </a:extLst>
          </p:cNvPr>
          <p:cNvSpPr>
            <a:spLocks noGrp="1"/>
          </p:cNvSpPr>
          <p:nvPr>
            <p:ph type="body" idx="1"/>
          </p:nvPr>
        </p:nvSpPr>
        <p:spPr/>
        <p:txBody>
          <a:bodyPr/>
          <a:lstStyle/>
          <a:p>
            <a:r>
              <a:rPr lang="en-US" dirty="0"/>
              <a:t>Manually controlled wall switch lights are usually turned on by occupants as they arrive, but not always turned off as they leave. Occupants may not hesitate to turn off lights in a small room, but are reluctant to turn off large banks of lights if they think someone else might still be in the space.</a:t>
            </a:r>
          </a:p>
        </p:txBody>
      </p:sp>
      <p:sp>
        <p:nvSpPr>
          <p:cNvPr id="4" name="Slide Image Placeholder 3">
            <a:extLst>
              <a:ext uri="{FF2B5EF4-FFF2-40B4-BE49-F238E27FC236}">
                <a16:creationId xmlns:a16="http://schemas.microsoft.com/office/drawing/2014/main" id="{24B6E6BF-1495-1DA0-3D51-4204DDBB8676}"/>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9425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797100-766E-4C37-B594-5370AB93625D}"/>
              </a:ext>
            </a:extLst>
          </p:cNvPr>
          <p:cNvSpPr>
            <a:spLocks noGrp="1"/>
          </p:cNvSpPr>
          <p:nvPr>
            <p:ph type="body" idx="1"/>
          </p:nvPr>
        </p:nvSpPr>
        <p:spPr/>
        <p:txBody>
          <a:bodyPr/>
          <a:lstStyle/>
          <a:p>
            <a:r>
              <a:rPr lang="en-US" dirty="0"/>
              <a:t>Plug and process loads are generally manually controlled by occupants. Like manually controlled lighting, these loads are normally turned on by occupants, but are often left on longer than necessary.</a:t>
            </a:r>
          </a:p>
        </p:txBody>
      </p:sp>
      <p:sp>
        <p:nvSpPr>
          <p:cNvPr id="4" name="Slide Image Placeholder 3">
            <a:extLst>
              <a:ext uri="{FF2B5EF4-FFF2-40B4-BE49-F238E27FC236}">
                <a16:creationId xmlns:a16="http://schemas.microsoft.com/office/drawing/2014/main" id="{016F1E78-A1B6-FBAB-F1EB-D47D3EF8381E}"/>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559661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is a case study on plug loads.  This organization is spending $28,469 on standard office devices per year in one department.  Additional devices, which are not essential to business operations costs them another nearly $13,000.  If you looked at that across the entire organization, unessential devices are costing hundreds of thousands of dollars per year.</a:t>
            </a:r>
          </a:p>
          <a:p>
            <a:endParaRPr lang="en-US" dirty="0"/>
          </a:p>
          <a:p>
            <a:r>
              <a:rPr lang="en-US" dirty="0"/>
              <a:t>Standard devices– </a:t>
            </a:r>
            <a:r>
              <a:rPr lang="en-US" dirty="0" err="1"/>
              <a:t>e.g.computers</a:t>
            </a:r>
            <a:r>
              <a:rPr lang="en-US" dirty="0"/>
              <a:t>, pencil sharpener, monitors, etc.</a:t>
            </a:r>
          </a:p>
          <a:p>
            <a:r>
              <a:rPr lang="en-US" dirty="0"/>
              <a:t>Additional devices– e.g. cell phone chargers, coffee pots, fish tanks, microwaves, extra printers, personal refrigerators</a:t>
            </a:r>
          </a:p>
          <a:p>
            <a:endParaRPr lang="en-US" dirty="0"/>
          </a:p>
          <a:p>
            <a:r>
              <a:rPr lang="en-US" dirty="0"/>
              <a:t>In addition to setting policies around occupants’ supplementary devices, strategies for reducing energy consumption from plug loads include installing smart outlets and using smart power strips or other power management controls.</a:t>
            </a:r>
          </a:p>
          <a:p>
            <a:endParaRPr lang="en-US" dirty="0"/>
          </a:p>
        </p:txBody>
      </p:sp>
      <p:sp>
        <p:nvSpPr>
          <p:cNvPr id="4" name="Slide Image Placeholder 3">
            <a:extLst>
              <a:ext uri="{FF2B5EF4-FFF2-40B4-BE49-F238E27FC236}">
                <a16:creationId xmlns:a16="http://schemas.microsoft.com/office/drawing/2014/main" id="{2AB88455-3447-3BA6-B4C5-438168CE2B3E}"/>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257541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addition to energy consumed when devices are used, there is also phantom load that is consumed when a device is plugged in but not being used.  Here is an example of how phantom load can add up to substantial energy consumption.</a:t>
            </a:r>
          </a:p>
          <a:p>
            <a:r>
              <a:rPr lang="en-US" dirty="0"/>
              <a:t>2 watts x 20 hours/day x 365 days/year x 600 = 8,760,000 watt-hours or 8,760 kWh</a:t>
            </a:r>
          </a:p>
          <a:p>
            <a:r>
              <a:rPr lang="en-US" dirty="0"/>
              <a:t>Annual operating cost = 8,760 kWh x $0.14/kWh = $1,226 (does not include peak demand charges.</a:t>
            </a:r>
          </a:p>
          <a:p>
            <a:r>
              <a:rPr lang="en-US" dirty="0"/>
              <a:t>In this example we are spending $1,200 a year on things that are not in use.  </a:t>
            </a:r>
          </a:p>
        </p:txBody>
      </p:sp>
      <p:sp>
        <p:nvSpPr>
          <p:cNvPr id="4" name="Slide Image Placeholder 3">
            <a:extLst>
              <a:ext uri="{FF2B5EF4-FFF2-40B4-BE49-F238E27FC236}">
                <a16:creationId xmlns:a16="http://schemas.microsoft.com/office/drawing/2014/main" id="{001FA4F5-5D4A-6F8B-7D61-1018FF50D2C6}"/>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083054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E469357-0584-453D-A9E6-E0D1FE378F74}"/>
              </a:ext>
            </a:extLst>
          </p:cNvPr>
          <p:cNvSpPr>
            <a:spLocks noGrp="1"/>
          </p:cNvSpPr>
          <p:nvPr>
            <p:ph type="body" idx="1"/>
          </p:nvPr>
        </p:nvSpPr>
        <p:spPr/>
        <p:txBody>
          <a:bodyPr/>
          <a:lstStyle/>
          <a:p>
            <a:r>
              <a:rPr lang="en-US" dirty="0"/>
              <a:t>Over-ventilation represents a common opportunity for saving fan energy. If the airflow volume that is supplied to the space is not needed to maintain building static pressures, or for ventilation purposes, reduce the outdoor airflow rate. </a:t>
            </a:r>
          </a:p>
        </p:txBody>
      </p:sp>
      <p:sp>
        <p:nvSpPr>
          <p:cNvPr id="3" name="Slide Image Placeholder 2">
            <a:extLst>
              <a:ext uri="{FF2B5EF4-FFF2-40B4-BE49-F238E27FC236}">
                <a16:creationId xmlns:a16="http://schemas.microsoft.com/office/drawing/2014/main" id="{5676599F-70EB-E4A1-603F-E0B0096368E9}"/>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45869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D13714D-AED0-470F-A073-7ED851E9B561}"/>
              </a:ext>
            </a:extLst>
          </p:cNvPr>
          <p:cNvSpPr>
            <a:spLocks noGrp="1"/>
          </p:cNvSpPr>
          <p:nvPr>
            <p:ph type="body" idx="1"/>
          </p:nvPr>
        </p:nvSpPr>
        <p:spPr>
          <a:xfrm>
            <a:off x="730043" y="5218770"/>
            <a:ext cx="5899360" cy="3750163"/>
          </a:xfrm>
        </p:spPr>
        <p:txBody>
          <a:bodyPr/>
          <a:lstStyle/>
          <a:p>
            <a:r>
              <a:rPr lang="en-US" dirty="0"/>
              <a:t>Other common energy savings opportunities may include:</a:t>
            </a:r>
          </a:p>
          <a:p>
            <a:pPr marL="171450" indent="-171450">
              <a:buFont typeface="Arial" panose="020B0604020202020204" pitchFamily="34" charset="0"/>
              <a:buChar char="•"/>
            </a:pPr>
            <a:r>
              <a:rPr lang="en-US" dirty="0"/>
              <a:t>Bathroom/general exhaust fans: Turn off during unoccupied hours.</a:t>
            </a:r>
          </a:p>
          <a:p>
            <a:pPr marL="171450" indent="-171450">
              <a:buFont typeface="Arial" panose="020B0604020202020204" pitchFamily="34" charset="0"/>
              <a:buChar char="•"/>
            </a:pPr>
            <a:r>
              <a:rPr lang="en-US" dirty="0"/>
              <a:t>Fan powered VAV boxes with reheat used during for morning warm up: Warm up at zone level rather than whole building.</a:t>
            </a:r>
          </a:p>
          <a:p>
            <a:pPr marL="171450" indent="-171450">
              <a:buFont typeface="Arial" panose="020B0604020202020204" pitchFamily="34" charset="0"/>
              <a:buChar char="•"/>
            </a:pPr>
            <a:r>
              <a:rPr lang="en-US" dirty="0"/>
              <a:t>Baseboard heating: Match use with occupancy schedule (vs. manual on/off) to prevent simultaneous heating and cooling.</a:t>
            </a:r>
          </a:p>
          <a:p>
            <a:endParaRPr lang="en-US" dirty="0"/>
          </a:p>
        </p:txBody>
      </p:sp>
      <p:sp>
        <p:nvSpPr>
          <p:cNvPr id="4" name="Slide Image Placeholder 3">
            <a:extLst>
              <a:ext uri="{FF2B5EF4-FFF2-40B4-BE49-F238E27FC236}">
                <a16:creationId xmlns:a16="http://schemas.microsoft.com/office/drawing/2014/main" id="{7CBAEEE7-3EB9-BFD1-1747-3061AD817C7C}"/>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19775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1CC1E7B-8E9D-4661-A106-5DECCE552D10}"/>
              </a:ext>
            </a:extLst>
          </p:cNvPr>
          <p:cNvSpPr>
            <a:spLocks noGrp="1"/>
          </p:cNvSpPr>
          <p:nvPr>
            <p:ph type="body" idx="1"/>
          </p:nvPr>
        </p:nvSpPr>
        <p:spPr/>
        <p:txBody>
          <a:bodyPr/>
          <a:lstStyle/>
          <a:p>
            <a:pPr lvl="0">
              <a:spcBef>
                <a:spcPts val="1200"/>
              </a:spcBef>
              <a:buClr>
                <a:schemeClr val="tx1"/>
              </a:buClr>
              <a:buSzPct val="100000"/>
              <a:defRPr/>
            </a:pPr>
            <a:r>
              <a:rPr lang="en-US" sz="1200" dirty="0">
                <a:latin typeface="+mj-lt"/>
              </a:rPr>
              <a:t>The hospital’s central monitoring system had not been adjusted to reflect changes in occupancy.</a:t>
            </a:r>
          </a:p>
          <a:p>
            <a:pPr lvl="0">
              <a:spcBef>
                <a:spcPts val="1200"/>
              </a:spcBef>
              <a:buClr>
                <a:schemeClr val="tx1"/>
              </a:buClr>
              <a:buSzPct val="100000"/>
              <a:defRPr/>
            </a:pPr>
            <a:r>
              <a:rPr lang="en-US" sz="1200" dirty="0">
                <a:latin typeface="+mj-lt"/>
              </a:rPr>
              <a:t>Air-handling units ran 24/7, even in areas that were unoccupied on nights and weekends. In many cases, the units were drawing 100% outside air 24 hours a day. Tailoring ventilation airflow to the actual occupancy schedule yielded 65% energy savings for these units.</a:t>
            </a:r>
          </a:p>
          <a:p>
            <a:pPr lvl="0">
              <a:spcBef>
                <a:spcPts val="1200"/>
              </a:spcBef>
              <a:buClr>
                <a:schemeClr val="tx1"/>
              </a:buClr>
              <a:buSzPct val="100000"/>
              <a:defRPr/>
            </a:pPr>
            <a:r>
              <a:rPr lang="en-US" sz="1200" dirty="0">
                <a:latin typeface="+mj-lt"/>
              </a:rPr>
              <a:t>The facility optimized outside air dampers and air temperature controls using occupancy sensors, resulting in $52,464 annual savings on gas.</a:t>
            </a:r>
          </a:p>
          <a:p>
            <a:pPr lvl="0">
              <a:spcBef>
                <a:spcPts val="1200"/>
              </a:spcBef>
              <a:buClr>
                <a:schemeClr val="tx1"/>
              </a:buClr>
              <a:buSzPct val="100000"/>
              <a:defRPr/>
            </a:pPr>
            <a:r>
              <a:rPr lang="en-US" sz="1200" dirty="0">
                <a:latin typeface="+mj-lt"/>
              </a:rPr>
              <a:t>Savings from the overall project:</a:t>
            </a:r>
            <a:br>
              <a:rPr lang="en-US" sz="1200" dirty="0">
                <a:latin typeface="+mj-lt"/>
              </a:rPr>
            </a:br>
            <a:r>
              <a:rPr lang="en-US" sz="1200" dirty="0">
                <a:latin typeface="+mj-lt"/>
              </a:rPr>
              <a:t>3.5% overall energy savings and 6.5% reduction in peak demand.</a:t>
            </a:r>
          </a:p>
          <a:p>
            <a:pPr lvl="0">
              <a:spcBef>
                <a:spcPts val="1200"/>
              </a:spcBef>
              <a:buClr>
                <a:schemeClr val="tx1"/>
              </a:buClr>
              <a:buSzPct val="100000"/>
              <a:defRPr/>
            </a:pPr>
            <a:r>
              <a:rPr lang="en-US" kern="0" dirty="0">
                <a:latin typeface="+mj-lt"/>
                <a:cs typeface="ＭＳ Ｐゴシック" pitchFamily="48" charset="-128"/>
              </a:rPr>
              <a:t>Source:</a:t>
            </a:r>
          </a:p>
          <a:p>
            <a:pPr lvl="0">
              <a:spcBef>
                <a:spcPts val="1200"/>
              </a:spcBef>
              <a:buClr>
                <a:schemeClr val="tx1"/>
              </a:buClr>
              <a:buSzPct val="100000"/>
              <a:defRPr/>
            </a:pPr>
            <a:r>
              <a:rPr lang="en-US" sz="1200" kern="0" dirty="0">
                <a:latin typeface="+mj-lt"/>
                <a:cs typeface="ＭＳ Ｐゴシック" pitchFamily="48" charset="-128"/>
                <a:hlinkClick r:id="rId3">
                  <a:extLst>
                    <a:ext uri="{A12FA001-AC4F-418D-AE19-62706E023703}">
                      <ahyp:hlinkClr xmlns:ahyp="http://schemas.microsoft.com/office/drawing/2018/hyperlinkcolor" val="tx"/>
                    </a:ext>
                  </a:extLst>
                </a:hlinkClick>
              </a:rPr>
              <a:t>https://www.ashe.org/system/files/media/file/2022/04/14_Reevaluate-HVAC-equipment-scheduling.pdf</a:t>
            </a:r>
            <a:endParaRPr lang="en-US" sz="1200" kern="0" dirty="0">
              <a:latin typeface="+mj-lt"/>
              <a:cs typeface="ＭＳ Ｐゴシック" pitchFamily="48" charset="-128"/>
            </a:endParaRPr>
          </a:p>
          <a:p>
            <a:pPr lvl="0">
              <a:spcBef>
                <a:spcPts val="1200"/>
              </a:spcBef>
              <a:buClr>
                <a:schemeClr val="tx1"/>
              </a:buClr>
              <a:buSzPct val="100000"/>
              <a:defRPr/>
            </a:pPr>
            <a:endParaRPr lang="en-US" sz="1200" kern="0" dirty="0">
              <a:latin typeface="+mj-lt"/>
              <a:cs typeface="ＭＳ Ｐゴシック" pitchFamily="48" charset="-128"/>
            </a:endParaRPr>
          </a:p>
          <a:p>
            <a:endParaRPr lang="en-US" dirty="0"/>
          </a:p>
        </p:txBody>
      </p:sp>
      <p:sp>
        <p:nvSpPr>
          <p:cNvPr id="4" name="Slide Image Placeholder 3">
            <a:extLst>
              <a:ext uri="{FF2B5EF4-FFF2-40B4-BE49-F238E27FC236}">
                <a16:creationId xmlns:a16="http://schemas.microsoft.com/office/drawing/2014/main" id="{DE367A3A-C5C4-75DF-3639-6D49E759E805}"/>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70279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58E07-D619-45D2-8629-A3D32E35721A}"/>
              </a:ext>
            </a:extLst>
          </p:cNvPr>
          <p:cNvSpPr>
            <a:spLocks noGrp="1" noRot="1" noChangeAspect="1"/>
          </p:cNvSpPr>
          <p:nvPr>
            <p:ph type="sldImg"/>
          </p:nvPr>
        </p:nvSpPr>
        <p:spPr>
          <a:xfrm>
            <a:off x="895350" y="542925"/>
            <a:ext cx="5583238" cy="4186238"/>
          </a:xfrm>
        </p:spPr>
      </p:sp>
      <p:sp>
        <p:nvSpPr>
          <p:cNvPr id="3" name="Notes Placeholder 2">
            <a:extLst>
              <a:ext uri="{FF2B5EF4-FFF2-40B4-BE49-F238E27FC236}">
                <a16:creationId xmlns:a16="http://schemas.microsoft.com/office/drawing/2014/main" id="{4A085BBF-1A99-49FB-9227-D7208CE3AF05}"/>
              </a:ext>
            </a:extLst>
          </p:cNvPr>
          <p:cNvSpPr>
            <a:spLocks noGrp="1"/>
          </p:cNvSpPr>
          <p:nvPr>
            <p:ph type="body" idx="1"/>
          </p:nvPr>
        </p:nvSpPr>
        <p:spPr/>
        <p:txBody>
          <a:bodyPr/>
          <a:lstStyle/>
          <a:p>
            <a:r>
              <a:rPr lang="en-US" dirty="0"/>
              <a:t>In Part 5, we will discuss facility management concepts related to energy conservation and introduce some basic testing instruments. We will also identify several common opportunities for reducing energy consumption, including optimizing equipment scheduling, eliminating unwanted simultaneous heating and cooling, utilizing outside air for cooling, and lighting and controls strategies.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50CE339-D458-4E98-A8F4-6DCA5F388D77}"/>
              </a:ext>
            </a:extLst>
          </p:cNvPr>
          <p:cNvSpPr>
            <a:spLocks noGrp="1"/>
          </p:cNvSpPr>
          <p:nvPr>
            <p:ph type="body" idx="1"/>
          </p:nvPr>
        </p:nvSpPr>
        <p:spPr/>
        <p:txBody>
          <a:bodyPr/>
          <a:lstStyle/>
          <a:p>
            <a:r>
              <a:rPr lang="en-US" dirty="0"/>
              <a:t>Central fan systems are designed to supply space conditioning to multiple areas in a building. Each area has its own space conditioning needs.</a:t>
            </a:r>
          </a:p>
          <a:p>
            <a:r>
              <a:rPr lang="en-US" dirty="0"/>
              <a:t>Typically, a central fan supplies cool air to one or more zones. To meet the conditioning requirement of each zone, most central HVAC fan systems use some form of reheat. At the zone level, the quantity of air is usually modulated to satisfy the cooling load or may be reheated to meet a heating load. </a:t>
            </a:r>
          </a:p>
          <a:p>
            <a:r>
              <a:rPr lang="en-US" dirty="0"/>
              <a:t>A typical office building floor will have electric or hydronic coils installed in the ductwork or in the VAV fan boxes serving the perimeter areas, while the central area is cooled only. The temperature of the cool air leaving the air handler at the primary supply determines the amount of reheat required in the various zones.</a:t>
            </a:r>
          </a:p>
        </p:txBody>
      </p:sp>
      <p:sp>
        <p:nvSpPr>
          <p:cNvPr id="4" name="Slide Image Placeholder 3">
            <a:extLst>
              <a:ext uri="{FF2B5EF4-FFF2-40B4-BE49-F238E27FC236}">
                <a16:creationId xmlns:a16="http://schemas.microsoft.com/office/drawing/2014/main" id="{22978B79-B754-8FFF-3BAF-069DA48BDFDE}"/>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1930033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D72E26-3F5B-407E-88BD-F3B0E6F07DEE}"/>
              </a:ext>
            </a:extLst>
          </p:cNvPr>
          <p:cNvSpPr>
            <a:spLocks noGrp="1"/>
          </p:cNvSpPr>
          <p:nvPr>
            <p:ph type="body" idx="1"/>
          </p:nvPr>
        </p:nvSpPr>
        <p:spPr/>
        <p:txBody>
          <a:bodyPr/>
          <a:lstStyle/>
          <a:p>
            <a:r>
              <a:rPr lang="en-US" dirty="0"/>
              <a:t>Energy codes and standards, including ASHRAE 90.1, already have provisions to prohibit simultaneous heating and cooling. However, with widespread heat-cool overlap observed in so many buildings constructed under an energy code, there must be a disconnect somewhere between the code phase and the operations phase. </a:t>
            </a:r>
          </a:p>
          <a:p>
            <a:r>
              <a:rPr lang="en-US" dirty="0"/>
              <a:t>In addition to energy costs, simultaneous heating and cooling increases operational costs. When the central system delivers cooler air than required, the zone reheat coils must temper the air before it is delivered to the space. The heating and cooling systems work against each other. </a:t>
            </a:r>
          </a:p>
          <a:p>
            <a:r>
              <a:rPr lang="en-US" dirty="0"/>
              <a:t>Sometimes, when one part of the system is not operating correctly, this can be disguised by other functions compensating for the failure. A typical example of this is when more heat than necessary is delivered to an area while, at the same time, the temperature is controlled by the cooling system. This leads to both excessive heating and cooling being delivered unnecessarily to the same place.</a:t>
            </a:r>
          </a:p>
        </p:txBody>
      </p:sp>
      <p:sp>
        <p:nvSpPr>
          <p:cNvPr id="4" name="Slide Image Placeholder 3">
            <a:extLst>
              <a:ext uri="{FF2B5EF4-FFF2-40B4-BE49-F238E27FC236}">
                <a16:creationId xmlns:a16="http://schemas.microsoft.com/office/drawing/2014/main" id="{5B5BDD8D-DCF5-8C94-D80F-14DA81587E16}"/>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008919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1218191-CBA4-4C84-A2BB-4FFD582D5696}"/>
              </a:ext>
            </a:extLst>
          </p:cNvPr>
          <p:cNvSpPr>
            <a:spLocks noGrp="1"/>
          </p:cNvSpPr>
          <p:nvPr>
            <p:ph type="body" idx="1"/>
          </p:nvPr>
        </p:nvSpPr>
        <p:spPr/>
        <p:txBody>
          <a:bodyPr/>
          <a:lstStyle/>
          <a:p>
            <a:r>
              <a:rPr lang="en-US" dirty="0"/>
              <a:t>If your facility exhibits symptoms of simultaneous heating and cooling, here are several potential solutions to minimize energy waste. Deadband is the temperature range above and below setpoint when no heating/cooling occurs. ASHRAE requires a deadband of at least 5 degrees; in other words, if temperature setpoint is set to 70.0</a:t>
            </a:r>
            <a:r>
              <a:rPr lang="en-US" baseline="40000" dirty="0"/>
              <a:t>o</a:t>
            </a:r>
            <a:r>
              <a:rPr lang="en-US" dirty="0"/>
              <a:t> F, the controller will not take corrective action unless the space temperature is below 67.5</a:t>
            </a:r>
            <a:r>
              <a:rPr lang="en-US" baseline="40000" dirty="0"/>
              <a:t>o</a:t>
            </a:r>
            <a:r>
              <a:rPr lang="en-US" dirty="0"/>
              <a:t> F, or above 72.5</a:t>
            </a:r>
            <a:r>
              <a:rPr lang="en-US" baseline="40000" dirty="0"/>
              <a:t>o</a:t>
            </a:r>
            <a:r>
              <a:rPr lang="en-US" dirty="0"/>
              <a:t> F. </a:t>
            </a:r>
          </a:p>
          <a:p>
            <a:r>
              <a:rPr lang="en-US" dirty="0"/>
              <a:t>To minimize the occurrence of simultaneous heating and cooling, building operators should evaluate and implement supply air reset schemes based on industry standards.</a:t>
            </a:r>
          </a:p>
        </p:txBody>
      </p:sp>
      <p:sp>
        <p:nvSpPr>
          <p:cNvPr id="4" name="Slide Image Placeholder 3">
            <a:extLst>
              <a:ext uri="{FF2B5EF4-FFF2-40B4-BE49-F238E27FC236}">
                <a16:creationId xmlns:a16="http://schemas.microsoft.com/office/drawing/2014/main" id="{2B387A04-2726-6522-C5CB-3AA99C834A99}"/>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491103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CB7E907-9CC5-4F9A-99BD-28F3C76FC2D1}"/>
              </a:ext>
            </a:extLst>
          </p:cNvPr>
          <p:cNvSpPr>
            <a:spLocks noGrp="1"/>
          </p:cNvSpPr>
          <p:nvPr>
            <p:ph type="body" idx="1"/>
          </p:nvPr>
        </p:nvSpPr>
        <p:spPr/>
        <p:txBody>
          <a:bodyPr/>
          <a:lstStyle/>
          <a:p>
            <a:r>
              <a:rPr lang="en-US" dirty="0"/>
              <a:t>Overlapping or competing control loops can adversely affect HVAC systems. For instance, chilled water valve operation can be controlled by both humidity and temperature sensors. </a:t>
            </a:r>
          </a:p>
          <a:p>
            <a:r>
              <a:rPr lang="en-US" dirty="0"/>
              <a:t>Care must be taken that the outputs from each sensor do not fight each other.  </a:t>
            </a:r>
          </a:p>
        </p:txBody>
      </p:sp>
      <p:sp>
        <p:nvSpPr>
          <p:cNvPr id="4" name="Slide Image Placeholder 3">
            <a:extLst>
              <a:ext uri="{FF2B5EF4-FFF2-40B4-BE49-F238E27FC236}">
                <a16:creationId xmlns:a16="http://schemas.microsoft.com/office/drawing/2014/main" id="{BE156AD0-4918-4BFE-D82E-F6E2DE66A613}"/>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84962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9A7BB4-C5EF-43D6-9104-4E49E1405F79}"/>
              </a:ext>
            </a:extLst>
          </p:cNvPr>
          <p:cNvSpPr>
            <a:spLocks noGrp="1"/>
          </p:cNvSpPr>
          <p:nvPr>
            <p:ph type="body" idx="1"/>
          </p:nvPr>
        </p:nvSpPr>
        <p:spPr/>
        <p:txBody>
          <a:bodyPr/>
          <a:lstStyle/>
          <a:p>
            <a:r>
              <a:rPr lang="en-US" dirty="0"/>
              <a:t>Rogue (also known as “wild”) zones are caused by loads that are not anticipated during design.</a:t>
            </a:r>
          </a:p>
          <a:p>
            <a:endParaRPr lang="en-US" dirty="0"/>
          </a:p>
          <a:p>
            <a:r>
              <a:rPr lang="en-US" dirty="0"/>
              <a:t>For example, space initially intended to be for storage becomes a data room and houses many servers, requiring mechanical cooling. This forces the entire zone into cooling, regardless of what the other spaces within the zone require.</a:t>
            </a:r>
          </a:p>
          <a:p>
            <a:endParaRPr lang="en-US" dirty="0"/>
          </a:p>
          <a:p>
            <a:r>
              <a:rPr lang="en-US" dirty="0"/>
              <a:t>A potential solution is to remove this zone from the SAT reset sequence and serve this zone with a dedicated unit.  </a:t>
            </a:r>
          </a:p>
        </p:txBody>
      </p:sp>
      <p:sp>
        <p:nvSpPr>
          <p:cNvPr id="4" name="Slide Image Placeholder 3">
            <a:extLst>
              <a:ext uri="{FF2B5EF4-FFF2-40B4-BE49-F238E27FC236}">
                <a16:creationId xmlns:a16="http://schemas.microsoft.com/office/drawing/2014/main" id="{E564259E-503A-8EA0-9E7D-88F5A8B9E786}"/>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883838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BE9609-1489-4045-8884-0D8C31064037}"/>
              </a:ext>
            </a:extLst>
          </p:cNvPr>
          <p:cNvSpPr>
            <a:spLocks noGrp="1"/>
          </p:cNvSpPr>
          <p:nvPr>
            <p:ph type="body" idx="1"/>
          </p:nvPr>
        </p:nvSpPr>
        <p:spPr/>
        <p:txBody>
          <a:bodyPr/>
          <a:lstStyle/>
          <a:p>
            <a:r>
              <a:rPr lang="en-US" dirty="0"/>
              <a:t>Many buildings use an outdoor air economizer, which uses outside air for “free” cooling when its temperature is below the return air temperature. The economizer varies the outside air quantity from the minimum ventilation rate up to 100% outside air as needed to cool the building.</a:t>
            </a:r>
          </a:p>
          <a:p>
            <a:r>
              <a:rPr lang="en-US" dirty="0"/>
              <a:t>Economizer scheduling: Energy codes generally require that outside air dampers be closed when the building is unoccupied, and open to the minimum ventilation rate when it is occupied and being heated. When the building requires cooling, the economizer activates and allows additional outside air when the outside air is cooler than the return air.</a:t>
            </a:r>
          </a:p>
        </p:txBody>
      </p:sp>
      <p:sp>
        <p:nvSpPr>
          <p:cNvPr id="4" name="Slide Image Placeholder 3">
            <a:extLst>
              <a:ext uri="{FF2B5EF4-FFF2-40B4-BE49-F238E27FC236}">
                <a16:creationId xmlns:a16="http://schemas.microsoft.com/office/drawing/2014/main" id="{32E16849-E83A-C71F-590A-8D7615F60763}"/>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19738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947AD48-341B-4EAF-A51B-BF22D1083BD1}"/>
              </a:ext>
            </a:extLst>
          </p:cNvPr>
          <p:cNvSpPr>
            <a:spLocks noGrp="1"/>
          </p:cNvSpPr>
          <p:nvPr>
            <p:ph type="body" idx="1"/>
          </p:nvPr>
        </p:nvSpPr>
        <p:spPr/>
        <p:txBody>
          <a:bodyPr/>
          <a:lstStyle/>
          <a:p>
            <a:r>
              <a:rPr lang="en-US" dirty="0"/>
              <a:t>Economizer control is required by ASHRAE 90.1/IEEC energy codes for all climate zones in the United States except for 1A/1B [Hawaii, Island Territories, Broward Co. FL (Miami area)].  </a:t>
            </a:r>
          </a:p>
          <a:p>
            <a:r>
              <a:rPr lang="en-US" dirty="0"/>
              <a:t>Other exceptions are if the cooling system &lt;33,000 BTU, if outdoor air will affect supermarket open refrigerated casework systems, is used &lt;20 hours/week, and a few other miscellaneous exceptions. </a:t>
            </a:r>
          </a:p>
          <a:p>
            <a:r>
              <a:rPr lang="en-US" dirty="0"/>
              <a:t>Enthalpy control is typically mandated in warm-humid requirements.  Dry-bulb control is typically allowed in cooler or dry climates.  </a:t>
            </a:r>
          </a:p>
          <a:p>
            <a:r>
              <a:rPr lang="en-US" dirty="0"/>
              <a:t>(See ASHRAE 90.1 or IEEC for climate zone exceptions.)</a:t>
            </a:r>
          </a:p>
        </p:txBody>
      </p:sp>
      <p:sp>
        <p:nvSpPr>
          <p:cNvPr id="4" name="Slide Image Placeholder 3">
            <a:extLst>
              <a:ext uri="{FF2B5EF4-FFF2-40B4-BE49-F238E27FC236}">
                <a16:creationId xmlns:a16="http://schemas.microsoft.com/office/drawing/2014/main" id="{E6BA1CA1-DFD0-21B0-D6AD-040967C37481}"/>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56D8288-580C-4B3F-A07C-250A09EA3795}"/>
              </a:ext>
            </a:extLst>
          </p:cNvPr>
          <p:cNvSpPr>
            <a:spLocks noGrp="1"/>
          </p:cNvSpPr>
          <p:nvPr>
            <p:ph type="body" idx="1"/>
          </p:nvPr>
        </p:nvSpPr>
        <p:spPr/>
        <p:txBody>
          <a:bodyPr/>
          <a:lstStyle/>
          <a:p>
            <a:r>
              <a:rPr lang="en-US" dirty="0"/>
              <a:t>This graphic shows the basic anatomy and functionality of air economizers and damper positions for both minimum OA (for ventilation) and maximum OA (for economizer cooling).</a:t>
            </a:r>
          </a:p>
        </p:txBody>
      </p:sp>
      <p:sp>
        <p:nvSpPr>
          <p:cNvPr id="3" name="Slide Image Placeholder 2">
            <a:extLst>
              <a:ext uri="{FF2B5EF4-FFF2-40B4-BE49-F238E27FC236}">
                <a16:creationId xmlns:a16="http://schemas.microsoft.com/office/drawing/2014/main" id="{2970CC87-2A70-DE92-3AE6-D24361CB567B}"/>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59083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8EFE45C-63D9-4925-8216-AD43626C89FE}"/>
              </a:ext>
            </a:extLst>
          </p:cNvPr>
          <p:cNvSpPr>
            <a:spLocks noGrp="1"/>
          </p:cNvSpPr>
          <p:nvPr>
            <p:ph type="body" idx="1"/>
          </p:nvPr>
        </p:nvSpPr>
        <p:spPr/>
        <p:txBody>
          <a:bodyPr/>
          <a:lstStyle/>
          <a:p>
            <a:r>
              <a:rPr lang="en-US" dirty="0"/>
              <a:t>Regulating the outside air flow is a challenge. With excess ventilation air, the air handling system serves an unnecessary heating load during cold outside conditions, and an unnecessary cooling load during hot and humid conditions. </a:t>
            </a:r>
          </a:p>
          <a:p>
            <a:r>
              <a:rPr lang="en-US" dirty="0"/>
              <a:t>Many issues with outside air are caused by setpoints or control strategies that have never been updated when space use has changed. Building operators should take time to review the OA requirements of their facilities and make adjustments as allowed. </a:t>
            </a:r>
          </a:p>
          <a:p>
            <a:r>
              <a:rPr lang="en-US" dirty="0"/>
              <a:t>Several examples of poor outside air control that are easily fixed are listed above. </a:t>
            </a:r>
          </a:p>
        </p:txBody>
      </p:sp>
      <p:sp>
        <p:nvSpPr>
          <p:cNvPr id="4" name="Slide Image Placeholder 3">
            <a:extLst>
              <a:ext uri="{FF2B5EF4-FFF2-40B4-BE49-F238E27FC236}">
                <a16:creationId xmlns:a16="http://schemas.microsoft.com/office/drawing/2014/main" id="{DA6DAFA6-0148-4BB8-6D32-C205CC39E7FB}"/>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945228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7CB8D-EF55-AC0B-6EB8-8EF35BAC3757}"/>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84D728C2-A55D-21E9-935C-998C2B357F46}"/>
              </a:ext>
            </a:extLst>
          </p:cNvPr>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Please turn to the Appendix of your handbook and refer to the image on the following page to complete Activity 5.</a:t>
            </a:r>
          </a:p>
        </p:txBody>
      </p:sp>
    </p:spTree>
    <p:extLst>
      <p:ext uri="{BB962C8B-B14F-4D97-AF65-F5344CB8AC3E}">
        <p14:creationId xmlns:p14="http://schemas.microsoft.com/office/powerpoint/2010/main" val="275892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A56CBA72-43D1-405E-B5D0-B5E57344616F}"/>
              </a:ext>
            </a:extLst>
          </p:cNvPr>
          <p:cNvSpPr>
            <a:spLocks noGrp="1"/>
          </p:cNvSpPr>
          <p:nvPr>
            <p:ph type="body" idx="1"/>
          </p:nvPr>
        </p:nvSpPr>
        <p:spPr/>
        <p:txBody>
          <a:bodyPr/>
          <a:lstStyle/>
          <a:p>
            <a:r>
              <a:rPr lang="en-US" dirty="0"/>
              <a:t>This section will discuss some of the steps needed to put together a plan for achieving future energy efficiency at your facility.</a:t>
            </a:r>
          </a:p>
          <a:p>
            <a:r>
              <a:rPr lang="en-US" dirty="0"/>
              <a:t>It will require gathering additional information, discussions with employees and managers, and financial decisions. Yes, it is an act of juggling.</a:t>
            </a:r>
          </a:p>
        </p:txBody>
      </p:sp>
      <p:sp>
        <p:nvSpPr>
          <p:cNvPr id="6" name="Slide Image Placeholder 5">
            <a:extLst>
              <a:ext uri="{FF2B5EF4-FFF2-40B4-BE49-F238E27FC236}">
                <a16:creationId xmlns:a16="http://schemas.microsoft.com/office/drawing/2014/main" id="{B1A7C24A-986D-6B32-3B09-394B69A0F783}"/>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7D1B40-15FB-447E-BAEE-803918DB0A1B}"/>
              </a:ext>
            </a:extLst>
          </p:cNvPr>
          <p:cNvGrpSpPr/>
          <p:nvPr/>
        </p:nvGrpSpPr>
        <p:grpSpPr>
          <a:xfrm>
            <a:off x="5698069" y="1401022"/>
            <a:ext cx="1188508" cy="646330"/>
            <a:chOff x="5896178" y="1126805"/>
            <a:chExt cx="738911" cy="433626"/>
          </a:xfrm>
        </p:grpSpPr>
        <p:sp>
          <p:nvSpPr>
            <p:cNvPr id="9" name="TextBox 3">
              <a:extLst>
                <a:ext uri="{FF2B5EF4-FFF2-40B4-BE49-F238E27FC236}">
                  <a16:creationId xmlns:a16="http://schemas.microsoft.com/office/drawing/2014/main" id="{E43CACD9-F68C-434E-82A9-194B2D391674}"/>
                </a:ext>
              </a:extLst>
            </p:cNvPr>
            <p:cNvSpPr txBox="1"/>
            <p:nvPr/>
          </p:nvSpPr>
          <p:spPr>
            <a:xfrm>
              <a:off x="5896178" y="1126805"/>
              <a:ext cx="738911" cy="4336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Chiller Plant</a:t>
              </a:r>
            </a:p>
          </p:txBody>
        </p:sp>
      </p:grpSp>
      <p:pic>
        <p:nvPicPr>
          <p:cNvPr id="10" name="Picture 9">
            <a:extLst>
              <a:ext uri="{FF2B5EF4-FFF2-40B4-BE49-F238E27FC236}">
                <a16:creationId xmlns:a16="http://schemas.microsoft.com/office/drawing/2014/main" id="{DCE661C4-9B26-4A6E-B992-1BA6FE2EC08E}"/>
              </a:ext>
            </a:extLst>
          </p:cNvPr>
          <p:cNvPicPr/>
          <p:nvPr/>
        </p:nvPicPr>
        <p:blipFill rotWithShape="1">
          <a:blip r:embed="rId3"/>
          <a:srcRect l="24505" t="19702" r="3810" b="12797"/>
          <a:stretch/>
        </p:blipFill>
        <p:spPr bwMode="auto">
          <a:xfrm>
            <a:off x="566965" y="726988"/>
            <a:ext cx="5131101" cy="4132879"/>
          </a:xfrm>
          <a:prstGeom prst="rect">
            <a:avLst/>
          </a:prstGeom>
          <a:noFill/>
          <a:ln w="1">
            <a:miter lim="800000"/>
            <a:headEnd/>
            <a:tailEnd/>
          </a:ln>
        </p:spPr>
      </p:pic>
      <p:pic>
        <p:nvPicPr>
          <p:cNvPr id="11" name="Picture 10">
            <a:extLst>
              <a:ext uri="{FF2B5EF4-FFF2-40B4-BE49-F238E27FC236}">
                <a16:creationId xmlns:a16="http://schemas.microsoft.com/office/drawing/2014/main" id="{452D387C-D345-40E5-A04D-B1D30A7288B2}"/>
              </a:ext>
            </a:extLst>
          </p:cNvPr>
          <p:cNvPicPr/>
          <p:nvPr/>
        </p:nvPicPr>
        <p:blipFill>
          <a:blip r:embed="rId4"/>
          <a:srcRect l="24890" t="17348" r="2930" b="6120"/>
          <a:stretch>
            <a:fillRect/>
          </a:stretch>
        </p:blipFill>
        <p:spPr bwMode="auto">
          <a:xfrm>
            <a:off x="1930482" y="5268664"/>
            <a:ext cx="4354499" cy="3888188"/>
          </a:xfrm>
          <a:prstGeom prst="rect">
            <a:avLst/>
          </a:prstGeom>
          <a:noFill/>
          <a:ln w="1">
            <a:miter lim="800000"/>
            <a:headEnd/>
            <a:tailEnd/>
          </a:ln>
        </p:spPr>
      </p:pic>
      <p:sp>
        <p:nvSpPr>
          <p:cNvPr id="12" name="TextBox 11">
            <a:extLst>
              <a:ext uri="{FF2B5EF4-FFF2-40B4-BE49-F238E27FC236}">
                <a16:creationId xmlns:a16="http://schemas.microsoft.com/office/drawing/2014/main" id="{34B86D43-4933-4A4D-8F31-FD035876B900}"/>
              </a:ext>
            </a:extLst>
          </p:cNvPr>
          <p:cNvSpPr txBox="1"/>
          <p:nvPr/>
        </p:nvSpPr>
        <p:spPr>
          <a:xfrm>
            <a:off x="2927275" y="4991665"/>
            <a:ext cx="2637831" cy="276999"/>
          </a:xfrm>
          <a:prstGeom prst="rect">
            <a:avLst/>
          </a:prstGeom>
          <a:noFill/>
        </p:spPr>
        <p:txBody>
          <a:bodyPr wrap="square" rtlCol="0">
            <a:spAutoFit/>
          </a:bodyPr>
          <a:lstStyle/>
          <a:p>
            <a:r>
              <a:rPr lang="en-US" sz="1200" b="1" dirty="0">
                <a:latin typeface="+mn-lt"/>
              </a:rPr>
              <a:t>BAS Screen Shot: Boiler Plant</a:t>
            </a:r>
          </a:p>
        </p:txBody>
      </p:sp>
      <p:sp>
        <p:nvSpPr>
          <p:cNvPr id="18" name="TextBox 3">
            <a:extLst>
              <a:ext uri="{FF2B5EF4-FFF2-40B4-BE49-F238E27FC236}">
                <a16:creationId xmlns:a16="http://schemas.microsoft.com/office/drawing/2014/main" id="{ED95D98A-E08F-4890-925B-BB6704C754BF}"/>
              </a:ext>
            </a:extLst>
          </p:cNvPr>
          <p:cNvSpPr txBox="1"/>
          <p:nvPr/>
        </p:nvSpPr>
        <p:spPr>
          <a:xfrm>
            <a:off x="1998246" y="449989"/>
            <a:ext cx="356685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Refer to Learning Activity #5 in Appendix</a:t>
            </a:r>
          </a:p>
        </p:txBody>
      </p:sp>
    </p:spTree>
    <p:extLst>
      <p:ext uri="{BB962C8B-B14F-4D97-AF65-F5344CB8AC3E}">
        <p14:creationId xmlns:p14="http://schemas.microsoft.com/office/powerpoint/2010/main" val="855150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9FAB135-55A6-9B9E-CFE0-342A1D443328}"/>
              </a:ext>
            </a:extLst>
          </p:cNvPr>
          <p:cNvSpPr>
            <a:spLocks noGrp="1" noRot="1" noChangeAspect="1"/>
          </p:cNvSpPr>
          <p:nvPr>
            <p:ph type="sldImg"/>
          </p:nvPr>
        </p:nvSpPr>
        <p:spPr>
          <a:xfrm>
            <a:off x="854075" y="533400"/>
            <a:ext cx="5645150" cy="4233863"/>
          </a:xfrm>
        </p:spPr>
      </p:sp>
      <p:sp>
        <p:nvSpPr>
          <p:cNvPr id="5" name="Notes Placeholder 4">
            <a:extLst>
              <a:ext uri="{FF2B5EF4-FFF2-40B4-BE49-F238E27FC236}">
                <a16:creationId xmlns:a16="http://schemas.microsoft.com/office/drawing/2014/main" id="{FF7C88AA-8D57-7ADF-44BA-7F5B32B321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6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custDataLst>
              <p:tags r:id="rId1"/>
            </p:custDataLst>
          </p:nvPr>
        </p:nvSpPr>
        <p:spPr>
          <a:xfrm>
            <a:off x="717445" y="4752975"/>
            <a:ext cx="5899360" cy="4140598"/>
          </a:xfrm>
        </p:spPr>
        <p:txBody>
          <a:bodyPr/>
          <a:lstStyle/>
          <a:p>
            <a:r>
              <a:rPr lang="en-US" dirty="0"/>
              <a:t>Lighting is often considered the “low-hanging fruit” of energy conservation opportunities. We discussed scheduling lighting earlier in this class, and in Part 3 we discussed matching light levels to tasks (measuring light levels and adjusting levels when too high or too low) and cleaning fixtures. Next, let’s look at how energy savings can be achieved by installing more efficient technology, and other considerations for maintaining and fine-tuning lighting systems.</a:t>
            </a:r>
          </a:p>
        </p:txBody>
      </p:sp>
      <p:sp>
        <p:nvSpPr>
          <p:cNvPr id="2" name="TextBox 1">
            <a:extLst>
              <a:ext uri="{FF2B5EF4-FFF2-40B4-BE49-F238E27FC236}">
                <a16:creationId xmlns:a16="http://schemas.microsoft.com/office/drawing/2014/main" id="{0371F761-D754-4673-8AEF-949BEA16A921}"/>
              </a:ext>
            </a:extLst>
          </p:cNvPr>
          <p:cNvSpPr txBox="1"/>
          <p:nvPr/>
        </p:nvSpPr>
        <p:spPr>
          <a:xfrm>
            <a:off x="717445" y="5925369"/>
            <a:ext cx="5456349" cy="2865765"/>
          </a:xfrm>
          <a:prstGeom prst="rect">
            <a:avLst/>
          </a:prstGeom>
          <a:noFill/>
        </p:spPr>
        <p:txBody>
          <a:bodyPr wrap="square" lIns="94851" tIns="47425" rIns="94851" bIns="47425" rtlCol="0">
            <a:spAutoFit/>
          </a:bodyPr>
          <a:lstStyle/>
          <a:p>
            <a:r>
              <a:rPr lang="en-US" sz="1200" dirty="0">
                <a:latin typeface="+mj-lt"/>
              </a:rPr>
              <a:t>Consider the following recommendations.</a:t>
            </a:r>
          </a:p>
          <a:p>
            <a:endParaRPr lang="en-US" sz="1200" dirty="0">
              <a:latin typeface="+mj-lt"/>
            </a:endParaRPr>
          </a:p>
          <a:p>
            <a:pPr marL="457200" indent="-177800">
              <a:buFont typeface="Arial" panose="020B0604020202020204" pitchFamily="34" charset="0"/>
              <a:buChar char="•"/>
            </a:pPr>
            <a:r>
              <a:rPr lang="en-US" sz="1200" dirty="0">
                <a:latin typeface="+mj-lt"/>
              </a:rPr>
              <a:t>Take light level measurements using a light meter. Reduce lighting levels where they are too high and increase them where too low.</a:t>
            </a:r>
          </a:p>
          <a:p>
            <a:pPr marL="457200" indent="-177800">
              <a:buFont typeface="Arial" panose="020B0604020202020204" pitchFamily="34" charset="0"/>
              <a:buChar char="•"/>
            </a:pPr>
            <a:endParaRPr lang="en-US" sz="1200" dirty="0">
              <a:latin typeface="+mj-lt"/>
            </a:endParaRPr>
          </a:p>
          <a:p>
            <a:pPr marL="457200" indent="-177800">
              <a:buFont typeface="Arial" panose="020B0604020202020204" pitchFamily="34" charset="0"/>
              <a:buChar char="•"/>
            </a:pPr>
            <a:r>
              <a:rPr lang="en-US" sz="1200" dirty="0">
                <a:latin typeface="+mj-lt"/>
              </a:rPr>
              <a:t>Take advantage of existing daylight AND turn off or turn down electric lighting.  Also, reduce the hours of lighting (and energy) use through the use of controls, such as occupancy/vacancy controls.</a:t>
            </a:r>
          </a:p>
          <a:p>
            <a:pPr marL="457200" indent="-177800">
              <a:buFont typeface="Arial" panose="020B0604020202020204" pitchFamily="34" charset="0"/>
              <a:buChar char="•"/>
            </a:pPr>
            <a:endParaRPr lang="en-US" sz="1200" dirty="0">
              <a:latin typeface="+mj-lt"/>
            </a:endParaRPr>
          </a:p>
          <a:p>
            <a:pPr marL="457200" indent="-177800">
              <a:buFont typeface="Arial" panose="020B0604020202020204" pitchFamily="34" charset="0"/>
              <a:buChar char="•"/>
            </a:pPr>
            <a:r>
              <a:rPr lang="en-US" sz="1200" dirty="0">
                <a:latin typeface="+mj-lt"/>
              </a:rPr>
              <a:t>Install more efficient tubes, ballasts &amp; fixtures</a:t>
            </a:r>
          </a:p>
          <a:p>
            <a:pPr marL="457200" indent="-177800">
              <a:buFont typeface="Arial" panose="020B0604020202020204" pitchFamily="34" charset="0"/>
              <a:buChar char="•"/>
            </a:pPr>
            <a:endParaRPr lang="en-US" sz="1200" dirty="0">
              <a:latin typeface="+mj-lt"/>
            </a:endParaRPr>
          </a:p>
          <a:p>
            <a:pPr marL="457200" indent="-177800">
              <a:buFont typeface="Arial" panose="020B0604020202020204" pitchFamily="34" charset="0"/>
              <a:buChar char="•"/>
            </a:pPr>
            <a:r>
              <a:rPr lang="en-US" sz="1200" dirty="0">
                <a:latin typeface="+mj-lt"/>
              </a:rPr>
              <a:t>Schedule fixture cleaning at the time of re-lamping.</a:t>
            </a:r>
          </a:p>
          <a:p>
            <a:pPr marL="457200" indent="-177800">
              <a:buFont typeface="Arial" panose="020B0604020202020204" pitchFamily="34" charset="0"/>
              <a:buChar char="•"/>
            </a:pPr>
            <a:endParaRPr lang="en-US" sz="1200" dirty="0">
              <a:latin typeface="+mj-lt"/>
            </a:endParaRPr>
          </a:p>
          <a:p>
            <a:pPr marL="457200" indent="-177800">
              <a:buFont typeface="Arial" panose="020B0604020202020204" pitchFamily="34" charset="0"/>
              <a:buChar char="•"/>
            </a:pPr>
            <a:r>
              <a:rPr lang="en-US" sz="1200" dirty="0">
                <a:latin typeface="+mj-lt"/>
              </a:rPr>
              <a:t>Finally, periodically check facility spaces to make sure that control schedules are matching occupancy schedules. </a:t>
            </a:r>
          </a:p>
        </p:txBody>
      </p:sp>
      <p:sp>
        <p:nvSpPr>
          <p:cNvPr id="4" name="Slide Image Placeholder 3">
            <a:extLst>
              <a:ext uri="{FF2B5EF4-FFF2-40B4-BE49-F238E27FC236}">
                <a16:creationId xmlns:a16="http://schemas.microsoft.com/office/drawing/2014/main" id="{E987F3A1-18C9-C8B0-8B9E-66C3AB3EB3AF}"/>
              </a:ext>
            </a:extLst>
          </p:cNvPr>
          <p:cNvSpPr>
            <a:spLocks noGrp="1" noRot="1" noChangeAspect="1"/>
          </p:cNvSpPr>
          <p:nvPr>
            <p:ph type="sldImg"/>
          </p:nvPr>
        </p:nvSpPr>
        <p:spPr>
          <a:xfrm>
            <a:off x="844550" y="519113"/>
            <a:ext cx="5645150" cy="4233862"/>
          </a:xfrm>
        </p:spPr>
      </p:sp>
    </p:spTree>
    <p:extLst>
      <p:ext uri="{BB962C8B-B14F-4D97-AF65-F5344CB8AC3E}">
        <p14:creationId xmlns:p14="http://schemas.microsoft.com/office/powerpoint/2010/main" val="1702850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37B40C2F-7763-434D-9062-4EE5DD433CBE}"/>
              </a:ext>
            </a:extLst>
          </p:cNvPr>
          <p:cNvSpPr>
            <a:spLocks noGrp="1" noRot="1" noChangeAspect="1"/>
          </p:cNvSpPr>
          <p:nvPr>
            <p:ph type="sldImg"/>
          </p:nvPr>
        </p:nvSpPr>
        <p:spPr>
          <a:xfrm>
            <a:off x="854075" y="533400"/>
            <a:ext cx="5645150" cy="4233863"/>
          </a:xfrm>
        </p:spPr>
      </p:sp>
      <p:sp>
        <p:nvSpPr>
          <p:cNvPr id="7" name="Notes Placeholder 6">
            <a:extLst>
              <a:ext uri="{FF2B5EF4-FFF2-40B4-BE49-F238E27FC236}">
                <a16:creationId xmlns:a16="http://schemas.microsoft.com/office/drawing/2014/main" id="{190B6060-A391-4B84-8825-EC857E6CCC52}"/>
              </a:ext>
            </a:extLst>
          </p:cNvPr>
          <p:cNvSpPr>
            <a:spLocks noGrp="1"/>
          </p:cNvSpPr>
          <p:nvPr>
            <p:ph type="body" idx="1"/>
          </p:nvPr>
        </p:nvSpPr>
        <p:spPr>
          <a:xfrm>
            <a:off x="726970" y="4659682"/>
            <a:ext cx="5899360" cy="457200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lighting upgrade is any strategy that reduces the system's energy use.</a:t>
            </a:r>
          </a:p>
          <a:p>
            <a:endParaRPr lang="en-US" dirty="0"/>
          </a:p>
          <a:p>
            <a:r>
              <a:rPr lang="en-US" dirty="0"/>
              <a:t>Retrofit means re-using existing fixtures. Lighting retrofits are usually performed by professional lighting retrofit companies.</a:t>
            </a:r>
          </a:p>
          <a:p>
            <a:pPr lvl="0"/>
            <a:r>
              <a:rPr lang="en-US" dirty="0"/>
              <a:t>A lighting retrofit is the practice of replacing components in the system with counterparts that make it use energy more efficiently. This is more sustainable than re-lighting (replacing existing fixtures with all new fixtures) because some materials are re-used.</a:t>
            </a:r>
          </a:p>
          <a:p>
            <a:pPr lvl="0"/>
            <a:r>
              <a:rPr lang="en-US" dirty="0"/>
              <a:t>Sustainability and cost-effectiveness are improved when long-life, high efficiency bulbs/tubes are used. Upgrading to LED is always recommended whenever possible.</a:t>
            </a:r>
          </a:p>
          <a:p>
            <a:pPr lvl="0"/>
            <a:endParaRPr lang="en-US" dirty="0"/>
          </a:p>
          <a:p>
            <a:pPr lvl="0"/>
            <a:r>
              <a:rPr lang="en-US" dirty="0"/>
              <a:t>Retrofit kits for upgrading fluorescent “troffers” (fixtures that use tubes) to LED are widely available.</a:t>
            </a:r>
            <a:br>
              <a:rPr lang="en-US" dirty="0"/>
            </a:br>
            <a:r>
              <a:rPr lang="en-US" b="1" i="1" dirty="0"/>
              <a:t>Note: </a:t>
            </a:r>
            <a:r>
              <a:rPr lang="en-US" dirty="0"/>
              <a:t>when performing these types of retrofits, it is important to verify that new components are listed by UL (Underwriters Laboratories, a leading safety organization that tests and certifies various products) and installed properly by qualified personnel.</a:t>
            </a:r>
          </a:p>
          <a:p>
            <a:pPr lvl="0"/>
            <a:endParaRPr lang="en-US" dirty="0"/>
          </a:p>
          <a:p>
            <a:pPr lvl="0"/>
            <a:r>
              <a:rPr lang="en-US" dirty="0"/>
              <a:t>For more information on lighting retrofit economics, visit:</a:t>
            </a:r>
          </a:p>
          <a:p>
            <a:pPr lvl="0"/>
            <a:r>
              <a:rPr lang="en-US" dirty="0">
                <a:hlinkClick r:id="rId3">
                  <a:extLst>
                    <a:ext uri="{A12FA001-AC4F-418D-AE19-62706E023703}">
                      <ahyp:hlinkClr xmlns:ahyp="http://schemas.microsoft.com/office/drawing/2018/hyperlinkcolor" val="tx"/>
                    </a:ext>
                  </a:extLst>
                </a:hlinkClick>
              </a:rPr>
              <a:t>www.lightsearch.com/resources/lightguides/retrofitecon.html</a:t>
            </a:r>
            <a:endParaRPr lang="en-US" dirty="0"/>
          </a:p>
          <a:p>
            <a:pPr lvl="0"/>
            <a:endParaRPr lang="en-US" dirty="0"/>
          </a:p>
          <a:p>
            <a:endParaRPr lang="en-US" dirty="0"/>
          </a:p>
        </p:txBody>
      </p:sp>
    </p:spTree>
    <p:extLst>
      <p:ext uri="{BB962C8B-B14F-4D97-AF65-F5344CB8AC3E}">
        <p14:creationId xmlns:p14="http://schemas.microsoft.com/office/powerpoint/2010/main" val="3096436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0043" y="6037544"/>
            <a:ext cx="5899360" cy="2931389"/>
          </a:xfrm>
        </p:spPr>
        <p:txBody>
          <a:bodyPr/>
          <a:lstStyle/>
          <a:p>
            <a:r>
              <a:rPr lang="en-US" dirty="0"/>
              <a:t>Pacific Northwest National Laboratory (PNNL) evaluated a retrofit opportunity within GSA (General Services Administration, a U.S. federal government agency that manages federal buildings) using LED replacement lamps that use the same four-pin socket and electronic ballast as an incumbent CFL. Results showed energy savings between 40-50%, matching light levels and quality, with a payback of under 3 years.</a:t>
            </a:r>
          </a:p>
          <a:p>
            <a:endParaRPr lang="en-US" dirty="0"/>
          </a:p>
        </p:txBody>
      </p:sp>
      <p:sp>
        <p:nvSpPr>
          <p:cNvPr id="5" name="Slide Image Placeholder 4">
            <a:extLst>
              <a:ext uri="{FF2B5EF4-FFF2-40B4-BE49-F238E27FC236}">
                <a16:creationId xmlns:a16="http://schemas.microsoft.com/office/drawing/2014/main" id="{6239E400-7412-AECB-7F46-703B18F3134C}"/>
              </a:ext>
            </a:extLst>
          </p:cNvPr>
          <p:cNvSpPr>
            <a:spLocks noGrp="1" noRot="1" noChangeAspect="1"/>
          </p:cNvSpPr>
          <p:nvPr>
            <p:ph type="sldImg"/>
          </p:nvPr>
        </p:nvSpPr>
        <p:spPr>
          <a:xfrm>
            <a:off x="409575" y="566738"/>
            <a:ext cx="5645150" cy="4233862"/>
          </a:xfrm>
        </p:spPr>
      </p:sp>
      <p:pic>
        <p:nvPicPr>
          <p:cNvPr id="2" name="Picture 1">
            <a:extLst>
              <a:ext uri="{FF2B5EF4-FFF2-40B4-BE49-F238E27FC236}">
                <a16:creationId xmlns:a16="http://schemas.microsoft.com/office/drawing/2014/main" id="{CA062462-1E04-AF50-6CB4-846385C44D63}"/>
              </a:ext>
            </a:extLst>
          </p:cNvPr>
          <p:cNvPicPr>
            <a:picLocks noChangeAspect="1"/>
          </p:cNvPicPr>
          <p:nvPr/>
        </p:nvPicPr>
        <p:blipFill>
          <a:blip r:embed="rId3"/>
          <a:srcRect l="1309" t="19855" r="1801"/>
          <a:stretch/>
        </p:blipFill>
        <p:spPr>
          <a:xfrm>
            <a:off x="2339236" y="1504400"/>
            <a:ext cx="4566389" cy="426556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541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DF4BDD67-0064-40B5-B621-F8F74DE4C9CD}"/>
              </a:ext>
            </a:extLst>
          </p:cNvPr>
          <p:cNvSpPr>
            <a:spLocks noGrp="1"/>
          </p:cNvSpPr>
          <p:nvPr>
            <p:ph type="body" idx="1"/>
          </p:nvPr>
        </p:nvSpPr>
        <p:spPr/>
        <p:txBody>
          <a:bodyPr/>
          <a:lstStyle/>
          <a:p>
            <a:r>
              <a:rPr lang="en-US" dirty="0"/>
              <a:t>Understanding lighting systems is key to better maintenance.  Knowing what equipment,  bulb/tube inventory, color preferences and types used can help evaluate the effectiveness of that system.</a:t>
            </a:r>
          </a:p>
          <a:p>
            <a:r>
              <a:rPr lang="en-US" dirty="0"/>
              <a:t>Good documentation of the existing systems and maintenance efforts can help in purchasing and re-stocking the correct lamps (bulbs/tubes), ballasts, and controls for the facility.</a:t>
            </a:r>
          </a:p>
          <a:p>
            <a:endParaRPr lang="en-US" dirty="0"/>
          </a:p>
        </p:txBody>
      </p:sp>
      <p:sp>
        <p:nvSpPr>
          <p:cNvPr id="3" name="Slide Image Placeholder 2">
            <a:extLst>
              <a:ext uri="{FF2B5EF4-FFF2-40B4-BE49-F238E27FC236}">
                <a16:creationId xmlns:a16="http://schemas.microsoft.com/office/drawing/2014/main" id="{63A76571-5E1F-0D7F-A83E-AAF6C453AB07}"/>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032832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lvl="0"/>
            <a:r>
              <a:rPr lang="en-US" dirty="0"/>
              <a:t>Most equipment that’s installed in buildings does not operate continuously (24/7) at full power. Control systems tell the equipment when to operate, and how it should operate when it is on. There are many systems and pieces of equipment requiring control. </a:t>
            </a:r>
          </a:p>
          <a:p>
            <a:pPr lvl="0"/>
            <a:r>
              <a:rPr lang="en-US" dirty="0"/>
              <a:t>Examples include:</a:t>
            </a:r>
          </a:p>
          <a:p>
            <a:pPr marL="342900"/>
            <a:r>
              <a:rPr lang="en-US" dirty="0"/>
              <a:t>HVAC Systems</a:t>
            </a:r>
          </a:p>
          <a:p>
            <a:pPr marL="342900"/>
            <a:r>
              <a:rPr lang="en-US" dirty="0"/>
              <a:t>Lighting Systems</a:t>
            </a:r>
          </a:p>
          <a:p>
            <a:pPr marL="342900"/>
            <a:r>
              <a:rPr lang="en-US" dirty="0"/>
              <a:t>Plug Loads </a:t>
            </a:r>
          </a:p>
          <a:p>
            <a:pPr marL="342900"/>
            <a:r>
              <a:rPr lang="en-US" dirty="0"/>
              <a:t>Fire/life safety items </a:t>
            </a:r>
          </a:p>
          <a:p>
            <a:pPr marL="342900"/>
            <a:r>
              <a:rPr lang="en-US" dirty="0"/>
              <a:t>Security equipment</a:t>
            </a:r>
          </a:p>
          <a:p>
            <a:pPr marL="342900"/>
            <a:r>
              <a:rPr lang="en-US" dirty="0"/>
              <a:t>Elevators and escalators</a:t>
            </a:r>
          </a:p>
          <a:p>
            <a:pPr marL="342900"/>
            <a:r>
              <a:rPr lang="en-US" dirty="0"/>
              <a:t>Power monitoring</a:t>
            </a:r>
          </a:p>
          <a:p>
            <a:pPr marL="342900"/>
            <a:r>
              <a:rPr lang="en-US" dirty="0"/>
              <a:t>Closed-circuit video (CCTV)</a:t>
            </a:r>
          </a:p>
          <a:p>
            <a:pPr marL="342900"/>
            <a:r>
              <a:rPr lang="en-US" dirty="0"/>
              <a:t>Card and keypad access</a:t>
            </a:r>
          </a:p>
          <a:p>
            <a:pPr marL="342900"/>
            <a:r>
              <a:rPr lang="en-US" dirty="0"/>
              <a:t>Plumbing and water monitoring</a:t>
            </a:r>
          </a:p>
          <a:p>
            <a:endParaRPr lang="en-US" dirty="0"/>
          </a:p>
        </p:txBody>
      </p:sp>
      <p:sp>
        <p:nvSpPr>
          <p:cNvPr id="3" name="Slide Image Placeholder 2">
            <a:extLst>
              <a:ext uri="{FF2B5EF4-FFF2-40B4-BE49-F238E27FC236}">
                <a16:creationId xmlns:a16="http://schemas.microsoft.com/office/drawing/2014/main" id="{FDB5A14F-A71D-C4A7-D84E-41175D60D0DE}"/>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1266773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lvl="0"/>
            <a:r>
              <a:rPr lang="en-US" dirty="0"/>
              <a:t>Recall that there are many types of equipment, devices and processes that can be controlled (output). </a:t>
            </a:r>
          </a:p>
          <a:p>
            <a:pPr lvl="0"/>
            <a:r>
              <a:rPr lang="en-US" dirty="0"/>
              <a:t>Generally, building control systems begin with control of mechanical, electrical, and plumbing systems. </a:t>
            </a:r>
          </a:p>
          <a:p>
            <a:pPr lvl="0"/>
            <a:r>
              <a:rPr lang="en-US" dirty="0"/>
              <a:t>For instance, the HVAC system is almost always controlled, including control of its various pieces of equipment referred to as controlled devices. </a:t>
            </a:r>
          </a:p>
          <a:p>
            <a:pPr lvl="0"/>
            <a:endParaRPr lang="en-US" dirty="0"/>
          </a:p>
        </p:txBody>
      </p:sp>
      <p:sp>
        <p:nvSpPr>
          <p:cNvPr id="3" name="Slide Image Placeholder 2">
            <a:extLst>
              <a:ext uri="{FF2B5EF4-FFF2-40B4-BE49-F238E27FC236}">
                <a16:creationId xmlns:a16="http://schemas.microsoft.com/office/drawing/2014/main" id="{D1F7A422-63A1-4771-F7AD-548C4C09C13C}"/>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342828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346D4B3C-4A66-4FC1-8DF0-F7510D8B902D}"/>
              </a:ext>
            </a:extLst>
          </p:cNvPr>
          <p:cNvSpPr>
            <a:spLocks noGrp="1"/>
          </p:cNvSpPr>
          <p:nvPr>
            <p:ph type="body" idx="1"/>
          </p:nvPr>
        </p:nvSpPr>
        <p:spPr/>
        <p:txBody>
          <a:bodyPr/>
          <a:lstStyle/>
          <a:p>
            <a:pPr lvl="0"/>
            <a:r>
              <a:rPr lang="en-US" altLang="en-US" dirty="0"/>
              <a:t>Building controls moderate the interaction of all of the important building functions.  </a:t>
            </a:r>
          </a:p>
          <a:p>
            <a:pPr lvl="0"/>
            <a:r>
              <a:rPr lang="en-US" altLang="en-US" dirty="0"/>
              <a:t>The most commonly identified controls are the thermostats that regulate temperature within a given space in the building.  </a:t>
            </a:r>
          </a:p>
          <a:p>
            <a:pPr lvl="0"/>
            <a:r>
              <a:rPr lang="en-US" altLang="en-US" dirty="0"/>
              <a:t>Other area controls monitor and regulate humidity and CO2 levels.  </a:t>
            </a:r>
          </a:p>
          <a:p>
            <a:pPr lvl="0"/>
            <a:r>
              <a:rPr lang="en-US" altLang="en-US" dirty="0"/>
              <a:t>Most modern building control systems are complex and manage the interaction of hundreds of sensors and pieces of equipment such as electric motors, fans, compressors, pumps, air exchangers, cooling towers, pneumatic tubes, heaters and other equipment.</a:t>
            </a:r>
          </a:p>
          <a:p>
            <a:endParaRPr lang="en-US" dirty="0"/>
          </a:p>
        </p:txBody>
      </p:sp>
      <p:sp>
        <p:nvSpPr>
          <p:cNvPr id="3" name="Slide Image Placeholder 2">
            <a:extLst>
              <a:ext uri="{FF2B5EF4-FFF2-40B4-BE49-F238E27FC236}">
                <a16:creationId xmlns:a16="http://schemas.microsoft.com/office/drawing/2014/main" id="{177E8280-F2CF-0766-B5BE-800B7F11EB1C}"/>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177082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B4F8F69D-59DF-4F4F-9049-30B5083789E4}"/>
              </a:ext>
            </a:extLst>
          </p:cNvPr>
          <p:cNvSpPr>
            <a:spLocks noGrp="1"/>
          </p:cNvSpPr>
          <p:nvPr>
            <p:ph type="body" idx="1"/>
          </p:nvPr>
        </p:nvSpPr>
        <p:spPr/>
        <p:txBody>
          <a:bodyPr/>
          <a:lstStyle/>
          <a:p>
            <a:r>
              <a:rPr lang="en-US" dirty="0"/>
              <a:t>This basic control system diagram illustrates one controller with multiple sensor inputs and multiple controlled devices.</a:t>
            </a:r>
          </a:p>
          <a:p>
            <a:endParaRPr lang="en-US" dirty="0"/>
          </a:p>
        </p:txBody>
      </p:sp>
      <p:sp>
        <p:nvSpPr>
          <p:cNvPr id="3" name="Slide Image Placeholder 2">
            <a:extLst>
              <a:ext uri="{FF2B5EF4-FFF2-40B4-BE49-F238E27FC236}">
                <a16:creationId xmlns:a16="http://schemas.microsoft.com/office/drawing/2014/main" id="{273144BE-5080-89F7-5377-96D8CD57F743}"/>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412666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p:txBody>
          <a:bodyPr/>
          <a:lstStyle/>
          <a:p>
            <a:r>
              <a:rPr lang="en-US" dirty="0"/>
              <a:t>There are three components of efficient building operation &amp; maintenance (O&amp;M):</a:t>
            </a:r>
          </a:p>
          <a:p>
            <a:r>
              <a:rPr lang="en-US" dirty="0"/>
              <a:t>Efficient Purchasing: The purchasing of energy fuels at the lowest cost. These decisions and job functions do not usually lie with the operations and maintenance departments but are quite crucial to the efficiency and savings potential of commercial facilities.</a:t>
            </a:r>
          </a:p>
          <a:p>
            <a:r>
              <a:rPr lang="en-US" dirty="0"/>
              <a:t>Efficient Operation: The actual operation of the equipment, and how it is run on a day-to-day basis. Operations has the greatest impact on the actual use of energy by the facility.</a:t>
            </a:r>
          </a:p>
          <a:p>
            <a:r>
              <a:rPr lang="en-US" dirty="0"/>
              <a:t>Efficient Equipment: The upgrade or replacement of equipment and the efficiency of that equipment.</a:t>
            </a:r>
          </a:p>
          <a:p>
            <a:r>
              <a:rPr lang="en-US" dirty="0"/>
              <a:t>Efficient Operations usually offers an abundance of opportunities for those who look closely. Let’s examine this a bit more.</a:t>
            </a:r>
          </a:p>
        </p:txBody>
      </p:sp>
      <p:sp>
        <p:nvSpPr>
          <p:cNvPr id="5" name="Slide Image Placeholder 4">
            <a:extLst>
              <a:ext uri="{FF2B5EF4-FFF2-40B4-BE49-F238E27FC236}">
                <a16:creationId xmlns:a16="http://schemas.microsoft.com/office/drawing/2014/main" id="{B944CFE6-D8B5-8169-2589-BF8A602D2C03}"/>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46DEF-4F4C-E2D6-6AC4-2CE6CEDA2C54}"/>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6D3521CB-47B2-823F-E4A6-0D5EDB4F0D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3902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p:txBody>
          <a:bodyPr/>
          <a:lstStyle/>
          <a:p>
            <a:pPr lvl="0"/>
            <a:r>
              <a:rPr lang="en-US" dirty="0"/>
              <a:t>There are various types of control systems that can be used to control the particular pieces of equipment and processes in buildings. </a:t>
            </a:r>
          </a:p>
          <a:p>
            <a:pPr lvl="0"/>
            <a:r>
              <a:rPr lang="en-US" dirty="0"/>
              <a:t>Communicating control systems tie all of the equipment together for control from a central location. </a:t>
            </a:r>
          </a:p>
          <a:p>
            <a:pPr lvl="0"/>
            <a:r>
              <a:rPr lang="en-US" dirty="0"/>
              <a:t>Non-communicating systems are self-contained and control only one piece of equipment, such as a rooftop unit thermostat that only controls the rooftop unit and does not communicate with any other systems in the building. </a:t>
            </a:r>
          </a:p>
          <a:p>
            <a:endParaRPr lang="en-US" dirty="0"/>
          </a:p>
        </p:txBody>
      </p:sp>
      <p:sp>
        <p:nvSpPr>
          <p:cNvPr id="3" name="Slide Image Placeholder 2">
            <a:extLst>
              <a:ext uri="{FF2B5EF4-FFF2-40B4-BE49-F238E27FC236}">
                <a16:creationId xmlns:a16="http://schemas.microsoft.com/office/drawing/2014/main" id="{69263DD9-12B5-1AFC-F617-D28841C10088}"/>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473126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12">
            <a:extLst>
              <a:ext uri="{FF2B5EF4-FFF2-40B4-BE49-F238E27FC236}">
                <a16:creationId xmlns:a16="http://schemas.microsoft.com/office/drawing/2014/main" id="{ED61A39A-921D-4A08-A423-6D60F5DFD983}"/>
              </a:ext>
            </a:extLst>
          </p:cNvPr>
          <p:cNvSpPr>
            <a:spLocks noGrp="1"/>
          </p:cNvSpPr>
          <p:nvPr>
            <p:ph type="body" idx="1"/>
          </p:nvPr>
        </p:nvSpPr>
        <p:spPr/>
        <p:txBody>
          <a:bodyPr/>
          <a:lstStyle/>
          <a:p>
            <a:pPr lvl="0"/>
            <a:r>
              <a:rPr lang="en-US" dirty="0"/>
              <a:t>Some of the various control methods include:</a:t>
            </a:r>
          </a:p>
          <a:p>
            <a:pPr lvl="0"/>
            <a:r>
              <a:rPr lang="en-US" b="1" dirty="0"/>
              <a:t>Electric</a:t>
            </a:r>
            <a:r>
              <a:rPr lang="en-US" dirty="0"/>
              <a:t> control systems operate on low or line voltage and use mechanical means such as temperature-sensitive bimetal strips to perform control functions. They provide on/off or two-position control.</a:t>
            </a:r>
          </a:p>
          <a:p>
            <a:pPr lvl="0"/>
            <a:r>
              <a:rPr lang="en-US" b="1" dirty="0"/>
              <a:t>Electronic</a:t>
            </a:r>
            <a:r>
              <a:rPr lang="en-US" dirty="0"/>
              <a:t> control systems operate on low voltage and use solid-state components to amplify input signals and perform control functions. They provide on/off, two-position, or modulating control. </a:t>
            </a:r>
          </a:p>
          <a:p>
            <a:pPr lvl="0"/>
            <a:r>
              <a:rPr lang="en-US" b="1" dirty="0"/>
              <a:t>Pneumatic</a:t>
            </a:r>
            <a:r>
              <a:rPr lang="en-US" dirty="0"/>
              <a:t> control systems operate with compressed air and use mechanical means such as temperature-sensitive bimetal strips to perform control functions.</a:t>
            </a:r>
          </a:p>
          <a:p>
            <a:pPr lvl="0"/>
            <a:r>
              <a:rPr lang="en-US" b="1" dirty="0"/>
              <a:t>Direct digital control (DDC) </a:t>
            </a:r>
            <a:r>
              <a:rPr lang="en-US" dirty="0"/>
              <a:t>systems are used in modern devices. These systems use both electronic and microprocessor-based controls. They can also control pneumatic equipment.</a:t>
            </a:r>
          </a:p>
          <a:p>
            <a:r>
              <a:rPr lang="en-US" dirty="0"/>
              <a:t>The control methods listed above utilize signals. Analog and digital refer to the input/output signal type. Analog is a continuously variable signal, while digital is either on or off, or a precise value with step increments.</a:t>
            </a:r>
          </a:p>
          <a:p>
            <a:pPr lvl="0"/>
            <a:endParaRPr lang="en-US" dirty="0"/>
          </a:p>
          <a:p>
            <a:endParaRPr lang="en-US" dirty="0"/>
          </a:p>
        </p:txBody>
      </p:sp>
      <p:sp>
        <p:nvSpPr>
          <p:cNvPr id="3" name="Slide Image Placeholder 2">
            <a:extLst>
              <a:ext uri="{FF2B5EF4-FFF2-40B4-BE49-F238E27FC236}">
                <a16:creationId xmlns:a16="http://schemas.microsoft.com/office/drawing/2014/main" id="{EDF6BDE5-9F94-F465-A343-20B224974AC4}"/>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452534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873A520A-9E43-4A9A-8A39-507B969C4411}"/>
              </a:ext>
            </a:extLst>
          </p:cNvPr>
          <p:cNvSpPr>
            <a:spLocks noGrp="1"/>
          </p:cNvSpPr>
          <p:nvPr>
            <p:ph type="body" idx="1"/>
          </p:nvPr>
        </p:nvSpPr>
        <p:spPr>
          <a:xfrm>
            <a:off x="730043" y="5185316"/>
            <a:ext cx="5899360" cy="3783617"/>
          </a:xfrm>
        </p:spPr>
        <p:txBody>
          <a:bodyPr/>
          <a:lstStyle/>
          <a:p>
            <a:pPr lvl="0"/>
            <a:r>
              <a:rPr lang="en-US" dirty="0"/>
              <a:t>A common name for a computerized control system is Building Automation System, or BAS (also known as Building Management System, or BMS). Building operators can easily monitor real time operation through the graphical user interface, or GUI. </a:t>
            </a:r>
          </a:p>
          <a:p>
            <a:pPr lvl="0"/>
            <a:r>
              <a:rPr lang="en-US" dirty="0"/>
              <a:t>The next few slides show examples of DDC system architecture, including how the computer with the GUI interfaces with the rest of the control system.</a:t>
            </a:r>
          </a:p>
          <a:p>
            <a:endParaRPr lang="en-US" dirty="0"/>
          </a:p>
        </p:txBody>
      </p:sp>
      <p:sp>
        <p:nvSpPr>
          <p:cNvPr id="3" name="Slide Image Placeholder 2">
            <a:extLst>
              <a:ext uri="{FF2B5EF4-FFF2-40B4-BE49-F238E27FC236}">
                <a16:creationId xmlns:a16="http://schemas.microsoft.com/office/drawing/2014/main" id="{BB067F5B-9407-ACF3-4793-08E9BBD48027}"/>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31273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1AA4D-DF4B-C576-5448-CE18ECAE8C52}"/>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5044B75A-9B6E-376C-D2E5-5D945BF18200}"/>
              </a:ext>
            </a:extLst>
          </p:cNvPr>
          <p:cNvSpPr>
            <a:spLocks noGrp="1"/>
          </p:cNvSpPr>
          <p:nvPr>
            <p:ph type="body" idx="1"/>
          </p:nvPr>
        </p:nvSpPr>
        <p:spPr/>
        <p:txBody>
          <a:bodyPr/>
          <a:lstStyle/>
          <a:p>
            <a:r>
              <a:rPr lang="en-US" dirty="0"/>
              <a:t>We used a BAS GUI screenshot to complete Activity 5. Here is another example of a screenshot from a BAS GUI controlling a boiler hot water system that supplies space heating to a building.</a:t>
            </a:r>
          </a:p>
        </p:txBody>
      </p:sp>
    </p:spTree>
    <p:extLst>
      <p:ext uri="{BB962C8B-B14F-4D97-AF65-F5344CB8AC3E}">
        <p14:creationId xmlns:p14="http://schemas.microsoft.com/office/powerpoint/2010/main" val="1486265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645AB58A-B5D2-42C8-96EE-98457C3E9752}"/>
              </a:ext>
            </a:extLst>
          </p:cNvPr>
          <p:cNvSpPr>
            <a:spLocks noGrp="1"/>
          </p:cNvSpPr>
          <p:nvPr>
            <p:ph type="body" idx="1"/>
          </p:nvPr>
        </p:nvSpPr>
        <p:spPr/>
        <p:txBody>
          <a:bodyPr/>
          <a:lstStyle/>
          <a:p>
            <a:r>
              <a:rPr lang="en-US" dirty="0"/>
              <a:t>This screen shows an overview of the functioning of the air handling unit serving the lower level of building E.</a:t>
            </a:r>
          </a:p>
          <a:p>
            <a:r>
              <a:rPr lang="en-US" dirty="0"/>
              <a:t>The previous screen showed the outside air temperature as 69.6 °F, but the mixed air temperature is 71.9 °F with what looks like 100 percent outside air. Why do you think this is?</a:t>
            </a:r>
          </a:p>
          <a:p>
            <a:endParaRPr lang="en-US" dirty="0"/>
          </a:p>
        </p:txBody>
      </p:sp>
      <p:sp>
        <p:nvSpPr>
          <p:cNvPr id="3" name="Slide Image Placeholder 2">
            <a:extLst>
              <a:ext uri="{FF2B5EF4-FFF2-40B4-BE49-F238E27FC236}">
                <a16:creationId xmlns:a16="http://schemas.microsoft.com/office/drawing/2014/main" id="{1D2FFDEA-660F-409E-AE81-9423E271D079}"/>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549173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B55AC3F6-7139-4ADF-B03A-615227231A1E}"/>
              </a:ext>
            </a:extLst>
          </p:cNvPr>
          <p:cNvSpPr>
            <a:spLocks noGrp="1"/>
          </p:cNvSpPr>
          <p:nvPr>
            <p:ph type="body" idx="1"/>
          </p:nvPr>
        </p:nvSpPr>
        <p:spPr>
          <a:xfrm>
            <a:off x="730043" y="6010508"/>
            <a:ext cx="5899360" cy="2958426"/>
          </a:xfrm>
        </p:spPr>
        <p:txBody>
          <a:bodyPr/>
          <a:lstStyle/>
          <a:p>
            <a:pPr lvl="0"/>
            <a:r>
              <a:rPr lang="en-US" dirty="0"/>
              <a:t>This graphic has a lot of very useful information. </a:t>
            </a:r>
          </a:p>
          <a:p>
            <a:pPr lvl="0"/>
            <a:r>
              <a:rPr lang="en-US" dirty="0"/>
              <a:t>Let’s step through a few questions:</a:t>
            </a:r>
          </a:p>
          <a:p>
            <a:r>
              <a:rPr lang="en-US" dirty="0"/>
              <a:t>Is the unit running? How do you know?</a:t>
            </a:r>
          </a:p>
          <a:p>
            <a:r>
              <a:rPr lang="en-US" dirty="0"/>
              <a:t>Look at the OAT. Would you expect to be in heating mode, cooling mode? </a:t>
            </a:r>
          </a:p>
          <a:p>
            <a:r>
              <a:rPr lang="en-US" dirty="0"/>
              <a:t>Look at the space temperature. Is it reasonable? Why or why not?</a:t>
            </a:r>
          </a:p>
          <a:p>
            <a:r>
              <a:rPr lang="en-US" dirty="0"/>
              <a:t>What mode (heating, cooling, fan-only) is the unit in?</a:t>
            </a:r>
          </a:p>
          <a:p>
            <a:r>
              <a:rPr lang="en-US" dirty="0"/>
              <a:t>Is the unit operating with minimum OA? What % of OA is being delivered?</a:t>
            </a:r>
          </a:p>
          <a:p>
            <a:r>
              <a:rPr lang="en-US" dirty="0"/>
              <a:t>Does this system have dehumidification?</a:t>
            </a:r>
          </a:p>
          <a:p>
            <a:endParaRPr lang="en-US" dirty="0"/>
          </a:p>
        </p:txBody>
      </p:sp>
      <p:sp>
        <p:nvSpPr>
          <p:cNvPr id="3" name="Slide Image Placeholder 2">
            <a:extLst>
              <a:ext uri="{FF2B5EF4-FFF2-40B4-BE49-F238E27FC236}">
                <a16:creationId xmlns:a16="http://schemas.microsoft.com/office/drawing/2014/main" id="{7B3BB4A3-8F3E-FE4B-9A27-8C81C058C2F2}"/>
              </a:ext>
            </a:extLst>
          </p:cNvPr>
          <p:cNvSpPr>
            <a:spLocks noGrp="1" noRot="1" noChangeAspect="1"/>
          </p:cNvSpPr>
          <p:nvPr>
            <p:ph type="sldImg"/>
          </p:nvPr>
        </p:nvSpPr>
        <p:spPr>
          <a:xfrm>
            <a:off x="854075" y="533400"/>
            <a:ext cx="5645150" cy="4233863"/>
          </a:xfrm>
        </p:spPr>
      </p:sp>
      <p:pic>
        <p:nvPicPr>
          <p:cNvPr id="4" name="Picture 2">
            <a:extLst>
              <a:ext uri="{FF2B5EF4-FFF2-40B4-BE49-F238E27FC236}">
                <a16:creationId xmlns:a16="http://schemas.microsoft.com/office/drawing/2014/main" id="{D8578665-B8CC-C1D4-88FF-A01E7A618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20" y="1473816"/>
            <a:ext cx="6633277" cy="4118517"/>
          </a:xfrm>
          <a:prstGeom prst="rect">
            <a:avLst/>
          </a:prstGeom>
          <a:ln>
            <a:noFill/>
          </a:ln>
          <a:effectLst>
            <a:outerShdw blurRad="190500" dist="889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91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691413EE-CA0F-4086-A9C4-357724248F4D}"/>
              </a:ext>
            </a:extLst>
          </p:cNvPr>
          <p:cNvSpPr>
            <a:spLocks noGrp="1"/>
          </p:cNvSpPr>
          <p:nvPr>
            <p:ph type="body" idx="1"/>
          </p:nvPr>
        </p:nvSpPr>
        <p:spPr/>
        <p:txBody>
          <a:bodyPr/>
          <a:lstStyle/>
          <a:p>
            <a:pPr lvl="0"/>
            <a:r>
              <a:rPr lang="en-US" dirty="0"/>
              <a:t>The building’s BAS can be used to identify and correct system and building operations problems. </a:t>
            </a:r>
          </a:p>
          <a:p>
            <a:pPr lvl="0"/>
            <a:r>
              <a:rPr lang="en-US" dirty="0"/>
              <a:t>Look at the graphic. What is it telling you? How do the four elements listed above relate to the graphic?</a:t>
            </a:r>
          </a:p>
          <a:p>
            <a:endParaRPr lang="en-US" dirty="0"/>
          </a:p>
        </p:txBody>
      </p:sp>
      <p:sp>
        <p:nvSpPr>
          <p:cNvPr id="3" name="Slide Image Placeholder 2">
            <a:extLst>
              <a:ext uri="{FF2B5EF4-FFF2-40B4-BE49-F238E27FC236}">
                <a16:creationId xmlns:a16="http://schemas.microsoft.com/office/drawing/2014/main" id="{7486AA54-FCF6-08E5-B7A3-F75755964D2B}"/>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820928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a:extLst>
              <a:ext uri="{FF2B5EF4-FFF2-40B4-BE49-F238E27FC236}">
                <a16:creationId xmlns:a16="http://schemas.microsoft.com/office/drawing/2014/main" id="{EFAA57F4-C61D-485B-8D3A-4C3D28F22B21}"/>
              </a:ext>
            </a:extLst>
          </p:cNvPr>
          <p:cNvSpPr>
            <a:spLocks noGrp="1"/>
          </p:cNvSpPr>
          <p:nvPr>
            <p:ph type="body" idx="1"/>
          </p:nvPr>
        </p:nvSpPr>
        <p:spPr/>
        <p:txBody>
          <a:bodyPr/>
          <a:lstStyle/>
          <a:p>
            <a:r>
              <a:rPr lang="en-US" dirty="0"/>
              <a:t>It is important to familiarize yourself with the system design and the control sequences of the building’s HVAC equipment. </a:t>
            </a:r>
          </a:p>
          <a:p>
            <a:r>
              <a:rPr lang="en-US" dirty="0"/>
              <a:t>Once you are familiar with the systems and control sequences, you can identify the various modes of operation you wish to verify with the screen check process. Modes of operation can be determined by several factors including time of day, day of the week, heating or cooling load, and outside air temperature. </a:t>
            </a:r>
          </a:p>
          <a:p>
            <a:r>
              <a:rPr lang="en-US" dirty="0"/>
              <a:t>By understanding how the building is supposed to operate under the various conditions, you will be able to review the BAS screens and quickly see discrepancies between expected building operation and actual operation.</a:t>
            </a:r>
          </a:p>
          <a:p>
            <a:r>
              <a:rPr lang="en-US" dirty="0"/>
              <a:t>Refer to the Appendix for an example of a written Sequence of Operation.</a:t>
            </a:r>
          </a:p>
          <a:p>
            <a:endParaRPr lang="en-US" dirty="0"/>
          </a:p>
        </p:txBody>
      </p:sp>
      <p:sp>
        <p:nvSpPr>
          <p:cNvPr id="3" name="Slide Image Placeholder 2">
            <a:extLst>
              <a:ext uri="{FF2B5EF4-FFF2-40B4-BE49-F238E27FC236}">
                <a16:creationId xmlns:a16="http://schemas.microsoft.com/office/drawing/2014/main" id="{F8914D96-57E4-B35C-CDF6-C24DC9AA61DF}"/>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11915281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04901B17-2A6E-4B1F-B62C-F59BE11471D1}"/>
              </a:ext>
            </a:extLst>
          </p:cNvPr>
          <p:cNvSpPr>
            <a:spLocks noGrp="1"/>
          </p:cNvSpPr>
          <p:nvPr>
            <p:ph type="body" idx="1"/>
          </p:nvPr>
        </p:nvSpPr>
        <p:spPr/>
        <p:txBody>
          <a:bodyPr/>
          <a:lstStyle/>
          <a:p>
            <a:r>
              <a:rPr lang="en-US" dirty="0"/>
              <a:t>Let’s look at an example of some different modes of operation determined by time of day and day of the week. </a:t>
            </a:r>
          </a:p>
          <a:p>
            <a:r>
              <a:rPr lang="en-US" dirty="0"/>
              <a:t>During unoccupied hours, the system in this building should be set back so that the system does not continue to operate. </a:t>
            </a:r>
          </a:p>
          <a:p>
            <a:r>
              <a:rPr lang="en-US" dirty="0"/>
              <a:t>In some buildings’ BAS, the supply fan status may not be available, but reviewing the plot of the duct static pressure versus time can reveal if there is night set back or not. </a:t>
            </a:r>
          </a:p>
          <a:p>
            <a:r>
              <a:rPr lang="en-US" dirty="0"/>
              <a:t>It appears that there is no night set back for this AHU because when the building goes into an unoccupied mode, the duct static pressure should drop to half of the daily occupied static pressure or lower, but preferably to zero, if night set back is being utilized correctly. </a:t>
            </a:r>
          </a:p>
          <a:p>
            <a:endParaRPr lang="en-US" dirty="0"/>
          </a:p>
        </p:txBody>
      </p:sp>
      <p:sp>
        <p:nvSpPr>
          <p:cNvPr id="3" name="Slide Image Placeholder 2">
            <a:extLst>
              <a:ext uri="{FF2B5EF4-FFF2-40B4-BE49-F238E27FC236}">
                <a16:creationId xmlns:a16="http://schemas.microsoft.com/office/drawing/2014/main" id="{003D6536-AFDC-6B59-DA47-DECA8E610101}"/>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71585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F8FA067-3F03-433E-B788-FD0A8F10EE9B}"/>
              </a:ext>
            </a:extLst>
          </p:cNvPr>
          <p:cNvSpPr>
            <a:spLocks noGrp="1"/>
          </p:cNvSpPr>
          <p:nvPr>
            <p:ph type="body" idx="1"/>
          </p:nvPr>
        </p:nvSpPr>
        <p:spPr/>
        <p:txBody>
          <a:bodyPr/>
          <a:lstStyle/>
          <a:p>
            <a:r>
              <a:rPr lang="en-US" dirty="0"/>
              <a:t>To begin, a review of historical energy use and a preliminary site assessment are performed, which lead to the development of energy management goals and policies. See the Appendix for maintenance and operation checklists. These goals are prioritized, often listing actions in order of payback. The list of goals should include energy conservation measures (ECMs) as well as operation and maintenance measures (O&amp;Ms). O&amp;M measures are often listed as a first priority because they are more easily done and can save energy at little or no cost. Mechanical improvements and implementation of more expensive measures are often scheduled over a period of several years. </a:t>
            </a:r>
          </a:p>
          <a:p>
            <a:r>
              <a:rPr lang="en-US" dirty="0"/>
              <a:t>To many operators, the expression “energy management” may sound like the job of a manager, facilities engineer or energy expert -- not a building operator. The reality is that good energy management must involve building owners, managers, operators, and any professional staff involved in design, changes, or retrofits to the facility. </a:t>
            </a:r>
          </a:p>
        </p:txBody>
      </p:sp>
      <p:sp>
        <p:nvSpPr>
          <p:cNvPr id="6" name="Slide Image Placeholder 5">
            <a:extLst>
              <a:ext uri="{FF2B5EF4-FFF2-40B4-BE49-F238E27FC236}">
                <a16:creationId xmlns:a16="http://schemas.microsoft.com/office/drawing/2014/main" id="{533D7B17-51C9-7938-7E34-E38AB11ABAC1}"/>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26141-ED31-1BE6-B4A0-92A6EC3CFFE6}"/>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DBFC884D-9EEB-5FA2-E0AA-3C548372910B}"/>
              </a:ext>
            </a:extLst>
          </p:cNvPr>
          <p:cNvSpPr>
            <a:spLocks noGrp="1"/>
          </p:cNvSpPr>
          <p:nvPr>
            <p:ph type="body" idx="1"/>
          </p:nvPr>
        </p:nvSpPr>
        <p:spPr/>
        <p:txBody>
          <a:bodyPr/>
          <a:lstStyle/>
          <a:p>
            <a:r>
              <a:rPr lang="en-US" dirty="0"/>
              <a:t>This graph shows that a night setback is in place.</a:t>
            </a:r>
          </a:p>
          <a:p>
            <a:endParaRPr lang="en-US" dirty="0"/>
          </a:p>
        </p:txBody>
      </p:sp>
    </p:spTree>
    <p:extLst>
      <p:ext uri="{BB962C8B-B14F-4D97-AF65-F5344CB8AC3E}">
        <p14:creationId xmlns:p14="http://schemas.microsoft.com/office/powerpoint/2010/main" val="42008120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6612F-3770-7560-51A4-34F18C26F0CD}"/>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35A02D27-ADF6-92A7-A580-FA2FCA573BE9}"/>
              </a:ext>
            </a:extLst>
          </p:cNvPr>
          <p:cNvSpPr>
            <a:spLocks noGrp="1"/>
          </p:cNvSpPr>
          <p:nvPr>
            <p:ph type="body" idx="1"/>
          </p:nvPr>
        </p:nvSpPr>
        <p:spPr/>
        <p:txBody>
          <a:bodyPr/>
          <a:lstStyle/>
          <a:p>
            <a:r>
              <a:rPr lang="en-US" dirty="0"/>
              <a:t>This graph shows that a more aggressive setback strategy is in place, which includes nights and weekends.</a:t>
            </a:r>
          </a:p>
          <a:p>
            <a:endParaRPr lang="en-US" dirty="0"/>
          </a:p>
        </p:txBody>
      </p:sp>
    </p:spTree>
    <p:extLst>
      <p:ext uri="{BB962C8B-B14F-4D97-AF65-F5344CB8AC3E}">
        <p14:creationId xmlns:p14="http://schemas.microsoft.com/office/powerpoint/2010/main" val="1245942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04BA472B-5090-4D32-9DEC-57359D5EA4D8}"/>
              </a:ext>
            </a:extLst>
          </p:cNvPr>
          <p:cNvSpPr>
            <a:spLocks noGrp="1"/>
          </p:cNvSpPr>
          <p:nvPr>
            <p:ph type="body" idx="1"/>
          </p:nvPr>
        </p:nvSpPr>
        <p:spPr/>
        <p:txBody>
          <a:bodyPr/>
          <a:lstStyle/>
          <a:p>
            <a:r>
              <a:rPr lang="en-US" dirty="0"/>
              <a:t>Some of the common problems with HVAC systems include simultaneous heating and cooling, incorrect damper position, and mechanical cooling that is on when not needed. </a:t>
            </a:r>
          </a:p>
          <a:p>
            <a:r>
              <a:rPr lang="en-US" dirty="0"/>
              <a:t>All of these problems can result in significant amounts of wasted energy. </a:t>
            </a:r>
          </a:p>
          <a:p>
            <a:r>
              <a:rPr lang="en-US" dirty="0"/>
              <a:t>You can quickly identify these problems through BAS screen checks.</a:t>
            </a:r>
          </a:p>
          <a:p>
            <a:r>
              <a:rPr lang="en-US" dirty="0"/>
              <a:t>Low temperature is the most common problem. </a:t>
            </a:r>
          </a:p>
          <a:p>
            <a:endParaRPr lang="en-US" dirty="0"/>
          </a:p>
        </p:txBody>
      </p:sp>
      <p:sp>
        <p:nvSpPr>
          <p:cNvPr id="4" name="Slide Image Placeholder 3">
            <a:extLst>
              <a:ext uri="{FF2B5EF4-FFF2-40B4-BE49-F238E27FC236}">
                <a16:creationId xmlns:a16="http://schemas.microsoft.com/office/drawing/2014/main" id="{30722D9A-BDB3-CE6B-CB6C-DB4BAAF1A44A}"/>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901524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5B029-01E9-98E2-9482-778AB6C6D1C8}"/>
              </a:ext>
            </a:extLst>
          </p:cNvPr>
          <p:cNvSpPr>
            <a:spLocks noGrp="1" noRot="1" noChangeAspect="1"/>
          </p:cNvSpPr>
          <p:nvPr>
            <p:ph type="sldImg"/>
          </p:nvPr>
        </p:nvSpPr>
        <p:spPr>
          <a:xfrm>
            <a:off x="854075" y="533400"/>
            <a:ext cx="5645150" cy="4233863"/>
          </a:xfrm>
        </p:spPr>
      </p:sp>
      <p:sp>
        <p:nvSpPr>
          <p:cNvPr id="3" name="Notes Placeholder 2">
            <a:extLst>
              <a:ext uri="{FF2B5EF4-FFF2-40B4-BE49-F238E27FC236}">
                <a16:creationId xmlns:a16="http://schemas.microsoft.com/office/drawing/2014/main" id="{9E1B6AEA-6853-3E90-E8D8-CD205B1882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7546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128C80-C353-4811-98B3-D662140EF366}"/>
              </a:ext>
            </a:extLst>
          </p:cNvPr>
          <p:cNvSpPr>
            <a:spLocks noGrp="1"/>
          </p:cNvSpPr>
          <p:nvPr>
            <p:ph type="body" idx="1"/>
          </p:nvPr>
        </p:nvSpPr>
        <p:spPr/>
        <p:txBody>
          <a:bodyPr/>
          <a:lstStyle/>
          <a:p>
            <a:r>
              <a:rPr lang="en-US" dirty="0"/>
              <a:t>Remember – energy management is a continual process of assessing performance, identifying and implementing conservation measures, and measuring the effectiveness of those measures.</a:t>
            </a:r>
          </a:p>
          <a:p>
            <a:r>
              <a:rPr lang="en-US" dirty="0"/>
              <a:t>Reducing total energy consumption is the goal, which also reduces peak loads. Energy use reduction can be accomplished with various low-cost strategies such as optimizing equipment scheduling, avoiding unwanted simultaneous heating and cooling, using outside air with economizers to minimize mechanical cooling costs, optimizing lighting equipment and controls, and using the BAS GUI to help identify potential issues. Upgrading to more efficient equipment can also help to reduce energy use.</a:t>
            </a:r>
          </a:p>
          <a:p>
            <a:endParaRPr lang="en-US" dirty="0"/>
          </a:p>
          <a:p>
            <a:r>
              <a:rPr lang="en-US" dirty="0"/>
              <a:t>As systems are optimized, energy costs will most likely go down. Optimizing equipment operation can also help maintain occupant comfort and can result in using less energy while satisfying the minimum requirements.</a:t>
            </a:r>
          </a:p>
        </p:txBody>
      </p:sp>
      <p:sp>
        <p:nvSpPr>
          <p:cNvPr id="4" name="Slide Image Placeholder 3">
            <a:extLst>
              <a:ext uri="{FF2B5EF4-FFF2-40B4-BE49-F238E27FC236}">
                <a16:creationId xmlns:a16="http://schemas.microsoft.com/office/drawing/2014/main" id="{C84F65F5-8868-1D70-831B-4E2BEA5F3AD5}"/>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204845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422D67DD-F8A8-4E40-BB82-9A8DDF7F7721}"/>
              </a:ext>
            </a:extLst>
          </p:cNvPr>
          <p:cNvSpPr>
            <a:spLocks noGrp="1"/>
          </p:cNvSpPr>
          <p:nvPr>
            <p:ph type="body" idx="1"/>
          </p:nvPr>
        </p:nvSpPr>
        <p:spPr/>
        <p:txBody>
          <a:bodyPr/>
          <a:lstStyle/>
          <a:p>
            <a:r>
              <a:rPr lang="en-US" dirty="0"/>
              <a:t>State or local energy codes are good guidelines for determining minimum efficiency and energy conservation strategies for buildings. ASHRAE Standard 90 has been adopted by many states as the standard for energy efficiency in commercial buildings. Check with your local building official to determine what energy conservation standards are in place.</a:t>
            </a:r>
          </a:p>
          <a:p>
            <a:r>
              <a:rPr lang="en-US" dirty="0"/>
              <a:t>Simultaneous heating and cooling which occurs with dual duct, VAV, and constant volume reheat systems should be limited, if possible. Electronic variable speed drives (VSDs) should be considered for variable volume fan systems.</a:t>
            </a:r>
          </a:p>
          <a:p>
            <a:r>
              <a:rPr lang="en-US" dirty="0"/>
              <a:t>Heat recovery systems should be considered for buildings with large exhaust and make-up air requirements.</a:t>
            </a:r>
          </a:p>
          <a:p>
            <a:r>
              <a:rPr lang="en-US" dirty="0"/>
              <a:t>Economizers should be used for building cooling when outdoor air conditions are favorable. </a:t>
            </a:r>
          </a:p>
          <a:p>
            <a:r>
              <a:rPr lang="en-US" dirty="0"/>
              <a:t>Demand Controlled Ventilation (DCV) is a method of controlling ventilation based on occupancy or CO2  levels to avoid ventilating a space when it is not needed.</a:t>
            </a:r>
          </a:p>
        </p:txBody>
      </p:sp>
      <p:sp>
        <p:nvSpPr>
          <p:cNvPr id="3" name="Slide Image Placeholder 2">
            <a:extLst>
              <a:ext uri="{FF2B5EF4-FFF2-40B4-BE49-F238E27FC236}">
                <a16:creationId xmlns:a16="http://schemas.microsoft.com/office/drawing/2014/main" id="{A11B3241-1C64-0D3A-3260-5C09A0C7DFC4}"/>
              </a:ext>
            </a:extLst>
          </p:cNvPr>
          <p:cNvSpPr>
            <a:spLocks noGrp="1" noRot="1" noChangeAspect="1"/>
          </p:cNvSpPr>
          <p:nvPr>
            <p:ph type="sldImg"/>
          </p:nvPr>
        </p:nvSpPr>
        <p:spPr>
          <a:xfrm>
            <a:off x="854075" y="533400"/>
            <a:ext cx="5645150" cy="4233863"/>
          </a:xfrm>
        </p:spPr>
      </p:sp>
    </p:spTree>
    <p:extLst>
      <p:ext uri="{BB962C8B-B14F-4D97-AF65-F5344CB8AC3E}">
        <p14:creationId xmlns:p14="http://schemas.microsoft.com/office/powerpoint/2010/main" val="3940043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E4556507-5E2B-4AEE-991A-5C5C5EE12D2E}"/>
              </a:ext>
            </a:extLst>
          </p:cNvPr>
          <p:cNvSpPr>
            <a:spLocks noGrp="1"/>
          </p:cNvSpPr>
          <p:nvPr>
            <p:ph type="body" idx="1"/>
          </p:nvPr>
        </p:nvSpPr>
        <p:spPr/>
        <p:txBody>
          <a:bodyPr/>
          <a:lstStyle/>
          <a:p>
            <a:r>
              <a:rPr lang="en-US" dirty="0"/>
              <a:t>Effective energy management is not a once-time process but an on-going effort. It requires monitoring the performance of measures and periodic review of progress in all areas. Eventually, several activities from audits to implementation may be occurring simultaneously.</a:t>
            </a:r>
          </a:p>
          <a:p>
            <a:r>
              <a:rPr lang="en-US" dirty="0"/>
              <a:t>Let’s take a look at the typical steps involved in implementing energy efficiency improvements.</a:t>
            </a:r>
          </a:p>
        </p:txBody>
      </p:sp>
      <p:sp>
        <p:nvSpPr>
          <p:cNvPr id="6" name="Slide Image Placeholder 5">
            <a:extLst>
              <a:ext uri="{FF2B5EF4-FFF2-40B4-BE49-F238E27FC236}">
                <a16:creationId xmlns:a16="http://schemas.microsoft.com/office/drawing/2014/main" id="{4EB060E8-BC04-54F7-7184-8FD49792F90E}"/>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3DF8C9E2-B59D-40C8-B7C1-7D3D2213BF06}"/>
              </a:ext>
            </a:extLst>
          </p:cNvPr>
          <p:cNvSpPr>
            <a:spLocks noGrp="1"/>
          </p:cNvSpPr>
          <p:nvPr>
            <p:ph type="body" idx="1"/>
          </p:nvPr>
        </p:nvSpPr>
        <p:spPr/>
        <p:txBody>
          <a:bodyPr/>
          <a:lstStyle/>
          <a:p>
            <a:r>
              <a:rPr lang="en-US" dirty="0"/>
              <a:t>We have discussed evaluating initial performance and some areas to look for in determining potential performance. Always start with the operational strategies first, as outlined on the next slide. Refer to the Maintenance and Operations Checklists in the Handbook Appendix for additional resources.</a:t>
            </a:r>
          </a:p>
        </p:txBody>
      </p:sp>
      <p:sp>
        <p:nvSpPr>
          <p:cNvPr id="6" name="Slide Image Placeholder 5">
            <a:extLst>
              <a:ext uri="{FF2B5EF4-FFF2-40B4-BE49-F238E27FC236}">
                <a16:creationId xmlns:a16="http://schemas.microsoft.com/office/drawing/2014/main" id="{02538309-06EC-FE8E-7F94-65B03B0EB0BE}"/>
              </a:ext>
            </a:extLst>
          </p:cNvPr>
          <p:cNvSpPr>
            <a:spLocks noGrp="1" noRot="1" noChangeAspect="1"/>
          </p:cNvSpPr>
          <p:nvPr>
            <p:ph type="sldImg"/>
          </p:nvPr>
        </p:nvSpPr>
        <p:spPr>
          <a:xfrm>
            <a:off x="854075" y="533400"/>
            <a:ext cx="5645150" cy="4233863"/>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CED8D41-891B-4C7D-8B65-1467848D9136}"/>
              </a:ext>
            </a:extLst>
          </p:cNvPr>
          <p:cNvSpPr>
            <a:spLocks noGrp="1"/>
          </p:cNvSpPr>
          <p:nvPr>
            <p:ph type="body" idx="1"/>
          </p:nvPr>
        </p:nvSpPr>
        <p:spPr/>
        <p:txBody>
          <a:bodyPr/>
          <a:lstStyle/>
          <a:p>
            <a:r>
              <a:rPr lang="en-US" dirty="0"/>
              <a:t>Energy management consists of developing a set of basic strategies to meet the needs of a facility and, at the same time, reduce energy consumption and costs. When looking for energy conservation opportunities, keep these four basic concepts in mind:</a:t>
            </a:r>
          </a:p>
          <a:p>
            <a:r>
              <a:rPr lang="en-US" dirty="0"/>
              <a:t>Improve energy efficiency through better operational practices or by equipment or building modifications. </a:t>
            </a:r>
          </a:p>
          <a:p>
            <a:r>
              <a:rPr lang="en-US" dirty="0"/>
              <a:t>Reduce “On” hours. Implement a policy of lights out in rooms left unoccupied for more than 15 minutes. Set the time clock to reduce the hours the hot water circulation pump is on.</a:t>
            </a:r>
          </a:p>
          <a:p>
            <a:r>
              <a:rPr lang="en-US" dirty="0"/>
              <a:t>Reduce the need to use energy. Add ceiling insulation, weatherize the envelope, insulate and seal overhead doors, encourage occupants to use blinds and draperies to block heat gain and loss.</a:t>
            </a:r>
          </a:p>
          <a:p>
            <a:r>
              <a:rPr lang="en-US" dirty="0"/>
              <a:t>Just meet the loads -- no more. Calibrate controls to avoid over-heating or overcooling. Recover to desired occupied temperatures no earlier than necessary.</a:t>
            </a:r>
          </a:p>
        </p:txBody>
      </p:sp>
      <p:sp>
        <p:nvSpPr>
          <p:cNvPr id="6" name="Slide Image Placeholder 5">
            <a:extLst>
              <a:ext uri="{FF2B5EF4-FFF2-40B4-BE49-F238E27FC236}">
                <a16:creationId xmlns:a16="http://schemas.microsoft.com/office/drawing/2014/main" id="{C682CF9A-8F68-1743-8B06-E90FE36014C1}"/>
              </a:ext>
            </a:extLst>
          </p:cNvPr>
          <p:cNvSpPr>
            <a:spLocks noGrp="1" noRot="1" noChangeAspect="1"/>
          </p:cNvSpPr>
          <p:nvPr>
            <p:ph type="sldImg"/>
          </p:nvPr>
        </p:nvSpPr>
        <p:spPr>
          <a:xfrm>
            <a:off x="854075" y="533400"/>
            <a:ext cx="5645150" cy="4233863"/>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1266719"/>
      </p:ext>
    </p:extLst>
  </p:cSld>
  <p:clrMapOvr>
    <a:masterClrMapping/>
  </p:clrMapOvr>
  <p:transition>
    <p:wipe dir="r"/>
  </p:transition>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103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22040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559826"/>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4076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42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77573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196830"/>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312733003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81001" y="428625"/>
            <a:ext cx="6626225" cy="934641"/>
          </a:xfrm>
        </p:spPr>
        <p:txBody>
          <a:bodyPr/>
          <a:lstStyle/>
          <a:p>
            <a:r>
              <a:rPr lang="en-US"/>
              <a:t>Click to edit Master title style</a:t>
            </a:r>
          </a:p>
        </p:txBody>
      </p:sp>
      <p:sp>
        <p:nvSpPr>
          <p:cNvPr id="3" name="SmartArt Placeholder 2"/>
          <p:cNvSpPr>
            <a:spLocks noGrp="1"/>
          </p:cNvSpPr>
          <p:nvPr>
            <p:ph type="dgm" idx="1"/>
          </p:nvPr>
        </p:nvSpPr>
        <p:spPr>
          <a:xfrm>
            <a:off x="228601" y="1500188"/>
            <a:ext cx="8272463" cy="4403825"/>
          </a:xfrm>
        </p:spPr>
        <p:txBody>
          <a:bodyPr/>
          <a:lstStyle/>
          <a:p>
            <a:pPr lvl="0"/>
            <a:endParaRPr lang="en-US" noProof="0" dirty="0"/>
          </a:p>
        </p:txBody>
      </p:sp>
    </p:spTree>
    <p:extLst>
      <p:ext uri="{BB962C8B-B14F-4D97-AF65-F5344CB8AC3E}">
        <p14:creationId xmlns:p14="http://schemas.microsoft.com/office/powerpoint/2010/main" val="2436767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sldNum" sz="quarter" idx="10"/>
          </p:nvPr>
        </p:nvSpPr>
        <p:spPr>
          <a:xfrm>
            <a:off x="6629400" y="6477000"/>
            <a:ext cx="2057400" cy="228600"/>
          </a:xfrm>
          <a:prstGeom prst="rect">
            <a:avLst/>
          </a:prstGeom>
        </p:spPr>
        <p:txBody>
          <a:bodyPr/>
          <a:lstStyle>
            <a:lvl1pPr>
              <a:defRPr/>
            </a:lvl1pPr>
          </a:lstStyle>
          <a:p>
            <a:pPr>
              <a:defRPr/>
            </a:pPr>
            <a:fld id="{A6464657-BE1D-419F-A067-DBFB09898A71}" type="slidenum">
              <a:rPr lang="en-US"/>
              <a:pPr>
                <a:defRPr/>
              </a:pPr>
              <a:t>‹#›</a:t>
            </a:fld>
            <a:endParaRPr lang="en-US" dirty="0"/>
          </a:p>
        </p:txBody>
      </p:sp>
    </p:spTree>
    <p:extLst>
      <p:ext uri="{BB962C8B-B14F-4D97-AF65-F5344CB8AC3E}">
        <p14:creationId xmlns:p14="http://schemas.microsoft.com/office/powerpoint/2010/main" val="377951466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062961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53411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6254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338562784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369490777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4/8/2025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414640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1031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6934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2" name="Picture 1" descr="Logo&#10;&#10;Description automatically generated">
            <a:extLst>
              <a:ext uri="{FF2B5EF4-FFF2-40B4-BE49-F238E27FC236}">
                <a16:creationId xmlns:a16="http://schemas.microsoft.com/office/drawing/2014/main" id="{5484D9B8-C355-67E9-C074-D3E1A633B2B9}"/>
              </a:ext>
            </a:extLst>
          </p:cNvPr>
          <p:cNvPicPr>
            <a:picLocks noChangeAspect="1"/>
          </p:cNvPicPr>
          <p:nvPr userDrawn="1"/>
        </p:nvPicPr>
        <p:blipFill>
          <a:blip r:embed="rId21"/>
          <a:stretch>
            <a:fillRect/>
          </a:stretch>
        </p:blipFill>
        <p:spPr>
          <a:xfrm>
            <a:off x="6805773" y="224484"/>
            <a:ext cx="1741327" cy="1070916"/>
          </a:xfrm>
          <a:prstGeom prst="rect">
            <a:avLst/>
          </a:prstGeom>
        </p:spPr>
      </p:pic>
    </p:spTree>
    <p:extLst>
      <p:ext uri="{BB962C8B-B14F-4D97-AF65-F5344CB8AC3E}">
        <p14:creationId xmlns:p14="http://schemas.microsoft.com/office/powerpoint/2010/main" val="293020351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3.png"/><Relationship Id="rId4" Type="http://schemas.openxmlformats.org/officeDocument/2006/relationships/diagramLayout" Target="../diagrams/layout7.xml"/><Relationship Id="rId9"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21.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2.png"/><Relationship Id="rId18" Type="http://schemas.openxmlformats.org/officeDocument/2006/relationships/diagramColors" Target="../diagrams/colors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openxmlformats.org/officeDocument/2006/relationships/diagramQuickStyle" Target="../diagrams/quickStyle10.xml"/><Relationship Id="rId2" Type="http://schemas.openxmlformats.org/officeDocument/2006/relationships/notesSlide" Target="../notesSlides/notesSlide23.xml"/><Relationship Id="rId16" Type="http://schemas.openxmlformats.org/officeDocument/2006/relationships/diagramLayout" Target="../diagrams/layout10.xml"/><Relationship Id="rId1" Type="http://schemas.openxmlformats.org/officeDocument/2006/relationships/slideLayout" Target="../slideLayouts/slideLayout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Data" Target="../diagrams/data10.xml"/><Relationship Id="rId10" Type="http://schemas.openxmlformats.org/officeDocument/2006/relationships/diagramQuickStyle" Target="../diagrams/quickStyle9.xml"/><Relationship Id="rId19" Type="http://schemas.microsoft.com/office/2007/relationships/diagramDrawing" Target="../diagrams/drawing10.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26.png"/><Relationship Id="rId4" Type="http://schemas.openxmlformats.org/officeDocument/2006/relationships/diagramLayout" Target="../diagrams/layout11.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 Id="rId9"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8.sv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640255-F7D7-448F-9EB5-CCE1017B70B6}"/>
              </a:ext>
            </a:extLst>
          </p:cNvPr>
          <p:cNvSpPr/>
          <p:nvPr/>
        </p:nvSpPr>
        <p:spPr>
          <a:xfrm>
            <a:off x="288469" y="4419600"/>
            <a:ext cx="8567059" cy="1323439"/>
          </a:xfrm>
          <a:prstGeom prst="rect">
            <a:avLst/>
          </a:prstGeom>
        </p:spPr>
        <p:txBody>
          <a:bodyPr wrap="square">
            <a:spAutoFit/>
          </a:bodyPr>
          <a:lstStyle/>
          <a:p>
            <a:pPr algn="ctr"/>
            <a:r>
              <a:rPr lang="en-US" sz="4000" b="1" kern="0" dirty="0">
                <a:solidFill>
                  <a:srgbClr val="6E94A6"/>
                </a:solidFill>
                <a:latin typeface="+mj-lt"/>
                <a:ea typeface="+mj-ea"/>
                <a:cs typeface="+mj-cs"/>
              </a:rPr>
              <a:t>Part 5: Energy Conservation Opportunities</a:t>
            </a:r>
          </a:p>
        </p:txBody>
      </p:sp>
      <p:sp>
        <p:nvSpPr>
          <p:cNvPr id="5" name="Rectangle 2">
            <a:extLst>
              <a:ext uri="{FF2B5EF4-FFF2-40B4-BE49-F238E27FC236}">
                <a16:creationId xmlns:a16="http://schemas.microsoft.com/office/drawing/2014/main" id="{ABDBB9D3-3623-4B4D-9C6A-A44068ED885E}"/>
              </a:ext>
            </a:extLst>
          </p:cNvPr>
          <p:cNvSpPr txBox="1">
            <a:spLocks noChangeArrowheads="1"/>
          </p:cNvSpPr>
          <p:nvPr/>
        </p:nvSpPr>
        <p:spPr bwMode="auto">
          <a:xfrm>
            <a:off x="569929" y="29337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0000"/>
              </a:solidFill>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mj-cs"/>
              </a:rPr>
              <a:t>Fundamentals of Energy Efficient Building Operations </a:t>
            </a:r>
            <a:endParaRPr kumimoji="0" lang="en-US" sz="4000" b="1" i="0" u="none" strike="noStrike" kern="0" cap="none" spc="0" normalizeH="0" baseline="0" noProof="0" dirty="0">
              <a:ln>
                <a:noFill/>
              </a:ln>
              <a:solidFill>
                <a:srgbClr val="000000"/>
              </a:solidFill>
              <a:effectLst/>
              <a:uLnTx/>
              <a:uFillTx/>
              <a:latin typeface="Arial"/>
              <a:ea typeface="+mj-ea"/>
              <a:cs typeface="+mj-cs"/>
            </a:endParaRPr>
          </a:p>
        </p:txBody>
      </p:sp>
      <p:pic>
        <p:nvPicPr>
          <p:cNvPr id="2" name="Picture 1">
            <a:extLst>
              <a:ext uri="{FF2B5EF4-FFF2-40B4-BE49-F238E27FC236}">
                <a16:creationId xmlns:a16="http://schemas.microsoft.com/office/drawing/2014/main" id="{A6956D28-9483-FAA5-76D7-6E90A00F0D6B}"/>
              </a:ext>
            </a:extLst>
          </p:cNvPr>
          <p:cNvPicPr>
            <a:picLocks noChangeAspect="1" noChangeArrowheads="1"/>
          </p:cNvPicPr>
          <p:nvPr/>
        </p:nvPicPr>
        <p:blipFill>
          <a:blip r:embed="rId3"/>
          <a:srcRect/>
          <a:stretch/>
        </p:blipFill>
        <p:spPr bwMode="auto">
          <a:xfrm>
            <a:off x="143509" y="0"/>
            <a:ext cx="8856984" cy="2819399"/>
          </a:xfrm>
          <a:prstGeom prst="rect">
            <a:avLst/>
          </a:prstGeom>
          <a:solidFill>
            <a:schemeClr val="bg1"/>
          </a:solidFill>
          <a:ln>
            <a:noFill/>
          </a:ln>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50C8D3B8-A42D-D2A6-FC07-8FDF05CBEE64}"/>
              </a:ext>
            </a:extLst>
          </p:cNvPr>
          <p:cNvGraphicFramePr>
            <a:graphicFrameLocks noGrp="1"/>
          </p:cNvGraphicFramePr>
          <p:nvPr>
            <p:ph idx="1"/>
            <p:extLst>
              <p:ext uri="{D42A27DB-BD31-4B8C-83A1-F6EECF244321}">
                <p14:modId xmlns:p14="http://schemas.microsoft.com/office/powerpoint/2010/main" val="1617299206"/>
              </p:ext>
            </p:extLst>
          </p:nvPr>
        </p:nvGraphicFramePr>
        <p:xfrm>
          <a:off x="381000" y="1500188"/>
          <a:ext cx="8120063" cy="5129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826" name="Rectangle 2"/>
          <p:cNvSpPr>
            <a:spLocks noGrp="1" noChangeArrowheads="1"/>
          </p:cNvSpPr>
          <p:nvPr>
            <p:ph type="title"/>
          </p:nvPr>
        </p:nvSpPr>
        <p:spPr>
          <a:xfrm>
            <a:off x="304800" y="228600"/>
            <a:ext cx="6629400" cy="990600"/>
          </a:xfrm>
        </p:spPr>
        <p:txBody>
          <a:bodyPr/>
          <a:lstStyle/>
          <a:p>
            <a:r>
              <a:rPr lang="en-US" dirty="0"/>
              <a:t>Energy Conservation and Facility Management</a:t>
            </a:r>
          </a:p>
        </p:txBody>
      </p:sp>
    </p:spTree>
    <p:extLst>
      <p:ext uri="{BB962C8B-B14F-4D97-AF65-F5344CB8AC3E}">
        <p14:creationId xmlns:p14="http://schemas.microsoft.com/office/powerpoint/2010/main" val="3876881682"/>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ChangeArrowheads="1"/>
          </p:cNvSpPr>
          <p:nvPr/>
        </p:nvSpPr>
        <p:spPr bwMode="auto">
          <a:xfrm>
            <a:off x="609600" y="6325196"/>
            <a:ext cx="7696200" cy="303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igh DmBd BT" charset="0"/>
                <a:ea typeface="+mn-ea"/>
                <a:cs typeface="Arial" pitchFamily="34" charset="0"/>
              </a:rPr>
              <a:t>	</a:t>
            </a:r>
          </a:p>
        </p:txBody>
      </p:sp>
      <p:sp>
        <p:nvSpPr>
          <p:cNvPr id="78852" name="Rectangle 1031"/>
          <p:cNvSpPr>
            <a:spLocks noGrp="1" noChangeArrowheads="1"/>
          </p:cNvSpPr>
          <p:nvPr>
            <p:ph idx="1"/>
          </p:nvPr>
        </p:nvSpPr>
        <p:spPr>
          <a:xfrm>
            <a:off x="381001" y="1500188"/>
            <a:ext cx="5334000" cy="4403825"/>
          </a:xfrm>
        </p:spPr>
        <p:txBody>
          <a:bodyPr/>
          <a:lstStyle/>
          <a:p>
            <a:pPr marL="0" indent="0"/>
            <a:r>
              <a:rPr lang="en-US" sz="3200" dirty="0"/>
              <a:t>Energy Management Recap</a:t>
            </a:r>
          </a:p>
          <a:p>
            <a:pPr marL="0" indent="0"/>
            <a:endParaRPr lang="en-US" sz="2000" dirty="0"/>
          </a:p>
          <a:p>
            <a:pPr marL="801687" lvl="2" indent="-457200">
              <a:buSzPct val="100000"/>
              <a:buFont typeface="Arial" panose="020B0604020202020204" pitchFamily="34" charset="0"/>
              <a:buChar char="•"/>
            </a:pPr>
            <a:r>
              <a:rPr lang="en-US" dirty="0"/>
              <a:t>Awareness of where and</a:t>
            </a:r>
            <a:br>
              <a:rPr lang="en-US" dirty="0"/>
            </a:br>
            <a:r>
              <a:rPr lang="en-US" dirty="0"/>
              <a:t>when energy is used</a:t>
            </a:r>
          </a:p>
          <a:p>
            <a:pPr marL="688975" lvl="2" indent="-344488">
              <a:buSzPct val="100000"/>
              <a:buFont typeface="Arial" panose="020B0604020202020204" pitchFamily="34" charset="0"/>
              <a:buChar char="•"/>
            </a:pPr>
            <a:r>
              <a:rPr lang="en-US" dirty="0"/>
              <a:t> Proper O&amp;M of energy systems </a:t>
            </a:r>
          </a:p>
          <a:p>
            <a:pPr marL="793750" lvl="2" indent="-449263">
              <a:buSzPct val="100000"/>
              <a:buFont typeface="Arial" panose="020B0604020202020204" pitchFamily="34" charset="0"/>
              <a:buChar char="•"/>
            </a:pPr>
            <a:r>
              <a:rPr lang="en-US" dirty="0"/>
              <a:t>Realistic goals</a:t>
            </a:r>
          </a:p>
          <a:p>
            <a:pPr marL="793750" lvl="2" indent="-449263">
              <a:buSzPct val="100000"/>
              <a:buFont typeface="Arial" panose="020B0604020202020204" pitchFamily="34" charset="0"/>
              <a:buChar char="•"/>
            </a:pPr>
            <a:r>
              <a:rPr lang="en-US" dirty="0"/>
              <a:t>Designate who is responsible</a:t>
            </a:r>
          </a:p>
          <a:p>
            <a:pPr marL="793750" lvl="2" indent="-449263">
              <a:buSzPct val="100000"/>
              <a:buFont typeface="Arial" panose="020B0604020202020204" pitchFamily="34" charset="0"/>
              <a:buChar char="•"/>
            </a:pPr>
            <a:r>
              <a:rPr lang="en-US" dirty="0"/>
              <a:t>Evaluate actions</a:t>
            </a:r>
          </a:p>
        </p:txBody>
      </p:sp>
      <p:sp>
        <p:nvSpPr>
          <p:cNvPr id="78851" name="Rectangle 1030"/>
          <p:cNvSpPr>
            <a:spLocks noGrp="1" noChangeArrowheads="1"/>
          </p:cNvSpPr>
          <p:nvPr>
            <p:ph type="title"/>
          </p:nvPr>
        </p:nvSpPr>
        <p:spPr>
          <a:xfrm>
            <a:off x="304800" y="228600"/>
            <a:ext cx="6629400" cy="990600"/>
          </a:xfrm>
        </p:spPr>
        <p:txBody>
          <a:bodyPr/>
          <a:lstStyle/>
          <a:p>
            <a:r>
              <a:rPr lang="en-US" dirty="0"/>
              <a:t>Energy Conservation and Facility Management</a:t>
            </a:r>
          </a:p>
        </p:txBody>
      </p:sp>
      <p:pic>
        <p:nvPicPr>
          <p:cNvPr id="4" name="Picture 3" descr="A group of people looking at a computer&#10;&#10;AI-generated content may be incorrect.">
            <a:extLst>
              <a:ext uri="{FF2B5EF4-FFF2-40B4-BE49-F238E27FC236}">
                <a16:creationId xmlns:a16="http://schemas.microsoft.com/office/drawing/2014/main" id="{BD2764C8-44D4-9C8E-37F6-61237A525FB2}"/>
              </a:ext>
            </a:extLst>
          </p:cNvPr>
          <p:cNvPicPr>
            <a:picLocks noChangeAspect="1"/>
          </p:cNvPicPr>
          <p:nvPr/>
        </p:nvPicPr>
        <p:blipFill>
          <a:blip r:embed="rId3" cstate="print">
            <a:extLst>
              <a:ext uri="{28A0092B-C50C-407E-A947-70E740481C1C}">
                <a14:useLocalDpi xmlns:a14="http://schemas.microsoft.com/office/drawing/2010/main" val="0"/>
              </a:ext>
            </a:extLst>
          </a:blip>
          <a:srcRect l="21667" r="39167" b="11184"/>
          <a:stretch/>
        </p:blipFill>
        <p:spPr>
          <a:xfrm>
            <a:off x="5867400" y="1661648"/>
            <a:ext cx="2643964" cy="3990228"/>
          </a:xfrm>
          <a:prstGeom prst="rect">
            <a:avLst/>
          </a:prstGeom>
        </p:spPr>
      </p:pic>
      <p:sp>
        <p:nvSpPr>
          <p:cNvPr id="5" name="TextBox 4">
            <a:extLst>
              <a:ext uri="{FF2B5EF4-FFF2-40B4-BE49-F238E27FC236}">
                <a16:creationId xmlns:a16="http://schemas.microsoft.com/office/drawing/2014/main" id="{3E4DECBE-AEDA-D3D8-E009-5FBA62D3A916}"/>
              </a:ext>
            </a:extLst>
          </p:cNvPr>
          <p:cNvSpPr txBox="1"/>
          <p:nvPr/>
        </p:nvSpPr>
        <p:spPr>
          <a:xfrm>
            <a:off x="7037152" y="5651876"/>
            <a:ext cx="1617751" cy="215444"/>
          </a:xfrm>
          <a:prstGeom prst="rect">
            <a:avLst/>
          </a:prstGeom>
          <a:noFill/>
        </p:spPr>
        <p:txBody>
          <a:bodyPr wrap="none" rtlCol="0">
            <a:spAutoFit/>
          </a:bodyPr>
          <a:lstStyle/>
          <a:p>
            <a:r>
              <a:rPr lang="en-US" sz="800" dirty="0">
                <a:latin typeface="+mn-lt"/>
              </a:rPr>
              <a:t>Image source: Resource Media</a:t>
            </a:r>
          </a:p>
        </p:txBody>
      </p:sp>
    </p:spTree>
    <p:extLst>
      <p:ext uri="{BB962C8B-B14F-4D97-AF65-F5344CB8AC3E}">
        <p14:creationId xmlns:p14="http://schemas.microsoft.com/office/powerpoint/2010/main" val="2290701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DC1360DB-DD00-44C4-B271-F8306AF637F6}"/>
              </a:ext>
            </a:extLst>
          </p:cNvPr>
          <p:cNvGraphicFramePr>
            <a:graphicFrameLocks noGrp="1"/>
          </p:cNvGraphicFramePr>
          <p:nvPr>
            <p:ph idx="1"/>
            <p:extLst>
              <p:ext uri="{D42A27DB-BD31-4B8C-83A1-F6EECF244321}">
                <p14:modId xmlns:p14="http://schemas.microsoft.com/office/powerpoint/2010/main" val="846172015"/>
              </p:ext>
            </p:extLst>
          </p:nvPr>
        </p:nvGraphicFramePr>
        <p:xfrm>
          <a:off x="76200" y="2057400"/>
          <a:ext cx="84582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Title 1"/>
          <p:cNvSpPr>
            <a:spLocks noGrp="1"/>
          </p:cNvSpPr>
          <p:nvPr>
            <p:ph type="title"/>
          </p:nvPr>
        </p:nvSpPr>
        <p:spPr/>
        <p:txBody>
          <a:bodyPr/>
          <a:lstStyle/>
          <a:p>
            <a:r>
              <a:rPr lang="en-US" dirty="0"/>
              <a:t>Three Key Practices</a:t>
            </a:r>
            <a:br>
              <a:rPr lang="en-US" dirty="0"/>
            </a:br>
            <a:r>
              <a:rPr lang="en-US" dirty="0"/>
              <a:t>to Start</a:t>
            </a:r>
          </a:p>
        </p:txBody>
      </p:sp>
      <p:sp>
        <p:nvSpPr>
          <p:cNvPr id="3" name="TextBox 2">
            <a:extLst>
              <a:ext uri="{FF2B5EF4-FFF2-40B4-BE49-F238E27FC236}">
                <a16:creationId xmlns:a16="http://schemas.microsoft.com/office/drawing/2014/main" id="{C70663A4-8AD8-45DD-913D-67C70C0B8469}"/>
              </a:ext>
            </a:extLst>
          </p:cNvPr>
          <p:cNvSpPr txBox="1"/>
          <p:nvPr/>
        </p:nvSpPr>
        <p:spPr>
          <a:xfrm>
            <a:off x="1371600" y="2185177"/>
            <a:ext cx="381000" cy="923330"/>
          </a:xfrm>
          <a:prstGeom prst="rect">
            <a:avLst/>
          </a:prstGeom>
          <a:noFill/>
        </p:spPr>
        <p:txBody>
          <a:bodyPr wrap="square" rtlCol="0">
            <a:spAutoFit/>
          </a:bodyPr>
          <a:lstStyle/>
          <a:p>
            <a:r>
              <a:rPr lang="en-US" sz="5400" b="1" dirty="0">
                <a:solidFill>
                  <a:schemeClr val="bg1"/>
                </a:solidFill>
                <a:latin typeface="+mn-lt"/>
              </a:rPr>
              <a:t>1</a:t>
            </a:r>
          </a:p>
        </p:txBody>
      </p:sp>
      <p:sp>
        <p:nvSpPr>
          <p:cNvPr id="6" name="TextBox 5">
            <a:extLst>
              <a:ext uri="{FF2B5EF4-FFF2-40B4-BE49-F238E27FC236}">
                <a16:creationId xmlns:a16="http://schemas.microsoft.com/office/drawing/2014/main" id="{9B501FDB-E11F-4743-A6E6-37E3E5898CA3}"/>
              </a:ext>
            </a:extLst>
          </p:cNvPr>
          <p:cNvSpPr txBox="1"/>
          <p:nvPr/>
        </p:nvSpPr>
        <p:spPr>
          <a:xfrm>
            <a:off x="1447800" y="4410670"/>
            <a:ext cx="381000" cy="923330"/>
          </a:xfrm>
          <a:prstGeom prst="rect">
            <a:avLst/>
          </a:prstGeom>
          <a:noFill/>
        </p:spPr>
        <p:txBody>
          <a:bodyPr wrap="square" rtlCol="0">
            <a:spAutoFit/>
          </a:bodyPr>
          <a:lstStyle/>
          <a:p>
            <a:r>
              <a:rPr lang="en-US" sz="5400" b="1" dirty="0">
                <a:solidFill>
                  <a:schemeClr val="bg1"/>
                </a:solidFill>
                <a:latin typeface="+mn-lt"/>
              </a:rPr>
              <a:t>3</a:t>
            </a:r>
          </a:p>
        </p:txBody>
      </p:sp>
      <p:sp>
        <p:nvSpPr>
          <p:cNvPr id="7" name="TextBox 6">
            <a:extLst>
              <a:ext uri="{FF2B5EF4-FFF2-40B4-BE49-F238E27FC236}">
                <a16:creationId xmlns:a16="http://schemas.microsoft.com/office/drawing/2014/main" id="{138CA46E-2CA5-4562-9A97-77324FF68F4D}"/>
              </a:ext>
            </a:extLst>
          </p:cNvPr>
          <p:cNvSpPr txBox="1"/>
          <p:nvPr/>
        </p:nvSpPr>
        <p:spPr>
          <a:xfrm>
            <a:off x="1371600" y="3307254"/>
            <a:ext cx="381000" cy="923330"/>
          </a:xfrm>
          <a:prstGeom prst="rect">
            <a:avLst/>
          </a:prstGeom>
          <a:noFill/>
        </p:spPr>
        <p:txBody>
          <a:bodyPr wrap="square" rtlCol="0">
            <a:spAutoFit/>
          </a:bodyPr>
          <a:lstStyle/>
          <a:p>
            <a:r>
              <a:rPr lang="en-US" sz="5400" b="1" dirty="0">
                <a:solidFill>
                  <a:schemeClr val="bg1"/>
                </a:solidFill>
                <a:latin typeface="+mn-lt"/>
              </a:rPr>
              <a:t>2</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874C67B-94D3-992E-6180-17E58DF55077}"/>
              </a:ext>
            </a:extLst>
          </p:cNvPr>
          <p:cNvGraphicFramePr>
            <a:graphicFrameLocks noGrp="1"/>
          </p:cNvGraphicFramePr>
          <p:nvPr>
            <p:ph idx="1"/>
            <p:extLst>
              <p:ext uri="{D42A27DB-BD31-4B8C-83A1-F6EECF244321}">
                <p14:modId xmlns:p14="http://schemas.microsoft.com/office/powerpoint/2010/main" val="102652540"/>
              </p:ext>
            </p:extLst>
          </p:nvPr>
        </p:nvGraphicFramePr>
        <p:xfrm>
          <a:off x="304800" y="1600200"/>
          <a:ext cx="8382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Title 1"/>
          <p:cNvSpPr>
            <a:spLocks noGrp="1"/>
          </p:cNvSpPr>
          <p:nvPr>
            <p:ph type="title"/>
          </p:nvPr>
        </p:nvSpPr>
        <p:spPr/>
        <p:txBody>
          <a:bodyPr/>
          <a:lstStyle/>
          <a:p>
            <a:r>
              <a:rPr lang="en-US" sz="3600" dirty="0"/>
              <a:t>Practice 1: Building System Operations (BSO) Map</a:t>
            </a:r>
          </a:p>
        </p:txBody>
      </p:sp>
      <p:pic>
        <p:nvPicPr>
          <p:cNvPr id="4" name="Picture 2">
            <a:extLst>
              <a:ext uri="{FF2B5EF4-FFF2-40B4-BE49-F238E27FC236}">
                <a16:creationId xmlns:a16="http://schemas.microsoft.com/office/drawing/2014/main" id="{145D7042-A6C6-48B1-AC5D-673CB0AB226B}"/>
              </a:ext>
            </a:extLst>
          </p:cNvPr>
          <p:cNvPicPr>
            <a:picLocks noChangeAspect="1" noChangeArrowheads="1"/>
          </p:cNvPicPr>
          <p:nvPr/>
        </p:nvPicPr>
        <p:blipFill rotWithShape="1">
          <a:blip r:embed="rId8"/>
          <a:stretch/>
        </p:blipFill>
        <p:spPr bwMode="auto">
          <a:xfrm>
            <a:off x="5827858" y="4301932"/>
            <a:ext cx="3011342" cy="2308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600" dirty="0">
                <a:cs typeface="Times New Roman" pitchFamily="18" charset="0"/>
              </a:rPr>
              <a:t>BSO Map Template for General Building Information</a:t>
            </a:r>
          </a:p>
        </p:txBody>
      </p:sp>
      <p:pic>
        <p:nvPicPr>
          <p:cNvPr id="3074" name="Picture 2"/>
          <p:cNvPicPr>
            <a:picLocks noChangeAspect="1" noChangeArrowheads="1"/>
          </p:cNvPicPr>
          <p:nvPr/>
        </p:nvPicPr>
        <p:blipFill rotWithShape="1">
          <a:blip r:embed="rId3"/>
          <a:srcRect l="2551" t="1" r="2656" b="30395"/>
          <a:stretch/>
        </p:blipFill>
        <p:spPr bwMode="auto">
          <a:xfrm>
            <a:off x="304800" y="1600201"/>
            <a:ext cx="8305800" cy="4893308"/>
          </a:xfrm>
          <a:prstGeom prst="rect">
            <a:avLst/>
          </a:prstGeom>
          <a:noFill/>
          <a:ln w="9525">
            <a:solidFill>
              <a:schemeClr val="tx1"/>
            </a:solidFill>
            <a:miter lim="800000"/>
            <a:headEnd/>
            <a:tailEnd/>
          </a:ln>
          <a:effectLst>
            <a:outerShdw blurRad="50800" dist="38100" dir="2700000" rotWithShape="0">
              <a:prstClr val="black">
                <a:alpha val="40000"/>
              </a:prstClr>
            </a:outerShdw>
          </a:effectLst>
        </p:spPr>
      </p:pic>
      <p:sp>
        <p:nvSpPr>
          <p:cNvPr id="7" name="TextBox 6"/>
          <p:cNvSpPr txBox="1"/>
          <p:nvPr/>
        </p:nvSpPr>
        <p:spPr>
          <a:xfrm>
            <a:off x="7289404" y="6493509"/>
            <a:ext cx="1321196" cy="215444"/>
          </a:xfrm>
          <a:prstGeom prst="rect">
            <a:avLst/>
          </a:prstGeom>
          <a:noFill/>
        </p:spPr>
        <p:txBody>
          <a:bodyPr wrap="none" rtlCol="0">
            <a:spAutoFit/>
          </a:bodyPr>
          <a:lstStyle/>
          <a:p>
            <a:r>
              <a:rPr lang="en-US" sz="800" dirty="0">
                <a:latin typeface="+mn-lt"/>
                <a:cs typeface="Times New Roman" pitchFamily="18" charset="0"/>
              </a:rPr>
              <a:t>Image: IFMA Foundation</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stretch/>
        </p:blipFill>
        <p:spPr bwMode="auto">
          <a:xfrm>
            <a:off x="1219200" y="1556090"/>
            <a:ext cx="6510128" cy="5161982"/>
          </a:xfrm>
          <a:prstGeom prst="rect">
            <a:avLst/>
          </a:prstGeom>
          <a:noFill/>
          <a:ln w="9525">
            <a:solidFill>
              <a:schemeClr val="tx1"/>
            </a:solidFill>
            <a:miter lim="800000"/>
            <a:headEnd/>
            <a:tailEnd/>
          </a:ln>
          <a:effectLst>
            <a:outerShdw blurRad="50800" dist="38100" dir="2700000" rotWithShape="0">
              <a:prstClr val="black">
                <a:alpha val="40000"/>
              </a:prstClr>
            </a:outerShdw>
          </a:effectLst>
        </p:spPr>
      </p:pic>
      <p:sp>
        <p:nvSpPr>
          <p:cNvPr id="6146" name="Title 1"/>
          <p:cNvSpPr>
            <a:spLocks noGrp="1"/>
          </p:cNvSpPr>
          <p:nvPr>
            <p:ph type="title"/>
          </p:nvPr>
        </p:nvSpPr>
        <p:spPr/>
        <p:txBody>
          <a:bodyPr/>
          <a:lstStyle/>
          <a:p>
            <a:r>
              <a:rPr lang="en-US" sz="3600" dirty="0">
                <a:cs typeface="Times New Roman" pitchFamily="18" charset="0"/>
              </a:rPr>
              <a:t>BSO Map Template for </a:t>
            </a:r>
            <a:br>
              <a:rPr lang="en-US" sz="3600" dirty="0">
                <a:cs typeface="Times New Roman" pitchFamily="18" charset="0"/>
              </a:rPr>
            </a:br>
            <a:r>
              <a:rPr lang="en-US" sz="3600" dirty="0">
                <a:cs typeface="Times New Roman" pitchFamily="18" charset="0"/>
              </a:rPr>
              <a:t>Air Systems</a:t>
            </a:r>
          </a:p>
        </p:txBody>
      </p:sp>
      <p:sp>
        <p:nvSpPr>
          <p:cNvPr id="5" name="TextBox 4"/>
          <p:cNvSpPr txBox="1"/>
          <p:nvPr/>
        </p:nvSpPr>
        <p:spPr>
          <a:xfrm>
            <a:off x="6172200" y="6394906"/>
            <a:ext cx="1321196" cy="215444"/>
          </a:xfrm>
          <a:prstGeom prst="rect">
            <a:avLst/>
          </a:prstGeom>
          <a:noFill/>
        </p:spPr>
        <p:txBody>
          <a:bodyPr wrap="none" rtlCol="0">
            <a:spAutoFit/>
          </a:bodyPr>
          <a:lstStyle/>
          <a:p>
            <a:r>
              <a:rPr lang="en-US" sz="800" dirty="0">
                <a:latin typeface="+mn-lt"/>
                <a:cs typeface="Times New Roman" pitchFamily="18" charset="0"/>
              </a:rPr>
              <a:t>Image: IFMA Foundation</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stretch/>
        </p:blipFill>
        <p:spPr bwMode="auto">
          <a:xfrm>
            <a:off x="1143000" y="1526421"/>
            <a:ext cx="6739100" cy="5166023"/>
          </a:xfrm>
          <a:prstGeom prst="rect">
            <a:avLst/>
          </a:prstGeom>
          <a:noFill/>
          <a:ln w="9525">
            <a:solidFill>
              <a:schemeClr val="tx1"/>
            </a:solidFill>
            <a:miter lim="800000"/>
            <a:headEnd/>
            <a:tailEnd/>
          </a:ln>
          <a:effectLst>
            <a:outerShdw blurRad="50800" dist="38100" dir="2700000" rotWithShape="0">
              <a:prstClr val="black">
                <a:alpha val="40000"/>
              </a:prstClr>
            </a:outerShdw>
          </a:effectLst>
        </p:spPr>
      </p:pic>
      <p:sp>
        <p:nvSpPr>
          <p:cNvPr id="6146" name="Title 1"/>
          <p:cNvSpPr>
            <a:spLocks noGrp="1"/>
          </p:cNvSpPr>
          <p:nvPr>
            <p:ph type="title"/>
          </p:nvPr>
        </p:nvSpPr>
        <p:spPr/>
        <p:txBody>
          <a:bodyPr/>
          <a:lstStyle/>
          <a:p>
            <a:r>
              <a:rPr lang="en-US" dirty="0"/>
              <a:t>BSO Map Template for Central Plant Equipment</a:t>
            </a:r>
          </a:p>
        </p:txBody>
      </p:sp>
      <p:sp>
        <p:nvSpPr>
          <p:cNvPr id="5" name="TextBox 4"/>
          <p:cNvSpPr txBox="1"/>
          <p:nvPr/>
        </p:nvSpPr>
        <p:spPr>
          <a:xfrm>
            <a:off x="6400800" y="6400800"/>
            <a:ext cx="1321196" cy="215444"/>
          </a:xfrm>
          <a:prstGeom prst="rect">
            <a:avLst/>
          </a:prstGeom>
          <a:noFill/>
        </p:spPr>
        <p:txBody>
          <a:bodyPr wrap="none" rtlCol="0">
            <a:spAutoFit/>
          </a:bodyPr>
          <a:lstStyle/>
          <a:p>
            <a:r>
              <a:rPr lang="en-US" sz="800" dirty="0">
                <a:latin typeface="+mj-lt"/>
                <a:cs typeface="Times New Roman" pitchFamily="18" charset="0"/>
              </a:rPr>
              <a:t>Image: IFMA Foundation</a:t>
            </a:r>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600" dirty="0"/>
              <a:t>Practice 3: Targeting HVAC Systems and Equipment</a:t>
            </a:r>
          </a:p>
        </p:txBody>
      </p:sp>
      <p:pic>
        <p:nvPicPr>
          <p:cNvPr id="3074" name="Picture 2"/>
          <p:cNvPicPr>
            <a:picLocks noChangeAspect="1" noChangeArrowheads="1"/>
          </p:cNvPicPr>
          <p:nvPr/>
        </p:nvPicPr>
        <p:blipFill>
          <a:blip r:embed="rId3"/>
          <a:srcRect/>
          <a:stretch>
            <a:fillRect/>
          </a:stretch>
        </p:blipFill>
        <p:spPr bwMode="auto">
          <a:xfrm>
            <a:off x="489354" y="1427018"/>
            <a:ext cx="8165292" cy="5410200"/>
          </a:xfrm>
          <a:prstGeom prst="rect">
            <a:avLst/>
          </a:prstGeom>
          <a:noFill/>
          <a:ln w="9525">
            <a:noFill/>
            <a:miter lim="800000"/>
            <a:headEnd/>
            <a:tailEnd/>
          </a:ln>
        </p:spPr>
      </p:pic>
      <p:sp>
        <p:nvSpPr>
          <p:cNvPr id="5" name="TextBox 4"/>
          <p:cNvSpPr txBox="1"/>
          <p:nvPr/>
        </p:nvSpPr>
        <p:spPr>
          <a:xfrm>
            <a:off x="7488324" y="6489340"/>
            <a:ext cx="1260140" cy="215444"/>
          </a:xfrm>
          <a:prstGeom prst="rect">
            <a:avLst/>
          </a:prstGeom>
          <a:noFill/>
        </p:spPr>
        <p:txBody>
          <a:bodyPr wrap="square" rtlCol="0">
            <a:spAutoFit/>
          </a:bodyPr>
          <a:lstStyle/>
          <a:p>
            <a:r>
              <a:rPr lang="en-US" sz="800" dirty="0">
                <a:latin typeface="+mn-lt"/>
                <a:cs typeface="Times New Roman" pitchFamily="18" charset="0"/>
              </a:rPr>
              <a:t>Chart: Better Bricks</a:t>
            </a: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EE407D1-B674-4257-8CE3-791CAE91F6C9}"/>
              </a:ext>
            </a:extLst>
          </p:cNvPr>
          <p:cNvGraphicFramePr/>
          <p:nvPr>
            <p:extLst>
              <p:ext uri="{D42A27DB-BD31-4B8C-83A1-F6EECF244321}">
                <p14:modId xmlns:p14="http://schemas.microsoft.com/office/powerpoint/2010/main" val="4252417871"/>
              </p:ext>
            </p:extLst>
          </p:nvPr>
        </p:nvGraphicFramePr>
        <p:xfrm>
          <a:off x="361188" y="1690877"/>
          <a:ext cx="8421624" cy="4919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a:extLst>
              <a:ext uri="{FF2B5EF4-FFF2-40B4-BE49-F238E27FC236}">
                <a16:creationId xmlns:a16="http://schemas.microsoft.com/office/drawing/2014/main" id="{9737BB6A-8B8F-4E20-833C-E1A1284ECEE5}"/>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25610" r="25261"/>
          <a:stretch/>
        </p:blipFill>
        <p:spPr>
          <a:xfrm>
            <a:off x="2438400" y="1828800"/>
            <a:ext cx="903021" cy="1232857"/>
          </a:xfrm>
        </p:spPr>
      </p:pic>
      <p:sp>
        <p:nvSpPr>
          <p:cNvPr id="2" name="Title 1">
            <a:extLst>
              <a:ext uri="{FF2B5EF4-FFF2-40B4-BE49-F238E27FC236}">
                <a16:creationId xmlns:a16="http://schemas.microsoft.com/office/drawing/2014/main" id="{662484B4-0272-4992-AFB6-7789C5939BB2}"/>
              </a:ext>
            </a:extLst>
          </p:cNvPr>
          <p:cNvSpPr>
            <a:spLocks noGrp="1"/>
          </p:cNvSpPr>
          <p:nvPr>
            <p:ph type="title"/>
          </p:nvPr>
        </p:nvSpPr>
        <p:spPr/>
        <p:txBody>
          <a:bodyPr>
            <a:normAutofit/>
          </a:bodyPr>
          <a:lstStyle/>
          <a:p>
            <a:r>
              <a:rPr lang="en-US" dirty="0"/>
              <a:t>Basic Test Instruments</a:t>
            </a:r>
          </a:p>
        </p:txBody>
      </p:sp>
      <p:pic>
        <p:nvPicPr>
          <p:cNvPr id="7" name="Content Placeholder 13">
            <a:extLst>
              <a:ext uri="{FF2B5EF4-FFF2-40B4-BE49-F238E27FC236}">
                <a16:creationId xmlns:a16="http://schemas.microsoft.com/office/drawing/2014/main" id="{AE2D623B-E3AE-45A3-9466-3BE3A22CF70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191" r="36897"/>
          <a:stretch/>
        </p:blipFill>
        <p:spPr>
          <a:xfrm>
            <a:off x="6019800" y="3467260"/>
            <a:ext cx="550441" cy="1370412"/>
          </a:xfrm>
          <a:prstGeom prst="rect">
            <a:avLst/>
          </a:prstGeom>
        </p:spPr>
      </p:pic>
      <p:pic>
        <p:nvPicPr>
          <p:cNvPr id="8" name="Content Placeholder 5">
            <a:extLst>
              <a:ext uri="{FF2B5EF4-FFF2-40B4-BE49-F238E27FC236}">
                <a16:creationId xmlns:a16="http://schemas.microsoft.com/office/drawing/2014/main" id="{B4437A42-2AF5-45B0-8D46-42FBDB89D15B}"/>
              </a:ext>
            </a:extLst>
          </p:cNvPr>
          <p:cNvPicPr>
            <a:picLocks noChangeAspect="1"/>
          </p:cNvPicPr>
          <p:nvPr/>
        </p:nvPicPr>
        <p:blipFill rotWithShape="1">
          <a:blip r:embed="rId10"/>
          <a:srcRect t="4914" r="6493" b="5558"/>
          <a:stretch/>
        </p:blipFill>
        <p:spPr>
          <a:xfrm>
            <a:off x="2576270" y="5167123"/>
            <a:ext cx="627279" cy="1393952"/>
          </a:xfrm>
          <a:prstGeom prst="rect">
            <a:avLst/>
          </a:prstGeom>
        </p:spPr>
      </p:pic>
    </p:spTree>
    <p:extLst>
      <p:ext uri="{BB962C8B-B14F-4D97-AF65-F5344CB8AC3E}">
        <p14:creationId xmlns:p14="http://schemas.microsoft.com/office/powerpoint/2010/main" val="2058590900"/>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a:t>
            </a:r>
          </a:p>
        </p:txBody>
      </p:sp>
      <p:sp>
        <p:nvSpPr>
          <p:cNvPr id="16" name="TextBox 15">
            <a:extLst>
              <a:ext uri="{FF2B5EF4-FFF2-40B4-BE49-F238E27FC236}">
                <a16:creationId xmlns:a16="http://schemas.microsoft.com/office/drawing/2014/main" id="{E8F9827C-1B8B-452F-B020-6E8588A02178}"/>
              </a:ext>
            </a:extLst>
          </p:cNvPr>
          <p:cNvSpPr txBox="1"/>
          <p:nvPr/>
        </p:nvSpPr>
        <p:spPr>
          <a:xfrm>
            <a:off x="381000" y="1556391"/>
            <a:ext cx="8153400" cy="35394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rPr>
              <a:t>Which tools would you use for the building envelope?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endParaRPr>
          </a:p>
          <a:p>
            <a:pPr marL="514350" marR="0" lvl="0" indent="-514350" algn="l" defTabSz="914400" rtl="0" eaLnBrk="1" fontAlgn="base" latinLnBrk="0" hangingPunct="1">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rPr>
              <a:t>Infrared thermometer</a:t>
            </a:r>
          </a:p>
          <a:p>
            <a:pPr marL="514350" marR="0" lvl="0" indent="-514350" algn="l" defTabSz="914400" rtl="0" eaLnBrk="1" fontAlgn="base" latinLnBrk="0" hangingPunct="1">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rPr>
              <a:t>Thermal imaging camera</a:t>
            </a:r>
          </a:p>
          <a:p>
            <a:pPr marL="514350" marR="0" lvl="0" indent="-514350" algn="l" defTabSz="914400" rtl="0" eaLnBrk="1" fontAlgn="base" latinLnBrk="0" hangingPunct="1">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rPr>
              <a:t>Digital camera</a:t>
            </a:r>
          </a:p>
          <a:p>
            <a:pPr marL="514350" marR="0" lvl="0" indent="-514350" algn="l" defTabSz="914400" rtl="0" eaLnBrk="1" fontAlgn="base" latinLnBrk="0" hangingPunct="1">
              <a:lnSpc>
                <a:spcPct val="100000"/>
              </a:lnSpc>
              <a:spcBef>
                <a:spcPct val="0"/>
              </a:spcBef>
              <a:spcAft>
                <a:spcPct val="0"/>
              </a:spcAft>
              <a:buClrTx/>
              <a:buSzTx/>
              <a:buFontTx/>
              <a:buAutoNum type="alphaLcPeriod"/>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rPr>
              <a:t>All of the above</a:t>
            </a:r>
          </a:p>
          <a:p>
            <a:pPr marL="514350" marR="0" lvl="0" indent="-514350" algn="l" defTabSz="914400" rtl="0" eaLnBrk="1" fontAlgn="base" latinLnBrk="0" hangingPunct="1">
              <a:lnSpc>
                <a:spcPct val="100000"/>
              </a:lnSpc>
              <a:spcBef>
                <a:spcPct val="0"/>
              </a:spcBef>
              <a:spcAft>
                <a:spcPct val="0"/>
              </a:spcAft>
              <a:buClrTx/>
              <a:buSzTx/>
              <a:buFontTx/>
              <a:buAutoNum type="alphaLcPeriod"/>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Arial"/>
              <a:ea typeface="+mn-ea"/>
              <a:cs typeface="Arial" pitchFamily="34" charset="0"/>
            </a:endParaRPr>
          </a:p>
        </p:txBody>
      </p:sp>
      <p:sp>
        <p:nvSpPr>
          <p:cNvPr id="15" name="Oval 14">
            <a:extLst>
              <a:ext uri="{FF2B5EF4-FFF2-40B4-BE49-F238E27FC236}">
                <a16:creationId xmlns:a16="http://schemas.microsoft.com/office/drawing/2014/main" id="{CEBB7070-CB87-48E6-B123-120A0A4B361A}"/>
              </a:ext>
            </a:extLst>
          </p:cNvPr>
          <p:cNvSpPr/>
          <p:nvPr/>
        </p:nvSpPr>
        <p:spPr bwMode="auto">
          <a:xfrm>
            <a:off x="336369" y="4134366"/>
            <a:ext cx="533400" cy="519562"/>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7" name="Oval 16">
            <a:extLst>
              <a:ext uri="{FF2B5EF4-FFF2-40B4-BE49-F238E27FC236}">
                <a16:creationId xmlns:a16="http://schemas.microsoft.com/office/drawing/2014/main" id="{CF2D5629-FF5B-401A-B8CF-C661A1F8EF0C}"/>
              </a:ext>
            </a:extLst>
          </p:cNvPr>
          <p:cNvSpPr/>
          <p:nvPr/>
        </p:nvSpPr>
        <p:spPr bwMode="auto">
          <a:xfrm>
            <a:off x="342899" y="4134308"/>
            <a:ext cx="533401" cy="515077"/>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42232130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57200"/>
            <a:ext cx="6248400" cy="819150"/>
          </a:xfrm>
        </p:spPr>
        <p:txBody>
          <a:bodyPr/>
          <a:lstStyle/>
          <a:p>
            <a:r>
              <a:rPr lang="en-US" dirty="0"/>
              <a:t>Safety Message</a:t>
            </a:r>
          </a:p>
        </p:txBody>
      </p:sp>
      <p:sp>
        <p:nvSpPr>
          <p:cNvPr id="6147" name="Rectangle 3"/>
          <p:cNvSpPr>
            <a:spLocks noGrp="1" noChangeArrowheads="1"/>
          </p:cNvSpPr>
          <p:nvPr>
            <p:ph type="subTitle" idx="1"/>
          </p:nvPr>
        </p:nvSpPr>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47316"/>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71554" y="1770163"/>
            <a:ext cx="4038599" cy="4840187"/>
            <a:chOff x="4497336" y="1772945"/>
            <a:chExt cx="3705225" cy="4695825"/>
          </a:xfrm>
        </p:grpSpPr>
        <p:pic>
          <p:nvPicPr>
            <p:cNvPr id="3" name="Picture 2"/>
            <p:cNvPicPr>
              <a:picLocks noChangeAspect="1"/>
            </p:cNvPicPr>
            <p:nvPr/>
          </p:nvPicPr>
          <p:blipFill>
            <a:blip r:embed="rId3"/>
            <a:stretch>
              <a:fillRect/>
            </a:stretch>
          </p:blipFill>
          <p:spPr>
            <a:xfrm>
              <a:off x="4497336" y="1772945"/>
              <a:ext cx="3705225" cy="4695825"/>
            </a:xfrm>
            <a:prstGeom prst="rect">
              <a:avLst/>
            </a:prstGeom>
          </p:spPr>
        </p:pic>
        <p:sp>
          <p:nvSpPr>
            <p:cNvPr id="12" name="TextBox 11"/>
            <p:cNvSpPr txBox="1"/>
            <p:nvPr/>
          </p:nvSpPr>
          <p:spPr>
            <a:xfrm>
              <a:off x="6349948" y="4343400"/>
              <a:ext cx="1221723" cy="2769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This wall is 75°</a:t>
              </a:r>
            </a:p>
          </p:txBody>
        </p:sp>
      </p:grpSp>
      <p:grpSp>
        <p:nvGrpSpPr>
          <p:cNvPr id="7" name="Group 6"/>
          <p:cNvGrpSpPr/>
          <p:nvPr/>
        </p:nvGrpSpPr>
        <p:grpSpPr>
          <a:xfrm>
            <a:off x="1066800" y="1447799"/>
            <a:ext cx="3190567" cy="5297387"/>
            <a:chOff x="1090452" y="1371599"/>
            <a:chExt cx="3166915" cy="5373587"/>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0452" y="1371599"/>
              <a:ext cx="3166915" cy="5373587"/>
            </a:xfrm>
            <a:prstGeom prst="rect">
              <a:avLst/>
            </a:prstGeom>
          </p:spPr>
        </p:pic>
        <p:sp>
          <p:nvSpPr>
            <p:cNvPr id="15" name="TextBox 14"/>
            <p:cNvSpPr txBox="1"/>
            <p:nvPr/>
          </p:nvSpPr>
          <p:spPr>
            <a:xfrm>
              <a:off x="2254845" y="3605086"/>
              <a:ext cx="1221723" cy="276999"/>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This wall is 87°</a:t>
              </a:r>
            </a:p>
          </p:txBody>
        </p:sp>
      </p:grpSp>
      <p:sp>
        <p:nvSpPr>
          <p:cNvPr id="16" name="TextBox 15"/>
          <p:cNvSpPr txBox="1"/>
          <p:nvPr/>
        </p:nvSpPr>
        <p:spPr>
          <a:xfrm>
            <a:off x="2271629" y="5770557"/>
            <a:ext cx="4505492"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What could be causing the differences?</a:t>
            </a:r>
          </a:p>
        </p:txBody>
      </p:sp>
      <p:sp>
        <p:nvSpPr>
          <p:cNvPr id="8" name="Title 7">
            <a:extLst>
              <a:ext uri="{FF2B5EF4-FFF2-40B4-BE49-F238E27FC236}">
                <a16:creationId xmlns:a16="http://schemas.microsoft.com/office/drawing/2014/main" id="{6966AEFA-18B4-457C-BEE0-29C6E3B63822}"/>
              </a:ext>
            </a:extLst>
          </p:cNvPr>
          <p:cNvSpPr>
            <a:spLocks noGrp="1"/>
          </p:cNvSpPr>
          <p:nvPr>
            <p:ph type="title"/>
          </p:nvPr>
        </p:nvSpPr>
        <p:spPr/>
        <p:txBody>
          <a:bodyPr/>
          <a:lstStyle/>
          <a:p>
            <a:r>
              <a:rPr lang="en-US" sz="3200" dirty="0"/>
              <a:t>Basic Troubleshooting Techniques:  Insulation Example</a:t>
            </a:r>
          </a:p>
        </p:txBody>
      </p:sp>
    </p:spTree>
    <p:extLst>
      <p:ext uri="{BB962C8B-B14F-4D97-AF65-F5344CB8AC3E}">
        <p14:creationId xmlns:p14="http://schemas.microsoft.com/office/powerpoint/2010/main" val="22761021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4800" y="76200"/>
            <a:ext cx="6056313" cy="996950"/>
          </a:xfrm>
        </p:spPr>
        <p:txBody>
          <a:bodyPr anchor="b"/>
          <a:lstStyle/>
          <a:p>
            <a:pPr>
              <a:lnSpc>
                <a:spcPct val="90000"/>
              </a:lnSpc>
            </a:pPr>
            <a:r>
              <a:rPr lang="en-US" dirty="0"/>
              <a:t>Thermal Imaging</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350" y="1524000"/>
            <a:ext cx="395478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47" name="Rectangle 19"/>
          <p:cNvSpPr>
            <a:spLocks noChangeArrowheads="1"/>
          </p:cNvSpPr>
          <p:nvPr/>
        </p:nvSpPr>
        <p:spPr bwMode="auto">
          <a:xfrm>
            <a:off x="7878249" y="1905000"/>
            <a:ext cx="99873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i="1" dirty="0">
                <a:solidFill>
                  <a:srgbClr val="000000"/>
                </a:solidFill>
                <a:latin typeface="+mn-lt"/>
              </a:rPr>
              <a:t>Wind</a:t>
            </a:r>
          </a:p>
        </p:txBody>
      </p:sp>
      <p:sp>
        <p:nvSpPr>
          <p:cNvPr id="99348" name="Rectangle 20"/>
          <p:cNvSpPr>
            <a:spLocks noChangeArrowheads="1"/>
          </p:cNvSpPr>
          <p:nvPr/>
        </p:nvSpPr>
        <p:spPr bwMode="auto">
          <a:xfrm>
            <a:off x="7620000" y="2428875"/>
            <a:ext cx="122555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r" eaLnBrk="0" hangingPunct="0"/>
            <a:r>
              <a:rPr lang="en-US" sz="1800" dirty="0">
                <a:solidFill>
                  <a:srgbClr val="000000"/>
                </a:solidFill>
                <a:latin typeface="+mn-lt"/>
              </a:rPr>
              <a:t>High</a:t>
            </a:r>
          </a:p>
          <a:p>
            <a:pPr algn="r" eaLnBrk="0" hangingPunct="0"/>
            <a:r>
              <a:rPr lang="en-US" sz="1800" dirty="0">
                <a:solidFill>
                  <a:srgbClr val="000000"/>
                </a:solidFill>
                <a:latin typeface="+mn-lt"/>
              </a:rPr>
              <a:t>Pressure</a:t>
            </a:r>
          </a:p>
        </p:txBody>
      </p:sp>
      <p:sp>
        <p:nvSpPr>
          <p:cNvPr id="99345" name="Rectangle 17"/>
          <p:cNvSpPr>
            <a:spLocks noChangeArrowheads="1"/>
          </p:cNvSpPr>
          <p:nvPr/>
        </p:nvSpPr>
        <p:spPr bwMode="auto">
          <a:xfrm>
            <a:off x="4599521" y="4753402"/>
            <a:ext cx="2717091" cy="459100"/>
          </a:xfrm>
          <a:prstGeom prst="rect">
            <a:avLst/>
          </a:prstGeom>
          <a:gradFill>
            <a:gsLst>
              <a:gs pos="0">
                <a:schemeClr val="bg1">
                  <a:lumMod val="95000"/>
                  <a:alpha val="35000"/>
                </a:schemeClr>
              </a:gs>
              <a:gs pos="50000">
                <a:schemeClr val="accent1">
                  <a:tint val="44500"/>
                  <a:satMod val="160000"/>
                </a:schemeClr>
              </a:gs>
              <a:gs pos="100000">
                <a:schemeClr val="accent1">
                  <a:tint val="23500"/>
                  <a:satMod val="160000"/>
                </a:schemeClr>
              </a:gs>
            </a:gsLst>
            <a:lin ang="5400000" scaled="0"/>
          </a:gradFill>
          <a:ln>
            <a:noFill/>
          </a:ln>
        </p:spPr>
        <p:txBody>
          <a:bodyPr wrap="none" lIns="90488" tIns="44450" rIns="90488" bIns="44450">
            <a:spAutoFit/>
          </a:bodyPr>
          <a:lstStyle/>
          <a:p>
            <a:pPr eaLnBrk="0" hangingPunct="0"/>
            <a:r>
              <a:rPr lang="en-US" sz="2400" dirty="0">
                <a:solidFill>
                  <a:srgbClr val="000000"/>
                </a:solidFill>
                <a:latin typeface="+mn-lt"/>
              </a:rPr>
              <a:t>Negative Pressure</a:t>
            </a:r>
          </a:p>
        </p:txBody>
      </p:sp>
      <p:sp>
        <p:nvSpPr>
          <p:cNvPr id="31" name="Rectangle 18"/>
          <p:cNvSpPr>
            <a:spLocks noChangeArrowheads="1"/>
          </p:cNvSpPr>
          <p:nvPr/>
        </p:nvSpPr>
        <p:spPr bwMode="auto">
          <a:xfrm>
            <a:off x="4664828" y="2667000"/>
            <a:ext cx="2579233" cy="459100"/>
          </a:xfrm>
          <a:prstGeom prst="rect">
            <a:avLst/>
          </a:prstGeom>
          <a:gradFill>
            <a:gsLst>
              <a:gs pos="0">
                <a:schemeClr val="bg1">
                  <a:lumMod val="95000"/>
                  <a:alpha val="35000"/>
                </a:schemeClr>
              </a:gs>
              <a:gs pos="50000">
                <a:schemeClr val="accent1">
                  <a:tint val="44500"/>
                  <a:satMod val="160000"/>
                </a:schemeClr>
              </a:gs>
              <a:gs pos="100000">
                <a:schemeClr val="accent1">
                  <a:tint val="23500"/>
                  <a:satMod val="160000"/>
                </a:schemeClr>
              </a:gs>
            </a:gsLst>
            <a:lin ang="5400000" scaled="0"/>
          </a:gradFill>
          <a:ln>
            <a:noFill/>
          </a:ln>
        </p:spPr>
        <p:txBody>
          <a:bodyPr wrap="none" lIns="90488" tIns="44450" rIns="90488" bIns="44450">
            <a:spAutoFit/>
          </a:bodyPr>
          <a:lstStyle/>
          <a:p>
            <a:pPr eaLnBrk="0" hangingPunct="0"/>
            <a:r>
              <a:rPr lang="en-US" sz="2400" dirty="0">
                <a:solidFill>
                  <a:srgbClr val="000000"/>
                </a:solidFill>
                <a:latin typeface="+mn-lt"/>
              </a:rPr>
              <a:t>Positive Pressure</a:t>
            </a:r>
          </a:p>
        </p:txBody>
      </p:sp>
      <p:sp>
        <p:nvSpPr>
          <p:cNvPr id="32" name="Rectangle 21"/>
          <p:cNvSpPr>
            <a:spLocks noChangeArrowheads="1"/>
          </p:cNvSpPr>
          <p:nvPr/>
        </p:nvSpPr>
        <p:spPr bwMode="auto">
          <a:xfrm>
            <a:off x="6770838" y="5867244"/>
            <a:ext cx="19050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1000" dirty="0">
                <a:solidFill>
                  <a:srgbClr val="000000"/>
                </a:solidFill>
                <a:latin typeface="+mn-lt"/>
              </a:rPr>
              <a:t>Image courtesy: UPMC </a:t>
            </a:r>
          </a:p>
        </p:txBody>
      </p:sp>
      <p:graphicFrame>
        <p:nvGraphicFramePr>
          <p:cNvPr id="3" name="Object 2"/>
          <p:cNvGraphicFramePr>
            <a:graphicFrameLocks noChangeAspect="1"/>
          </p:cNvGraphicFramePr>
          <p:nvPr/>
        </p:nvGraphicFramePr>
        <p:xfrm>
          <a:off x="533400" y="3429000"/>
          <a:ext cx="3048000" cy="2297112"/>
        </p:xfrm>
        <a:graphic>
          <a:graphicData uri="http://schemas.openxmlformats.org/presentationml/2006/ole">
            <mc:AlternateContent xmlns:mc="http://schemas.openxmlformats.org/markup-compatibility/2006">
              <mc:Choice xmlns:v="urn:schemas-microsoft-com:vml" Requires="v">
                <p:oleObj name="Document" r:id="rId5" imgW="2628900" imgH="1982724" progId="Word.Document.8">
                  <p:embed/>
                </p:oleObj>
              </mc:Choice>
              <mc:Fallback>
                <p:oleObj name="Document" r:id="rId5" imgW="2628900" imgH="1982724" progId="Word.Document.8">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429000"/>
                        <a:ext cx="3048000" cy="2297112"/>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503238" y="1531937"/>
          <a:ext cx="3048000" cy="2125663"/>
        </p:xfrm>
        <a:graphic>
          <a:graphicData uri="http://schemas.openxmlformats.org/presentationml/2006/ole">
            <mc:AlternateContent xmlns:mc="http://schemas.openxmlformats.org/markup-compatibility/2006">
              <mc:Choice xmlns:v="urn:schemas-microsoft-com:vml" Requires="v">
                <p:oleObj name="Document" r:id="rId7" imgW="2628900" imgH="2120900" progId="Word.Document.8">
                  <p:embed/>
                </p:oleObj>
              </mc:Choice>
              <mc:Fallback>
                <p:oleObj name="Document" r:id="rId7" imgW="2628900" imgH="2120900" progId="Word.Document.8">
                  <p:embed/>
                  <p:pic>
                    <p:nvPicPr>
                      <p:cNvPr id="4"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1531937"/>
                        <a:ext cx="30480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oleObj>
              </mc:Fallback>
            </mc:AlternateContent>
          </a:graphicData>
        </a:graphic>
      </p:graphicFrame>
      <p:sp>
        <p:nvSpPr>
          <p:cNvPr id="11" name="Rectangle 10"/>
          <p:cNvSpPr/>
          <p:nvPr/>
        </p:nvSpPr>
        <p:spPr>
          <a:xfrm>
            <a:off x="457200" y="5715000"/>
            <a:ext cx="3276600" cy="923330"/>
          </a:xfrm>
          <a:prstGeom prst="rect">
            <a:avLst/>
          </a:prstGeom>
        </p:spPr>
        <p:txBody>
          <a:bodyPr wrap="square">
            <a:spAutoFit/>
          </a:bodyPr>
          <a:lstStyle/>
          <a:p>
            <a:pPr>
              <a:lnSpc>
                <a:spcPct val="90000"/>
              </a:lnSpc>
            </a:pPr>
            <a:r>
              <a:rPr lang="en-US" sz="2000" b="1" dirty="0">
                <a:latin typeface="+mn-lt"/>
                <a:cs typeface="Arial" charset="0"/>
              </a:rPr>
              <a:t>Uncontrolled a</a:t>
            </a:r>
            <a:r>
              <a:rPr lang="en-US" sz="2000" b="1" dirty="0">
                <a:latin typeface="+mn-lt"/>
              </a:rPr>
              <a:t>ir entering a building around the windows and roof.</a:t>
            </a:r>
          </a:p>
        </p:txBody>
      </p:sp>
    </p:spTree>
    <p:custDataLst>
      <p:tags r:id="rId1"/>
    </p:custDataLst>
    <p:extLst>
      <p:ext uri="{BB962C8B-B14F-4D97-AF65-F5344CB8AC3E}">
        <p14:creationId xmlns:p14="http://schemas.microsoft.com/office/powerpoint/2010/main" val="2950092937"/>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6534150" y="5051842"/>
            <a:ext cx="2324100" cy="1540979"/>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4"/>
          <a:stretch>
            <a:fillRect/>
          </a:stretch>
        </p:blipFill>
        <p:spPr>
          <a:xfrm>
            <a:off x="6278043" y="1598983"/>
            <a:ext cx="2270095" cy="1685109"/>
          </a:xfrm>
          <a:prstGeom prst="rect">
            <a:avLst/>
          </a:prstGeom>
          <a:ln>
            <a:noFill/>
          </a:ln>
          <a:effectLst>
            <a:outerShdw blurRad="190500" algn="tl" rotWithShape="0">
              <a:srgbClr val="000000">
                <a:alpha val="70000"/>
              </a:srgbClr>
            </a:outerShdw>
          </a:effectLst>
        </p:spPr>
      </p:pic>
      <p:sp>
        <p:nvSpPr>
          <p:cNvPr id="6146" name="Title 1"/>
          <p:cNvSpPr>
            <a:spLocks noGrp="1"/>
          </p:cNvSpPr>
          <p:nvPr>
            <p:ph type="title"/>
          </p:nvPr>
        </p:nvSpPr>
        <p:spPr/>
        <p:txBody>
          <a:bodyPr/>
          <a:lstStyle/>
          <a:p>
            <a:r>
              <a:rPr lang="en-US" dirty="0"/>
              <a:t>Equipment Scheduling</a:t>
            </a:r>
          </a:p>
        </p:txBody>
      </p:sp>
      <p:sp>
        <p:nvSpPr>
          <p:cNvPr id="6" name="Rectangle 5"/>
          <p:cNvSpPr txBox="1">
            <a:spLocks noChangeArrowheads="1"/>
          </p:cNvSpPr>
          <p:nvPr/>
        </p:nvSpPr>
        <p:spPr bwMode="auto">
          <a:xfrm>
            <a:off x="389457" y="1598983"/>
            <a:ext cx="448734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rPr>
              <a:t>The easiest way to save equipment energy is to turn it off!</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rPr>
              <a:t>Longer operating hours:</a:t>
            </a:r>
            <a:endPar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endParaRPr>
          </a:p>
          <a:p>
            <a:pPr marL="800100" marR="0" lvl="1" indent="-342900" algn="l" defTabSz="914400" rtl="0" eaLnBrk="1" fontAlgn="base" latinLnBrk="0" hangingPunct="1">
              <a:lnSpc>
                <a:spcPct val="100000"/>
              </a:lnSpc>
              <a:spcBef>
                <a:spcPct val="20000"/>
              </a:spcBef>
              <a:spcAft>
                <a:spcPct val="0"/>
              </a:spcAft>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rPr>
              <a:t>Result in shorter equipment life</a:t>
            </a:r>
          </a:p>
          <a:p>
            <a:pPr marL="800100" marR="0" lvl="1" indent="-342900" algn="l" defTabSz="914400" rtl="0" eaLnBrk="1" fontAlgn="base" latinLnBrk="0" hangingPunct="1">
              <a:lnSpc>
                <a:spcPct val="100000"/>
              </a:lnSpc>
              <a:spcBef>
                <a:spcPct val="20000"/>
              </a:spcBef>
              <a:spcAft>
                <a:spcPct val="0"/>
              </a:spcAft>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rPr>
              <a:t>Increase the frequency of parts replacement</a:t>
            </a:r>
          </a:p>
          <a:p>
            <a:pPr marL="800100" marR="0" lvl="1" indent="-342900" algn="l" defTabSz="914400" rtl="0" eaLnBrk="1" fontAlgn="base" latinLnBrk="0" hangingPunct="1">
              <a:lnSpc>
                <a:spcPct val="100000"/>
              </a:lnSpc>
              <a:spcBef>
                <a:spcPct val="20000"/>
              </a:spcBef>
              <a:spcAft>
                <a:spcPct val="0"/>
              </a:spcAft>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rPr>
              <a:t>Cause the need for more frequent cleaning (chiller bundles, boiler tubes,</a:t>
            </a:r>
            <a:b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rPr>
            </a:b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a:rPr>
              <a:t>fan coils, etc.).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rPr>
              <a:t>A good first step is to walk through the building when it is unoccupied.</a:t>
            </a:r>
          </a:p>
        </p:txBody>
      </p:sp>
      <p:sp>
        <p:nvSpPr>
          <p:cNvPr id="7" name="TextBox 6"/>
          <p:cNvSpPr txBox="1"/>
          <p:nvPr/>
        </p:nvSpPr>
        <p:spPr>
          <a:xfrm>
            <a:off x="7696200" y="3292369"/>
            <a:ext cx="891591" cy="215444"/>
          </a:xfrm>
          <a:prstGeom prst="rect">
            <a:avLst/>
          </a:prstGeom>
          <a:noFill/>
        </p:spPr>
        <p:txBody>
          <a:bodyPr wrap="none" rtlCol="0">
            <a:spAutoFit/>
          </a:bodyPr>
          <a:lstStyle/>
          <a:p>
            <a:r>
              <a:rPr lang="en-US" sz="800" dirty="0">
                <a:latin typeface="+mn-lt"/>
                <a:cs typeface="Times New Roman" pitchFamily="18" charset="0"/>
              </a:rPr>
              <a:t>Image: Ledalite</a:t>
            </a:r>
          </a:p>
        </p:txBody>
      </p:sp>
      <p:pic>
        <p:nvPicPr>
          <p:cNvPr id="2051" name="Picture 3"/>
          <p:cNvPicPr>
            <a:picLocks noChangeAspect="1" noChangeArrowheads="1"/>
          </p:cNvPicPr>
          <p:nvPr/>
        </p:nvPicPr>
        <p:blipFill>
          <a:blip r:embed="rId5"/>
          <a:srcRect/>
          <a:stretch>
            <a:fillRect/>
          </a:stretch>
        </p:blipFill>
        <p:spPr bwMode="auto">
          <a:xfrm>
            <a:off x="5114167" y="3560790"/>
            <a:ext cx="2201033" cy="1648650"/>
          </a:xfrm>
          <a:prstGeom prst="rect">
            <a:avLst/>
          </a:prstGeom>
          <a:ln>
            <a:noFill/>
          </a:ln>
          <a:effectLst>
            <a:outerShdw blurRad="190500" algn="tl" rotWithShape="0">
              <a:srgbClr val="000000">
                <a:alpha val="70000"/>
              </a:srgbClr>
            </a:outerShdw>
          </a:effectLst>
        </p:spPr>
      </p:pic>
      <p:sp>
        <p:nvSpPr>
          <p:cNvPr id="9" name="TextBox 8"/>
          <p:cNvSpPr txBox="1"/>
          <p:nvPr/>
        </p:nvSpPr>
        <p:spPr>
          <a:xfrm>
            <a:off x="5100976" y="4993996"/>
            <a:ext cx="713657" cy="215444"/>
          </a:xfrm>
          <a:prstGeom prst="rect">
            <a:avLst/>
          </a:prstGeom>
          <a:noFill/>
        </p:spPr>
        <p:txBody>
          <a:bodyPr wrap="none" rtlCol="0">
            <a:spAutoFit/>
          </a:bodyPr>
          <a:lstStyle/>
          <a:p>
            <a:r>
              <a:rPr lang="en-US" sz="800" dirty="0">
                <a:latin typeface="+mn-lt"/>
                <a:cs typeface="Times New Roman" pitchFamily="18" charset="0"/>
              </a:rPr>
              <a:t>Image: LBL</a:t>
            </a:r>
          </a:p>
        </p:txBody>
      </p:sp>
      <p:sp>
        <p:nvSpPr>
          <p:cNvPr id="11" name="TextBox 10"/>
          <p:cNvSpPr txBox="1"/>
          <p:nvPr/>
        </p:nvSpPr>
        <p:spPr>
          <a:xfrm>
            <a:off x="8001000" y="6172200"/>
            <a:ext cx="798617" cy="215444"/>
          </a:xfrm>
          <a:prstGeom prst="rect">
            <a:avLst/>
          </a:prstGeom>
          <a:noFill/>
        </p:spPr>
        <p:txBody>
          <a:bodyPr wrap="none" rtlCol="0">
            <a:spAutoFit/>
          </a:bodyPr>
          <a:lstStyle/>
          <a:p>
            <a:r>
              <a:rPr lang="en-US" sz="800" dirty="0">
                <a:latin typeface="+mn-lt"/>
                <a:cs typeface="Times New Roman" pitchFamily="18" charset="0"/>
              </a:rPr>
              <a:t>Image: Trane</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Equipment Scheduling: </a:t>
            </a:r>
            <a:br>
              <a:rPr lang="en-US" dirty="0"/>
            </a:br>
            <a:r>
              <a:rPr lang="en-US" dirty="0"/>
              <a:t>Lighting</a:t>
            </a:r>
          </a:p>
        </p:txBody>
      </p:sp>
      <p:graphicFrame>
        <p:nvGraphicFramePr>
          <p:cNvPr id="2" name="Diagram 1">
            <a:extLst>
              <a:ext uri="{FF2B5EF4-FFF2-40B4-BE49-F238E27FC236}">
                <a16:creationId xmlns:a16="http://schemas.microsoft.com/office/drawing/2014/main" id="{0FD78D8A-7782-407C-3B3B-DD2531503AB7}"/>
              </a:ext>
            </a:extLst>
          </p:cNvPr>
          <p:cNvGraphicFramePr/>
          <p:nvPr>
            <p:extLst>
              <p:ext uri="{D42A27DB-BD31-4B8C-83A1-F6EECF244321}">
                <p14:modId xmlns:p14="http://schemas.microsoft.com/office/powerpoint/2010/main" val="3167957236"/>
              </p:ext>
            </p:extLst>
          </p:nvPr>
        </p:nvGraphicFramePr>
        <p:xfrm>
          <a:off x="381000" y="1322802"/>
          <a:ext cx="3816424" cy="5382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21D2DB5-E301-9E8B-70A1-BF3C502855DC}"/>
              </a:ext>
            </a:extLst>
          </p:cNvPr>
          <p:cNvGraphicFramePr/>
          <p:nvPr>
            <p:extLst>
              <p:ext uri="{D42A27DB-BD31-4B8C-83A1-F6EECF244321}">
                <p14:modId xmlns:p14="http://schemas.microsoft.com/office/powerpoint/2010/main" val="757119584"/>
              </p:ext>
            </p:extLst>
          </p:nvPr>
        </p:nvGraphicFramePr>
        <p:xfrm>
          <a:off x="4625460" y="4648200"/>
          <a:ext cx="3908940" cy="2145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phic 3" descr="Lightbulb">
            <a:extLst>
              <a:ext uri="{FF2B5EF4-FFF2-40B4-BE49-F238E27FC236}">
                <a16:creationId xmlns:a16="http://schemas.microsoft.com/office/drawing/2014/main" id="{C1E581D5-A52A-4D9A-861D-31474896C6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00400" y="4648200"/>
            <a:ext cx="1143000" cy="1143000"/>
          </a:xfrm>
          <a:prstGeom prst="rect">
            <a:avLst/>
          </a:prstGeom>
        </p:spPr>
      </p:pic>
      <p:graphicFrame>
        <p:nvGraphicFramePr>
          <p:cNvPr id="8" name="Diagram 7">
            <a:extLst>
              <a:ext uri="{FF2B5EF4-FFF2-40B4-BE49-F238E27FC236}">
                <a16:creationId xmlns:a16="http://schemas.microsoft.com/office/drawing/2014/main" id="{61BA6459-8651-F0CB-A1C7-A987BF87E318}"/>
              </a:ext>
            </a:extLst>
          </p:cNvPr>
          <p:cNvGraphicFramePr/>
          <p:nvPr>
            <p:extLst>
              <p:ext uri="{D42A27DB-BD31-4B8C-83A1-F6EECF244321}">
                <p14:modId xmlns:p14="http://schemas.microsoft.com/office/powerpoint/2010/main" val="1852192216"/>
              </p:ext>
            </p:extLst>
          </p:nvPr>
        </p:nvGraphicFramePr>
        <p:xfrm>
          <a:off x="4623465" y="1503988"/>
          <a:ext cx="3886200" cy="30680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Equipment Scheduling: </a:t>
            </a:r>
            <a:br>
              <a:rPr lang="en-US" dirty="0"/>
            </a:br>
            <a:r>
              <a:rPr lang="en-US" dirty="0"/>
              <a:t>Plug Loads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2" name="Diagram 1">
            <a:extLst>
              <a:ext uri="{FF2B5EF4-FFF2-40B4-BE49-F238E27FC236}">
                <a16:creationId xmlns:a16="http://schemas.microsoft.com/office/drawing/2014/main" id="{7B34579B-1156-49D9-3FDE-074EAB531E99}"/>
              </a:ext>
            </a:extLst>
          </p:cNvPr>
          <p:cNvGraphicFramePr/>
          <p:nvPr>
            <p:extLst>
              <p:ext uri="{D42A27DB-BD31-4B8C-83A1-F6EECF244321}">
                <p14:modId xmlns:p14="http://schemas.microsoft.com/office/powerpoint/2010/main" val="1400998707"/>
              </p:ext>
            </p:extLst>
          </p:nvPr>
        </p:nvGraphicFramePr>
        <p:xfrm>
          <a:off x="286449" y="1600200"/>
          <a:ext cx="4130521" cy="4142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a:srcRect/>
          <a:stretch>
            <a:fillRect/>
          </a:stretch>
        </p:blipFill>
        <p:spPr bwMode="auto">
          <a:xfrm>
            <a:off x="7308304" y="1952836"/>
            <a:ext cx="1238109" cy="1857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9"/>
          <a:srcRect/>
          <a:stretch>
            <a:fillRect/>
          </a:stretch>
        </p:blipFill>
        <p:spPr bwMode="auto">
          <a:xfrm>
            <a:off x="4791075" y="2024273"/>
            <a:ext cx="2143125" cy="2143125"/>
          </a:xfrm>
          <a:prstGeom prst="rect">
            <a:avLst/>
          </a:prstGeom>
          <a:noFill/>
          <a:ln w="9525">
            <a:noFill/>
            <a:miter lim="800000"/>
            <a:headEnd/>
            <a:tailEnd/>
          </a:ln>
        </p:spPr>
      </p:pic>
      <p:pic>
        <p:nvPicPr>
          <p:cNvPr id="1026" name="Picture 2"/>
          <p:cNvPicPr>
            <a:picLocks noChangeAspect="1" noChangeArrowheads="1"/>
          </p:cNvPicPr>
          <p:nvPr/>
        </p:nvPicPr>
        <p:blipFill>
          <a:blip r:embed="rId10"/>
          <a:srcRect/>
          <a:stretch>
            <a:fillRect/>
          </a:stretch>
        </p:blipFill>
        <p:spPr bwMode="auto">
          <a:xfrm>
            <a:off x="5791200" y="4267200"/>
            <a:ext cx="2016671" cy="1342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234">
            <a:extLst>
              <a:ext uri="{FF2B5EF4-FFF2-40B4-BE49-F238E27FC236}">
                <a16:creationId xmlns:a16="http://schemas.microsoft.com/office/drawing/2014/main" id="{A93272D9-114C-4D2F-AE9B-C9523CEC894E}"/>
              </a:ext>
            </a:extLst>
          </p:cNvPr>
          <p:cNvGraphicFramePr>
            <a:graphicFrameLocks/>
          </p:cNvGraphicFramePr>
          <p:nvPr>
            <p:extLst>
              <p:ext uri="{D42A27DB-BD31-4B8C-83A1-F6EECF244321}">
                <p14:modId xmlns:p14="http://schemas.microsoft.com/office/powerpoint/2010/main" val="1512308547"/>
              </p:ext>
            </p:extLst>
          </p:nvPr>
        </p:nvGraphicFramePr>
        <p:xfrm>
          <a:off x="319881" y="1828800"/>
          <a:ext cx="8504238" cy="4470084"/>
        </p:xfrm>
        <a:graphic>
          <a:graphicData uri="http://schemas.openxmlformats.org/drawingml/2006/table">
            <a:tbl>
              <a:tblPr/>
              <a:tblGrid>
                <a:gridCol w="3587750">
                  <a:extLst>
                    <a:ext uri="{9D8B030D-6E8A-4147-A177-3AD203B41FA5}">
                      <a16:colId xmlns:a16="http://schemas.microsoft.com/office/drawing/2014/main" val="20000"/>
                    </a:ext>
                  </a:extLst>
                </a:gridCol>
                <a:gridCol w="1560513">
                  <a:extLst>
                    <a:ext uri="{9D8B030D-6E8A-4147-A177-3AD203B41FA5}">
                      <a16:colId xmlns:a16="http://schemas.microsoft.com/office/drawing/2014/main" val="20001"/>
                    </a:ext>
                  </a:extLst>
                </a:gridCol>
                <a:gridCol w="1539875">
                  <a:extLst>
                    <a:ext uri="{9D8B030D-6E8A-4147-A177-3AD203B41FA5}">
                      <a16:colId xmlns:a16="http://schemas.microsoft.com/office/drawing/2014/main" val="20002"/>
                    </a:ext>
                  </a:extLst>
                </a:gridCol>
                <a:gridCol w="1816100">
                  <a:extLst>
                    <a:ext uri="{9D8B030D-6E8A-4147-A177-3AD203B41FA5}">
                      <a16:colId xmlns:a16="http://schemas.microsoft.com/office/drawing/2014/main" val="20003"/>
                    </a:ext>
                  </a:extLst>
                </a:gridCol>
              </a:tblGrid>
              <a:tr h="6175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kWh</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Cost</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Consumption %</a:t>
                      </a:r>
                      <a:endParaRPr kumimoji="0" lang="en-GB" sz="18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0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Standard Devices per Day</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709.08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$78.00</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68.78%</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99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Additional Devices per Day</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321.886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$35.41</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31.22%</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15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Standard Devices per Year</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258814.2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$28,469.56</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68.78%</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99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Additional Devices per Year</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117488.39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$12,923.72</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31.22%</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2100">
                <a:tc gridSpan="4">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699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Total per Day</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1030.966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$113.41</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15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Total per Year</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cs typeface="Arial" charset="0"/>
                        </a:rPr>
                        <a:t>376302.59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cs typeface="Arial" charset="0"/>
                        </a:rPr>
                        <a:t>$41,393.28</a:t>
                      </a:r>
                      <a:endParaRPr kumimoji="0" lang="en-GB"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2000" b="0"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CB40CD3D-574A-45B9-911A-8C08F6A5B73A}"/>
              </a:ext>
            </a:extLst>
          </p:cNvPr>
          <p:cNvSpPr>
            <a:spLocks noGrp="1"/>
          </p:cNvSpPr>
          <p:nvPr>
            <p:ph type="title"/>
          </p:nvPr>
        </p:nvSpPr>
        <p:spPr/>
        <p:txBody>
          <a:bodyPr/>
          <a:lstStyle/>
          <a:p>
            <a:r>
              <a:rPr lang="en-US" dirty="0"/>
              <a:t>Energy Use In Cubicles: Plug Load Case Study</a:t>
            </a:r>
          </a:p>
        </p:txBody>
      </p:sp>
      <p:sp>
        <p:nvSpPr>
          <p:cNvPr id="7" name="Oval 6">
            <a:extLst>
              <a:ext uri="{FF2B5EF4-FFF2-40B4-BE49-F238E27FC236}">
                <a16:creationId xmlns:a16="http://schemas.microsoft.com/office/drawing/2014/main" id="{22310E08-7CAE-4AF6-8B2D-0EF14FAE76CC}"/>
              </a:ext>
            </a:extLst>
          </p:cNvPr>
          <p:cNvSpPr/>
          <p:nvPr/>
        </p:nvSpPr>
        <p:spPr bwMode="auto">
          <a:xfrm>
            <a:off x="5406231" y="4105275"/>
            <a:ext cx="1752600" cy="914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fontAlgn="base">
              <a:spcBef>
                <a:spcPct val="0"/>
              </a:spcBef>
              <a:spcAft>
                <a:spcPct val="0"/>
              </a:spcAft>
            </a:pPr>
            <a:endParaRPr lang="en-US" sz="3200" dirty="0">
              <a:solidFill>
                <a:schemeClr val="bg1"/>
              </a:solidFill>
              <a:latin typeface="Arial" charset="0"/>
              <a:cs typeface="Arial" charset="0"/>
            </a:endParaRPr>
          </a:p>
        </p:txBody>
      </p:sp>
    </p:spTree>
    <p:extLst>
      <p:ext uri="{BB962C8B-B14F-4D97-AF65-F5344CB8AC3E}">
        <p14:creationId xmlns:p14="http://schemas.microsoft.com/office/powerpoint/2010/main" val="213386237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54E44C-5865-4A4A-BF3F-EE14ADFE64DB}"/>
              </a:ext>
            </a:extLst>
          </p:cNvPr>
          <p:cNvSpPr>
            <a:spLocks noGrp="1" noChangeArrowheads="1"/>
          </p:cNvSpPr>
          <p:nvPr>
            <p:ph idx="1"/>
          </p:nvPr>
        </p:nvSpPr>
        <p:spPr>
          <a:xfrm>
            <a:off x="419100" y="1600200"/>
            <a:ext cx="8115300" cy="5029200"/>
          </a:xfrm>
        </p:spPr>
        <p:style>
          <a:lnRef idx="1">
            <a:schemeClr val="accent1"/>
          </a:lnRef>
          <a:fillRef idx="2">
            <a:schemeClr val="accent1"/>
          </a:fillRef>
          <a:effectRef idx="1">
            <a:schemeClr val="accent1"/>
          </a:effectRef>
          <a:fontRef idx="minor">
            <a:schemeClr val="dk1"/>
          </a:fontRef>
        </p:style>
        <p:txBody>
          <a:bodyPr/>
          <a:lstStyle/>
          <a:p>
            <a:pPr eaLnBrk="1" hangingPunct="1">
              <a:buFont typeface="Arial" charset="0"/>
              <a:buNone/>
            </a:pPr>
            <a:r>
              <a:rPr lang="en-US" dirty="0"/>
              <a:t>Phantom load – device plugged in but not in use</a:t>
            </a:r>
          </a:p>
          <a:p>
            <a:pPr eaLnBrk="1" hangingPunct="1">
              <a:buFont typeface="Arial" charset="0"/>
              <a:buNone/>
            </a:pPr>
            <a:r>
              <a:rPr lang="en-US" sz="2400" dirty="0"/>
              <a:t>Example:</a:t>
            </a:r>
          </a:p>
          <a:p>
            <a:pPr lvl="1" eaLnBrk="1" hangingPunct="1"/>
            <a:r>
              <a:rPr lang="en-US" sz="2400" dirty="0"/>
              <a:t>1 phantom load (2 W) per person </a:t>
            </a:r>
          </a:p>
          <a:p>
            <a:pPr lvl="1" eaLnBrk="1" hangingPunct="1"/>
            <a:r>
              <a:rPr lang="en-US" sz="2400" dirty="0"/>
              <a:t>Devices are operating as phantom loads 20 hours/day, 7 days per week </a:t>
            </a:r>
          </a:p>
          <a:p>
            <a:pPr lvl="1" eaLnBrk="1" hangingPunct="1"/>
            <a:r>
              <a:rPr lang="en-US" sz="2400" dirty="0"/>
              <a:t>1,200 person building </a:t>
            </a:r>
          </a:p>
          <a:p>
            <a:pPr lvl="1" eaLnBrk="1" hangingPunct="1"/>
            <a:r>
              <a:rPr lang="en-US" sz="2400" dirty="0"/>
              <a:t>50% of the occupants each have one device that counts as a phantom load </a:t>
            </a:r>
          </a:p>
          <a:p>
            <a:pPr lvl="1" eaLnBrk="1" hangingPunct="1"/>
            <a:r>
              <a:rPr lang="en-US" sz="2400" dirty="0"/>
              <a:t>Cost of electricity is $0.14/kWh </a:t>
            </a:r>
          </a:p>
          <a:p>
            <a:pPr eaLnBrk="1" hangingPunct="1">
              <a:buFont typeface="Arial" charset="0"/>
              <a:buNone/>
            </a:pPr>
            <a:r>
              <a:rPr lang="en-US" sz="3200" b="1" dirty="0"/>
              <a:t>		</a:t>
            </a:r>
            <a:r>
              <a:rPr lang="en-US" b="1" dirty="0"/>
              <a:t>= 8,760 kWh = $1,226*</a:t>
            </a:r>
            <a:r>
              <a:rPr lang="en-US" dirty="0"/>
              <a:t> </a:t>
            </a:r>
          </a:p>
          <a:p>
            <a:pPr eaLnBrk="1" hangingPunct="1">
              <a:buFont typeface="Arial" charset="0"/>
              <a:buNone/>
            </a:pPr>
            <a:r>
              <a:rPr lang="en-US" sz="1800" dirty="0"/>
              <a:t>		*</a:t>
            </a:r>
            <a:r>
              <a:rPr lang="en-US" sz="1800" i="1" dirty="0"/>
              <a:t>does not include peak demand charges</a:t>
            </a:r>
          </a:p>
        </p:txBody>
      </p:sp>
      <p:sp>
        <p:nvSpPr>
          <p:cNvPr id="2" name="Title 1">
            <a:extLst>
              <a:ext uri="{FF2B5EF4-FFF2-40B4-BE49-F238E27FC236}">
                <a16:creationId xmlns:a16="http://schemas.microsoft.com/office/drawing/2014/main" id="{20C0DCDD-80FC-4131-A1C9-7F126CC9DB73}"/>
              </a:ext>
            </a:extLst>
          </p:cNvPr>
          <p:cNvSpPr>
            <a:spLocks noGrp="1"/>
          </p:cNvSpPr>
          <p:nvPr>
            <p:ph type="title"/>
          </p:nvPr>
        </p:nvSpPr>
        <p:spPr/>
        <p:txBody>
          <a:bodyPr/>
          <a:lstStyle/>
          <a:p>
            <a:r>
              <a:rPr lang="en-US" dirty="0"/>
              <a:t>Equipment Scheduling: </a:t>
            </a:r>
            <a:br>
              <a:rPr lang="en-US" dirty="0"/>
            </a:br>
            <a:r>
              <a:rPr lang="en-US" dirty="0"/>
              <a:t>Plug Loads</a:t>
            </a:r>
          </a:p>
        </p:txBody>
      </p:sp>
    </p:spTree>
    <p:extLst>
      <p:ext uri="{BB962C8B-B14F-4D97-AF65-F5344CB8AC3E}">
        <p14:creationId xmlns:p14="http://schemas.microsoft.com/office/powerpoint/2010/main" val="116328816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Equipment Scheduling:</a:t>
            </a:r>
            <a:br>
              <a:rPr lang="en-US" dirty="0"/>
            </a:br>
            <a:r>
              <a:rPr lang="en-US" dirty="0"/>
              <a:t>HVAC Equipment</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7" name="TextBox 16"/>
          <p:cNvSpPr txBox="1"/>
          <p:nvPr/>
        </p:nvSpPr>
        <p:spPr>
          <a:xfrm>
            <a:off x="334322" y="2057400"/>
            <a:ext cx="5029200" cy="3447098"/>
          </a:xfrm>
          <a:prstGeom prst="rect">
            <a:avLst/>
          </a:prstGeom>
          <a:noFill/>
        </p:spPr>
        <p:txBody>
          <a:bodyPr wrap="square" rtlCol="0">
            <a:spAutoFit/>
          </a:bodyPr>
          <a:lstStyle/>
          <a:p>
            <a:pPr marL="401638" lvl="1" indent="-342900">
              <a:spcBef>
                <a:spcPct val="20000"/>
              </a:spcBef>
              <a:spcAft>
                <a:spcPts val="600"/>
              </a:spcAft>
              <a:buSzPct val="100000"/>
              <a:buFont typeface="Arial" panose="020B0604020202020204" pitchFamily="34" charset="0"/>
              <a:buChar char="•"/>
            </a:pPr>
            <a:r>
              <a:rPr lang="en-US" sz="2000" dirty="0">
                <a:latin typeface="+mj-lt"/>
                <a:cs typeface="ＭＳ Ｐゴシック"/>
              </a:rPr>
              <a:t>Do programmed schedules for fans, pumps and other equipment match requirements, and is the schedule being implemented?</a:t>
            </a:r>
          </a:p>
          <a:p>
            <a:pPr marL="401638" lvl="1" indent="-342900">
              <a:spcBef>
                <a:spcPct val="20000"/>
              </a:spcBef>
              <a:spcAft>
                <a:spcPts val="600"/>
              </a:spcAft>
              <a:buSzPct val="100000"/>
              <a:buFont typeface="Arial" panose="020B0604020202020204" pitchFamily="34" charset="0"/>
              <a:buChar char="•"/>
            </a:pPr>
            <a:r>
              <a:rPr lang="en-US" sz="2000" dirty="0">
                <a:latin typeface="+mj-lt"/>
                <a:cs typeface="ＭＳ Ｐゴシック"/>
              </a:rPr>
              <a:t>Are general exhaust fans scheduled off when the building is unoccupied?</a:t>
            </a:r>
          </a:p>
          <a:p>
            <a:pPr marL="401638" lvl="1" indent="-342900">
              <a:spcBef>
                <a:spcPct val="20000"/>
              </a:spcBef>
              <a:spcAft>
                <a:spcPts val="600"/>
              </a:spcAft>
              <a:buSzPct val="100000"/>
              <a:buFont typeface="Arial" panose="020B0604020202020204" pitchFamily="34" charset="0"/>
              <a:buChar char="•"/>
            </a:pPr>
            <a:r>
              <a:rPr lang="en-US" sz="2000" dirty="0">
                <a:latin typeface="+mj-lt"/>
                <a:cs typeface="ＭＳ Ｐゴシック"/>
              </a:rPr>
              <a:t>Is optimum start and stop programming being used? (Intelligent start/stop of HVAC system based on outside air and space temperature)</a:t>
            </a:r>
          </a:p>
        </p:txBody>
      </p:sp>
      <p:pic>
        <p:nvPicPr>
          <p:cNvPr id="1026" name="Picture 2"/>
          <p:cNvPicPr>
            <a:picLocks noChangeAspect="1" noChangeArrowheads="1"/>
          </p:cNvPicPr>
          <p:nvPr/>
        </p:nvPicPr>
        <p:blipFill>
          <a:blip r:embed="rId3"/>
          <a:srcRect/>
          <a:stretch>
            <a:fillRect/>
          </a:stretch>
        </p:blipFill>
        <p:spPr bwMode="auto">
          <a:xfrm>
            <a:off x="5757322" y="1765442"/>
            <a:ext cx="2800350" cy="162877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6002710" y="3886200"/>
            <a:ext cx="2381250" cy="1533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p:cNvSpPr txBox="1"/>
          <p:nvPr/>
        </p:nvSpPr>
        <p:spPr>
          <a:xfrm>
            <a:off x="7181833" y="5607119"/>
            <a:ext cx="1334020" cy="215444"/>
          </a:xfrm>
          <a:prstGeom prst="rect">
            <a:avLst/>
          </a:prstGeom>
          <a:noFill/>
        </p:spPr>
        <p:txBody>
          <a:bodyPr wrap="none" rtlCol="0">
            <a:spAutoFit/>
          </a:bodyPr>
          <a:lstStyle/>
          <a:p>
            <a:r>
              <a:rPr lang="en-US" sz="800" dirty="0">
                <a:latin typeface="+mj-lt"/>
                <a:cs typeface="Times New Roman" pitchFamily="18" charset="0"/>
              </a:rPr>
              <a:t>Images: Carrier, McQuay</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34962" y="1473372"/>
            <a:ext cx="1864127" cy="1174788"/>
          </a:xfrm>
          <a:prstGeom prst="rect">
            <a:avLst/>
          </a:prstGeom>
          <a:noFill/>
          <a:ln w="9525">
            <a:noFill/>
            <a:miter lim="800000"/>
            <a:headEnd/>
            <a:tailEnd/>
          </a:ln>
        </p:spPr>
      </p:pic>
      <p:sp>
        <p:nvSpPr>
          <p:cNvPr id="15" name="Rectangle 6"/>
          <p:cNvSpPr>
            <a:spLocks noGrp="1" noChangeArrowheads="1"/>
          </p:cNvSpPr>
          <p:nvPr>
            <p:ph idx="1"/>
          </p:nvPr>
        </p:nvSpPr>
        <p:spPr>
          <a:xfrm>
            <a:off x="3571274" y="1676400"/>
            <a:ext cx="5105400" cy="4114800"/>
          </a:xfrm>
          <a:prstGeom prst="rect">
            <a:avLst/>
          </a:prstGeom>
        </p:spPr>
        <p:txBody>
          <a:bodyPr>
            <a:noAutofit/>
          </a:bodyPr>
          <a:lstStyle/>
          <a:p>
            <a:pPr marL="344488" lvl="1" eaLnBrk="1" hangingPunct="1">
              <a:spcAft>
                <a:spcPts val="600"/>
              </a:spcAft>
            </a:pPr>
            <a:r>
              <a:rPr lang="en-US" sz="2000" dirty="0"/>
              <a:t>Are fan-powered VAV boxes scheduled for morning warm-up?</a:t>
            </a:r>
          </a:p>
          <a:p>
            <a:pPr marL="344488" lvl="1" eaLnBrk="1" hangingPunct="1">
              <a:spcAft>
                <a:spcPts val="600"/>
              </a:spcAft>
            </a:pPr>
            <a:r>
              <a:rPr lang="en-US" sz="2000" dirty="0"/>
              <a:t>Are baseboard heaters scheduled to match occupancy and not allowed to create a simultaneous heating and cooling situation?</a:t>
            </a:r>
          </a:p>
          <a:p>
            <a:pPr marL="344488" lvl="1" eaLnBrk="1" hangingPunct="1">
              <a:spcAft>
                <a:spcPts val="600"/>
              </a:spcAft>
            </a:pPr>
            <a:r>
              <a:rPr lang="en-US" sz="2000" dirty="0"/>
              <a:t>Are the chiller and boiler prevented from operating at the same time?</a:t>
            </a:r>
          </a:p>
          <a:p>
            <a:pPr marL="344488" lvl="1" eaLnBrk="1" hangingPunct="1">
              <a:spcAft>
                <a:spcPts val="600"/>
              </a:spcAft>
            </a:pPr>
            <a:r>
              <a:rPr lang="en-US" sz="2000" dirty="0"/>
              <a:t>How are after-hours overrides being used?</a:t>
            </a:r>
          </a:p>
          <a:p>
            <a:pPr marL="344488" lvl="1" eaLnBrk="1" hangingPunct="1">
              <a:spcAft>
                <a:spcPts val="600"/>
              </a:spcAft>
            </a:pPr>
            <a:r>
              <a:rPr lang="en-US" sz="2000" dirty="0"/>
              <a:t>Are programmable thermostats that are networkable and accessible through the Internet for packaged equipment appropriate?</a:t>
            </a:r>
          </a:p>
          <a:p>
            <a:pPr marL="344488" lvl="1" eaLnBrk="1" hangingPunct="1">
              <a:spcAft>
                <a:spcPts val="600"/>
              </a:spcAft>
              <a:buNone/>
            </a:pPr>
            <a:endParaRPr lang="en-US" sz="2000" dirty="0"/>
          </a:p>
        </p:txBody>
      </p:sp>
      <p:sp>
        <p:nvSpPr>
          <p:cNvPr id="6146" name="Title 1"/>
          <p:cNvSpPr>
            <a:spLocks noGrp="1"/>
          </p:cNvSpPr>
          <p:nvPr>
            <p:ph type="title"/>
          </p:nvPr>
        </p:nvSpPr>
        <p:spPr/>
        <p:txBody>
          <a:bodyPr/>
          <a:lstStyle/>
          <a:p>
            <a:r>
              <a:rPr lang="en-US" dirty="0"/>
              <a:t>Equipment Scheduling:</a:t>
            </a:r>
            <a:br>
              <a:rPr lang="en-US" dirty="0"/>
            </a:br>
            <a:r>
              <a:rPr lang="en-US" dirty="0"/>
              <a:t>HVAC Equipment </a:t>
            </a:r>
            <a:r>
              <a:rPr lang="en-US" sz="2800" dirty="0"/>
              <a:t>(continued)</a:t>
            </a:r>
            <a:endParaRPr lang="en-US" dirty="0"/>
          </a:p>
        </p:txBody>
      </p:sp>
      <p:pic>
        <p:nvPicPr>
          <p:cNvPr id="16" name="Picture 7"/>
          <p:cNvPicPr>
            <a:picLocks noChangeAspect="1" noChangeArrowheads="1"/>
          </p:cNvPicPr>
          <p:nvPr/>
        </p:nvPicPr>
        <p:blipFill>
          <a:blip r:embed="rId4" cstate="print"/>
          <a:srcRect/>
          <a:stretch>
            <a:fillRect/>
          </a:stretch>
        </p:blipFill>
        <p:spPr bwMode="auto">
          <a:xfrm>
            <a:off x="2173556" y="2483048"/>
            <a:ext cx="1276381" cy="1548867"/>
          </a:xfrm>
          <a:prstGeom prst="rect">
            <a:avLst/>
          </a:prstGeom>
          <a:ln>
            <a:noFill/>
          </a:ln>
          <a:effectLst>
            <a:outerShdw blurRad="190500" algn="tl" rotWithShape="0">
              <a:srgbClr val="000000">
                <a:alpha val="70000"/>
              </a:srgbClr>
            </a:outerShdw>
          </a:effectLst>
        </p:spPr>
      </p:pic>
      <p:sp>
        <p:nvSpPr>
          <p:cNvPr id="17" name="TextBox 16"/>
          <p:cNvSpPr txBox="1"/>
          <p:nvPr/>
        </p:nvSpPr>
        <p:spPr>
          <a:xfrm>
            <a:off x="251520" y="1766192"/>
            <a:ext cx="5181600" cy="461665"/>
          </a:xfrm>
          <a:prstGeom prst="rect">
            <a:avLst/>
          </a:prstGeom>
          <a:noFill/>
        </p:spPr>
        <p:txBody>
          <a:bodyPr wrap="square" rtlCol="0">
            <a:spAutoFit/>
          </a:bodyPr>
          <a:lstStyle/>
          <a:p>
            <a:endParaRPr lang="en-US" dirty="0"/>
          </a:p>
        </p:txBody>
      </p:sp>
      <p:sp>
        <p:nvSpPr>
          <p:cNvPr id="10" name="TextBox 9"/>
          <p:cNvSpPr txBox="1"/>
          <p:nvPr/>
        </p:nvSpPr>
        <p:spPr>
          <a:xfrm>
            <a:off x="304800" y="6629899"/>
            <a:ext cx="1619672" cy="215444"/>
          </a:xfrm>
          <a:prstGeom prst="rect">
            <a:avLst/>
          </a:prstGeom>
          <a:noFill/>
        </p:spPr>
        <p:txBody>
          <a:bodyPr wrap="square" rtlCol="0">
            <a:spAutoFit/>
          </a:bodyPr>
          <a:lstStyle/>
          <a:p>
            <a:r>
              <a:rPr lang="en-US" sz="800" dirty="0">
                <a:latin typeface="+mn-lt"/>
                <a:cs typeface="Times New Roman" pitchFamily="18" charset="0"/>
              </a:rPr>
              <a:t>Images: PECI, McQuay</a:t>
            </a:r>
          </a:p>
        </p:txBody>
      </p:sp>
      <p:pic>
        <p:nvPicPr>
          <p:cNvPr id="2051" name="Picture 3"/>
          <p:cNvPicPr>
            <a:picLocks noChangeAspect="1" noChangeArrowheads="1"/>
          </p:cNvPicPr>
          <p:nvPr/>
        </p:nvPicPr>
        <p:blipFill>
          <a:blip r:embed="rId5"/>
          <a:srcRect/>
          <a:stretch>
            <a:fillRect/>
          </a:stretch>
        </p:blipFill>
        <p:spPr bwMode="auto">
          <a:xfrm>
            <a:off x="304800" y="4191000"/>
            <a:ext cx="3252483" cy="2401416"/>
          </a:xfrm>
          <a:prstGeom prst="rect">
            <a:avLst/>
          </a:prstGeom>
          <a:ln>
            <a:noFill/>
          </a:ln>
          <a:effectLst>
            <a:outerShdw blurRad="190500" algn="tl" rotWithShape="0">
              <a:srgbClr val="000000">
                <a:alpha val="70000"/>
              </a:srgbClr>
            </a:outerShdw>
          </a:effectLst>
        </p:spPr>
      </p:pic>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Equipment Scheduling: </a:t>
            </a:r>
            <a:br>
              <a:rPr lang="en-US" dirty="0"/>
            </a:br>
            <a:r>
              <a:rPr lang="en-US" dirty="0"/>
              <a:t>Case Study</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1" name="Rectangle 5"/>
          <p:cNvSpPr txBox="1">
            <a:spLocks noChangeArrowheads="1"/>
          </p:cNvSpPr>
          <p:nvPr/>
        </p:nvSpPr>
        <p:spPr bwMode="auto">
          <a:xfrm>
            <a:off x="3653544" y="1615691"/>
            <a:ext cx="4914900" cy="43279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a:spcBef>
                <a:spcPct val="20000"/>
              </a:spcBef>
              <a:buClr>
                <a:schemeClr val="accent2"/>
              </a:buClr>
              <a:buSzPct val="60000"/>
              <a:defRPr/>
            </a:pPr>
            <a:r>
              <a:rPr lang="en-US" sz="2000" b="1" kern="0" dirty="0">
                <a:latin typeface="+mj-lt"/>
                <a:cs typeface="ＭＳ Ｐゴシック"/>
              </a:rPr>
              <a:t>Regions Hospital - </a:t>
            </a:r>
            <a:r>
              <a:rPr lang="en-US" sz="1800" b="1" kern="0" dirty="0">
                <a:latin typeface="+mj-lt"/>
                <a:cs typeface="ＭＳ Ｐゴシック"/>
              </a:rPr>
              <a:t>St. Paul</a:t>
            </a:r>
            <a:r>
              <a:rPr lang="en-US" sz="1800" b="1" kern="0">
                <a:latin typeface="+mj-lt"/>
                <a:cs typeface="ＭＳ Ｐゴシック"/>
              </a:rPr>
              <a:t>, Minn.</a:t>
            </a:r>
            <a:endParaRPr lang="en-US" sz="1800" b="1" kern="0" dirty="0">
              <a:latin typeface="+mj-lt"/>
              <a:cs typeface="ＭＳ Ｐゴシック"/>
            </a:endParaRPr>
          </a:p>
          <a:p>
            <a:pPr lvl="0">
              <a:spcBef>
                <a:spcPts val="1200"/>
              </a:spcBef>
              <a:buClr>
                <a:schemeClr val="tx1"/>
              </a:buClr>
              <a:buSzPct val="100000"/>
              <a:defRPr/>
            </a:pPr>
            <a:r>
              <a:rPr lang="en-US" sz="2000" dirty="0">
                <a:latin typeface="+mn-lt"/>
              </a:rPr>
              <a:t>Previous to adjustments:</a:t>
            </a:r>
          </a:p>
          <a:p>
            <a:pPr lvl="0">
              <a:spcBef>
                <a:spcPts val="1200"/>
              </a:spcBef>
              <a:buClr>
                <a:schemeClr val="tx1"/>
              </a:buClr>
              <a:buSzPct val="100000"/>
              <a:defRPr/>
            </a:pPr>
            <a:r>
              <a:rPr lang="en-US" sz="2000" dirty="0">
                <a:latin typeface="+mn-lt"/>
              </a:rPr>
              <a:t>Air-handling units ran 24/7, even in areas that were unoccupied (many at 100%)</a:t>
            </a:r>
          </a:p>
          <a:p>
            <a:pPr lvl="0">
              <a:spcBef>
                <a:spcPts val="1200"/>
              </a:spcBef>
              <a:buClr>
                <a:schemeClr val="tx1"/>
              </a:buClr>
              <a:buSzPct val="100000"/>
              <a:defRPr/>
            </a:pPr>
            <a:r>
              <a:rPr lang="en-US" sz="2000" dirty="0"/>
              <a:t>Results after adjustments:</a:t>
            </a:r>
            <a:endParaRPr lang="en-US" sz="2000" dirty="0">
              <a:latin typeface="+mn-lt"/>
            </a:endParaRPr>
          </a:p>
          <a:p>
            <a:pPr marL="342900" lvl="0" indent="-342900">
              <a:spcBef>
                <a:spcPts val="1200"/>
              </a:spcBef>
              <a:buClr>
                <a:schemeClr val="tx1"/>
              </a:buClr>
              <a:buSzPct val="100000"/>
              <a:buFont typeface="Wingdings" panose="05000000000000000000" pitchFamily="2" charset="2"/>
              <a:buChar char="§"/>
              <a:defRPr/>
            </a:pPr>
            <a:r>
              <a:rPr lang="en-US" sz="2000" dirty="0">
                <a:latin typeface="+mn-lt"/>
              </a:rPr>
              <a:t>65% energy savings for air-handling units </a:t>
            </a:r>
          </a:p>
          <a:p>
            <a:pPr marL="342900" lvl="0" indent="-342900">
              <a:spcBef>
                <a:spcPts val="1200"/>
              </a:spcBef>
              <a:buClr>
                <a:schemeClr val="tx1"/>
              </a:buClr>
              <a:buSzPct val="100000"/>
              <a:buFont typeface="Wingdings" panose="05000000000000000000" pitchFamily="2" charset="2"/>
              <a:buChar char="§"/>
              <a:defRPr/>
            </a:pPr>
            <a:r>
              <a:rPr lang="en-US" sz="2000" dirty="0">
                <a:latin typeface="+mn-lt"/>
              </a:rPr>
              <a:t>$52,464 annual savings on gas</a:t>
            </a:r>
          </a:p>
          <a:p>
            <a:pPr marL="342900" lvl="0" indent="-342900">
              <a:spcBef>
                <a:spcPts val="1200"/>
              </a:spcBef>
              <a:buClr>
                <a:schemeClr val="tx1"/>
              </a:buClr>
              <a:buSzPct val="100000"/>
              <a:buFont typeface="Wingdings" panose="05000000000000000000" pitchFamily="2" charset="2"/>
              <a:buChar char="§"/>
              <a:defRPr/>
            </a:pPr>
            <a:r>
              <a:rPr lang="en-US" sz="2000" dirty="0">
                <a:latin typeface="+mn-lt"/>
              </a:rPr>
              <a:t>3.5% overall energy savings</a:t>
            </a:r>
          </a:p>
          <a:p>
            <a:pPr marL="342900" lvl="0" indent="-342900">
              <a:spcBef>
                <a:spcPts val="1200"/>
              </a:spcBef>
              <a:buClr>
                <a:schemeClr val="tx1"/>
              </a:buClr>
              <a:buSzPct val="100000"/>
              <a:buFont typeface="Wingdings" panose="05000000000000000000" pitchFamily="2" charset="2"/>
              <a:buChar char="§"/>
              <a:defRPr/>
            </a:pPr>
            <a:r>
              <a:rPr lang="en-US" sz="2000" dirty="0">
                <a:latin typeface="+mn-lt"/>
              </a:rPr>
              <a:t>6.5% reduction in peak demand</a:t>
            </a:r>
            <a:endParaRPr lang="en-US" sz="2000" kern="0" dirty="0">
              <a:latin typeface="+mn-lt"/>
              <a:cs typeface="ＭＳ Ｐゴシック" pitchFamily="48" charset="-128"/>
            </a:endParaRPr>
          </a:p>
        </p:txBody>
      </p:sp>
      <p:pic>
        <p:nvPicPr>
          <p:cNvPr id="4" name="Picture 3" descr="A plant in a pot in a hallway&#10;&#10;AI-generated content may be incorrect.">
            <a:extLst>
              <a:ext uri="{FF2B5EF4-FFF2-40B4-BE49-F238E27FC236}">
                <a16:creationId xmlns:a16="http://schemas.microsoft.com/office/drawing/2014/main" id="{88329FB7-3B8C-0E31-9009-93CD68A2E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47" y="3514892"/>
            <a:ext cx="2095906" cy="2798199"/>
          </a:xfrm>
          <a:prstGeom prst="rect">
            <a:avLst/>
          </a:prstGeom>
        </p:spPr>
      </p:pic>
      <p:pic>
        <p:nvPicPr>
          <p:cNvPr id="7" name="Picture 6" descr="A building with trees and bushes&#10;&#10;AI-generated content may be incorrect.">
            <a:extLst>
              <a:ext uri="{FF2B5EF4-FFF2-40B4-BE49-F238E27FC236}">
                <a16:creationId xmlns:a16="http://schemas.microsoft.com/office/drawing/2014/main" id="{3D41F26E-DE91-81A7-3F1E-7C87BF822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81" y="1629458"/>
            <a:ext cx="2974638" cy="1675421"/>
          </a:xfrm>
          <a:prstGeom prst="rect">
            <a:avLst/>
          </a:prstGeom>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772400" cy="4876800"/>
          </a:xfrm>
        </p:spPr>
        <p:txBody>
          <a:bodyPr/>
          <a:lstStyle/>
          <a:p>
            <a:pPr marL="457200" indent="-457200">
              <a:buAutoNum type="alphaUcPeriod"/>
            </a:pPr>
            <a:r>
              <a:rPr lang="en-US" sz="2000" dirty="0"/>
              <a:t>Energy Conservation and Facility Management</a:t>
            </a:r>
          </a:p>
          <a:p>
            <a:pPr marL="457200" indent="-457200">
              <a:buAutoNum type="alphaUcPeriod"/>
            </a:pPr>
            <a:r>
              <a:rPr lang="en-US" sz="2000" dirty="0"/>
              <a:t>Basic Test Instruments</a:t>
            </a:r>
          </a:p>
          <a:p>
            <a:pPr marL="457200" indent="-457200">
              <a:buAutoNum type="alphaUcPeriod"/>
            </a:pPr>
            <a:r>
              <a:rPr lang="en-US" sz="2000" dirty="0"/>
              <a:t>Equipment Scheduling</a:t>
            </a:r>
          </a:p>
          <a:p>
            <a:pPr marL="457200" indent="-457200">
              <a:buAutoNum type="alphaUcPeriod"/>
            </a:pPr>
            <a:r>
              <a:rPr lang="en-US" sz="2000" dirty="0"/>
              <a:t>Simultaneous Heating and Cooling</a:t>
            </a:r>
          </a:p>
          <a:p>
            <a:pPr marL="457200" indent="-457200">
              <a:buAutoNum type="alphaUcPeriod"/>
            </a:pPr>
            <a:r>
              <a:rPr lang="en-US" sz="2000" dirty="0"/>
              <a:t>Outside Air Usage</a:t>
            </a:r>
          </a:p>
          <a:p>
            <a:pPr marL="457200" indent="-457200">
              <a:buAutoNum type="alphaUcPeriod"/>
            </a:pPr>
            <a:r>
              <a:rPr lang="en-US" sz="2000" dirty="0"/>
              <a:t>Learning Activity – Energy Conservation Opportunities</a:t>
            </a:r>
          </a:p>
          <a:p>
            <a:pPr marL="457200" indent="-457200">
              <a:buAutoNum type="alphaUcPeriod"/>
            </a:pPr>
            <a:r>
              <a:rPr lang="en-US" sz="2000" dirty="0"/>
              <a:t>Lighting Opportunities</a:t>
            </a:r>
          </a:p>
          <a:p>
            <a:pPr marL="457200" indent="-457200">
              <a:buAutoNum type="alphaUcPeriod"/>
            </a:pPr>
            <a:r>
              <a:rPr lang="en-US" sz="2000" dirty="0"/>
              <a:t>Controls Strategies</a:t>
            </a:r>
          </a:p>
          <a:p>
            <a:endParaRPr lang="en-US" dirty="0"/>
          </a:p>
        </p:txBody>
      </p:sp>
      <p:sp>
        <p:nvSpPr>
          <p:cNvPr id="18440" name="Rectangle 8"/>
          <p:cNvSpPr>
            <a:spLocks noGrp="1" noChangeArrowheads="1"/>
          </p:cNvSpPr>
          <p:nvPr>
            <p:ph type="title"/>
          </p:nvPr>
        </p:nvSpPr>
        <p:spPr/>
        <p:txBody>
          <a:bodyPr lIns="90488" tIns="44450" rIns="90488" bIns="44450" anchor="b"/>
          <a:lstStyle/>
          <a:p>
            <a:r>
              <a:rPr lang="en-US" dirty="0">
                <a:solidFill>
                  <a:schemeClr val="tx1"/>
                </a:solidFill>
              </a:rPr>
              <a:t>Part 5 Agenda</a:t>
            </a: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marR="0" lvl="0" indent="-342900" algn="l" defTabSz="914400" rtl="0" eaLnBrk="0" fontAlgn="base" latinLnBrk="0" hangingPunct="0">
              <a:lnSpc>
                <a:spcPts val="1800"/>
              </a:lnSpc>
              <a:spcBef>
                <a:spcPts val="400"/>
              </a:spcBef>
              <a:spcAft>
                <a:spcPts val="40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Simultaneous Heating and Cooling</a:t>
            </a: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7" name="Rectangle 3"/>
          <p:cNvSpPr txBox="1">
            <a:spLocks noChangeArrowheads="1"/>
          </p:cNvSpPr>
          <p:nvPr/>
        </p:nvSpPr>
        <p:spPr bwMode="auto">
          <a:xfrm>
            <a:off x="1149152" y="4921451"/>
            <a:ext cx="6858000" cy="1423470"/>
          </a:xfrm>
          <a:prstGeom prst="roundRect">
            <a:avLst/>
          </a:prstGeom>
          <a:solidFill>
            <a:srgbClr val="FFDFAF"/>
          </a:solidFill>
          <a:ln w="9525">
            <a:solidFill>
              <a:schemeClr val="tx1"/>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lvl="1" indent="0" eaLnBrk="0" hangingPunct="0">
              <a:spcBef>
                <a:spcPct val="20000"/>
              </a:spcBef>
              <a:buClr>
                <a:schemeClr val="accent2"/>
              </a:buClr>
              <a:buSzPct val="60000"/>
              <a:buFontTx/>
              <a:buNone/>
              <a:defRPr/>
            </a:pPr>
            <a:r>
              <a:rPr lang="en-US" b="1" dirty="0">
                <a:latin typeface="+mj-lt"/>
                <a:cs typeface="ＭＳ Ｐゴシック" pitchFamily="48" charset="-128"/>
              </a:rPr>
              <a:t>The Golden Rule:</a:t>
            </a:r>
          </a:p>
          <a:p>
            <a:pPr marL="0" lvl="1" indent="0" eaLnBrk="0" hangingPunct="0">
              <a:spcBef>
                <a:spcPct val="20000"/>
              </a:spcBef>
              <a:buClr>
                <a:schemeClr val="accent2"/>
              </a:buClr>
              <a:buSzPct val="60000"/>
              <a:buFontTx/>
              <a:buNone/>
              <a:defRPr/>
            </a:pPr>
            <a:r>
              <a:rPr lang="en-US" dirty="0">
                <a:latin typeface="+mj-lt"/>
                <a:cs typeface="ＭＳ Ｐゴシック" pitchFamily="48" charset="-128"/>
              </a:rPr>
              <a:t>Don’t use energy for both heating and cooling within the same system at the same time.</a:t>
            </a:r>
          </a:p>
          <a:p>
            <a:pPr marL="0" lvl="1" indent="0" eaLnBrk="0" hangingPunct="0">
              <a:spcBef>
                <a:spcPct val="20000"/>
              </a:spcBef>
              <a:buClr>
                <a:schemeClr val="accent2"/>
              </a:buClr>
              <a:buSzPct val="60000"/>
              <a:buFontTx/>
              <a:buNone/>
              <a:defRPr/>
            </a:pPr>
            <a:endParaRPr lang="en-US" dirty="0">
              <a:latin typeface="+mj-lt"/>
              <a:cs typeface="ＭＳ Ｐゴシック" pitchFamily="4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endParaRPr>
          </a:p>
        </p:txBody>
      </p:sp>
      <p:sp>
        <p:nvSpPr>
          <p:cNvPr id="8" name="Rectangle 8"/>
          <p:cNvSpPr txBox="1">
            <a:spLocks noChangeArrowheads="1"/>
          </p:cNvSpPr>
          <p:nvPr/>
        </p:nvSpPr>
        <p:spPr bwMode="auto">
          <a:xfrm>
            <a:off x="76200" y="1965979"/>
            <a:ext cx="7693891" cy="30533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Variable air volume (VAV) systems with reheat</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Constant volume systems with reheat</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Dual duct systems</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Multizone fans</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Central air conditioning systems with perimeter heating.</a:t>
            </a:r>
          </a:p>
        </p:txBody>
      </p:sp>
      <p:sp>
        <p:nvSpPr>
          <p:cNvPr id="3" name="Rectangle 2">
            <a:extLst>
              <a:ext uri="{FF2B5EF4-FFF2-40B4-BE49-F238E27FC236}">
                <a16:creationId xmlns:a16="http://schemas.microsoft.com/office/drawing/2014/main" id="{8B5DC451-4023-4023-A3B8-CBC990A2431E}"/>
              </a:ext>
            </a:extLst>
          </p:cNvPr>
          <p:cNvSpPr/>
          <p:nvPr/>
        </p:nvSpPr>
        <p:spPr>
          <a:xfrm>
            <a:off x="304800" y="1474885"/>
            <a:ext cx="8839200" cy="461665"/>
          </a:xfrm>
          <a:prstGeom prst="rect">
            <a:avLst/>
          </a:prstGeom>
        </p:spPr>
        <p:txBody>
          <a:bodyPr wrap="square">
            <a:spAutoFit/>
          </a:bodyPr>
          <a:lstStyle/>
          <a:p>
            <a:pPr lvl="0">
              <a:spcBef>
                <a:spcPct val="20000"/>
              </a:spcBef>
              <a:defRPr/>
            </a:pPr>
            <a:r>
              <a:rPr lang="en-US" b="1" kern="0" dirty="0">
                <a:latin typeface="+mn-lt"/>
                <a:cs typeface="ＭＳ Ｐゴシック" pitchFamily="48" charset="-128"/>
              </a:rPr>
              <a:t>Common culprits of simultaneous heating and cooling:</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Causes of Simultaneous</a:t>
            </a:r>
            <a:br>
              <a:rPr lang="en-US" dirty="0"/>
            </a:br>
            <a:r>
              <a:rPr lang="en-US" dirty="0"/>
              <a:t>Heating and Cooling</a:t>
            </a:r>
          </a:p>
        </p:txBody>
      </p:sp>
      <p:sp>
        <p:nvSpPr>
          <p:cNvPr id="5" name="Content Placeholder 2"/>
          <p:cNvSpPr txBox="1">
            <a:spLocks/>
          </p:cNvSpPr>
          <p:nvPr/>
        </p:nvSpPr>
        <p:spPr bwMode="auto">
          <a:xfrm>
            <a:off x="436004"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215516"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9" name="Rectangle 3"/>
          <p:cNvSpPr txBox="1">
            <a:spLocks noChangeArrowheads="1"/>
          </p:cNvSpPr>
          <p:nvPr/>
        </p:nvSpPr>
        <p:spPr bwMode="auto">
          <a:xfrm>
            <a:off x="304800" y="1676400"/>
            <a:ext cx="840319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Over conditioning outside air</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Overlapping control loops</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Leaking valves or dampers</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Sloppy valve or damper controllers (especially pneumatic)</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Rogue zones</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Abandoned overrides</a:t>
            </a:r>
          </a:p>
          <a:p>
            <a:pPr marL="342900"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Missing/damaged pipe or duct insulation</a:t>
            </a:r>
          </a:p>
        </p:txBody>
      </p:sp>
      <p:pic>
        <p:nvPicPr>
          <p:cNvPr id="4" name="Graphic 3" descr="Snowflake">
            <a:extLst>
              <a:ext uri="{FF2B5EF4-FFF2-40B4-BE49-F238E27FC236}">
                <a16:creationId xmlns:a16="http://schemas.microsoft.com/office/drawing/2014/main" id="{DE825D5D-C26C-494C-B7C1-B007CA481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6315" y="4437430"/>
            <a:ext cx="2420570" cy="2420570"/>
          </a:xfrm>
          <a:prstGeom prst="rect">
            <a:avLst/>
          </a:prstGeom>
        </p:spPr>
      </p:pic>
      <p:pic>
        <p:nvPicPr>
          <p:cNvPr id="8" name="Graphic 7" descr="Fire">
            <a:extLst>
              <a:ext uri="{FF2B5EF4-FFF2-40B4-BE49-F238E27FC236}">
                <a16:creationId xmlns:a16="http://schemas.microsoft.com/office/drawing/2014/main" id="{E039C13C-8DE0-4E04-A584-4EB72E07F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6600" y="4544496"/>
            <a:ext cx="2014950" cy="2014950"/>
          </a:xfrm>
          <a:prstGeom prst="rect">
            <a:avLst/>
          </a:prstGeom>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Solutions to Simultaneous</a:t>
            </a:r>
            <a:br>
              <a:rPr lang="en-US" dirty="0"/>
            </a:br>
            <a:r>
              <a:rPr lang="en-US" dirty="0"/>
              <a:t>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9" name="Rectangle 3"/>
          <p:cNvSpPr txBox="1">
            <a:spLocks noChangeArrowheads="1"/>
          </p:cNvSpPr>
          <p:nvPr/>
        </p:nvSpPr>
        <p:spPr bwMode="auto">
          <a:xfrm>
            <a:off x="304800" y="1548600"/>
            <a:ext cx="856895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ts val="0"/>
              </a:spcBef>
            </a:pPr>
            <a:endParaRPr lang="en-US" b="1" dirty="0">
              <a:latin typeface="+mj-lt"/>
              <a:cs typeface="ＭＳ Ｐゴシック" pitchFamily="48" charset="-128"/>
            </a:endParaRPr>
          </a:p>
          <a:p>
            <a:pPr eaLnBrk="0" hangingPunct="0">
              <a:spcBef>
                <a:spcPts val="0"/>
              </a:spcBef>
            </a:pPr>
            <a:r>
              <a:rPr lang="en-US" dirty="0">
                <a:latin typeface="+mj-lt"/>
                <a:cs typeface="ＭＳ Ｐゴシック" pitchFamily="48" charset="-128"/>
              </a:rPr>
              <a:t>Offending system types (e.g. constant volume [CV] dual duct, double-deck multi-zone, central AC with perimeter reheat, VAV reheat)</a:t>
            </a:r>
          </a:p>
          <a:p>
            <a:pPr eaLnBrk="0" hangingPunct="0">
              <a:spcBef>
                <a:spcPts val="0"/>
              </a:spcBef>
            </a:pPr>
            <a:endParaRPr lang="en-US" dirty="0">
              <a:latin typeface="+mj-lt"/>
              <a:cs typeface="ＭＳ Ｐゴシック" pitchFamily="48" charset="-128"/>
            </a:endParaRPr>
          </a:p>
          <a:p>
            <a:pPr eaLnBrk="0" hangingPunct="0">
              <a:spcBef>
                <a:spcPts val="0"/>
              </a:spcBef>
            </a:pPr>
            <a:endParaRPr lang="en-US" kern="0" dirty="0">
              <a:latin typeface="+mj-lt"/>
              <a:cs typeface="ＭＳ Ｐゴシック"/>
            </a:endParaRPr>
          </a:p>
          <a:p>
            <a:pPr eaLnBrk="0" hangingPunct="0">
              <a:spcBef>
                <a:spcPts val="0"/>
              </a:spcBef>
            </a:pPr>
            <a:r>
              <a:rPr lang="en-US" kern="0" dirty="0">
                <a:latin typeface="+mj-lt"/>
                <a:cs typeface="ＭＳ Ｐゴシック"/>
              </a:rPr>
              <a:t>Tune the controls to minimize simultaneous heating and cooling</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Intelligent supply temperature reset schemes</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Heating and cooling setpoints at least 5</a:t>
            </a:r>
            <a:r>
              <a:rPr lang="en-US" baseline="30000" dirty="0">
                <a:latin typeface="+mj-lt"/>
                <a:cs typeface="Arial" pitchFamily="34" charset="0"/>
              </a:rPr>
              <a:t>o</a:t>
            </a:r>
            <a:r>
              <a:rPr lang="en-US" dirty="0">
                <a:latin typeface="+mj-lt"/>
                <a:cs typeface="Arial" pitchFamily="34" charset="0"/>
              </a:rPr>
              <a:t>F</a:t>
            </a:r>
            <a:r>
              <a:rPr lang="en-US" kern="0" dirty="0">
                <a:latin typeface="+mj-lt"/>
                <a:cs typeface="ＭＳ Ｐゴシック"/>
              </a:rPr>
              <a:t> apart</a:t>
            </a:r>
          </a:p>
          <a:p>
            <a:pPr marL="800100" lvl="1" indent="-342900" eaLnBrk="0" hangingPunct="0">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Deadband &amp; throttling ranges that prevent hunting between heating and cooling</a:t>
            </a:r>
          </a:p>
          <a:p>
            <a:pPr marL="742950" lvl="1" indent="-285750" eaLnBrk="0" hangingPunct="0">
              <a:spcBef>
                <a:spcPct val="20000"/>
              </a:spcBef>
              <a:buClr>
                <a:schemeClr val="accent2"/>
              </a:buClr>
              <a:buSzPct val="60000"/>
              <a:defRPr/>
            </a:pPr>
            <a:endParaRPr lang="en-US" kern="0" dirty="0">
              <a:latin typeface="+mj-lt"/>
              <a:cs typeface="ＭＳ Ｐゴシック"/>
            </a:endParaRPr>
          </a:p>
        </p:txBody>
      </p:sp>
      <p:sp>
        <p:nvSpPr>
          <p:cNvPr id="19" name="Freeform: Shape 18">
            <a:extLst>
              <a:ext uri="{FF2B5EF4-FFF2-40B4-BE49-F238E27FC236}">
                <a16:creationId xmlns:a16="http://schemas.microsoft.com/office/drawing/2014/main" id="{ED22A22C-25C7-4372-B120-32E4C92AAF47}"/>
              </a:ext>
            </a:extLst>
          </p:cNvPr>
          <p:cNvSpPr/>
          <p:nvPr/>
        </p:nvSpPr>
        <p:spPr>
          <a:xfrm>
            <a:off x="381000" y="1530305"/>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Cause</a:t>
            </a:r>
            <a:r>
              <a:rPr lang="en-US" b="1" dirty="0">
                <a:cs typeface="ＭＳ Ｐゴシック" pitchFamily="48" charset="-128"/>
              </a:rPr>
              <a:t> </a:t>
            </a:r>
          </a:p>
        </p:txBody>
      </p:sp>
      <p:sp>
        <p:nvSpPr>
          <p:cNvPr id="20" name="Freeform: Shape 19">
            <a:extLst>
              <a:ext uri="{FF2B5EF4-FFF2-40B4-BE49-F238E27FC236}">
                <a16:creationId xmlns:a16="http://schemas.microsoft.com/office/drawing/2014/main" id="{EB9B5BE1-323F-49C3-8B56-4DD31AF1C3CD}"/>
              </a:ext>
            </a:extLst>
          </p:cNvPr>
          <p:cNvSpPr/>
          <p:nvPr/>
        </p:nvSpPr>
        <p:spPr>
          <a:xfrm>
            <a:off x="381000" y="3315124"/>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Potential Solution</a:t>
            </a:r>
          </a:p>
        </p:txBody>
      </p:sp>
      <p:cxnSp>
        <p:nvCxnSpPr>
          <p:cNvPr id="22" name="Straight Connector 21">
            <a:extLst>
              <a:ext uri="{FF2B5EF4-FFF2-40B4-BE49-F238E27FC236}">
                <a16:creationId xmlns:a16="http://schemas.microsoft.com/office/drawing/2014/main" id="{B94342CC-3AC5-4986-A3EF-2ED34446F5B5}"/>
              </a:ext>
            </a:extLst>
          </p:cNvPr>
          <p:cNvCxnSpPr/>
          <p:nvPr/>
        </p:nvCxnSpPr>
        <p:spPr bwMode="auto">
          <a:xfrm>
            <a:off x="381000" y="1948981"/>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9A46228D-4A28-4763-84FE-2D89FBC2AFDD}"/>
              </a:ext>
            </a:extLst>
          </p:cNvPr>
          <p:cNvCxnSpPr/>
          <p:nvPr/>
        </p:nvCxnSpPr>
        <p:spPr bwMode="auto">
          <a:xfrm>
            <a:off x="381000" y="3733800"/>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Solutions to Simultaneous</a:t>
            </a:r>
            <a:br>
              <a:rPr lang="en-US" dirty="0"/>
            </a:br>
            <a:r>
              <a:rPr lang="en-US" dirty="0"/>
              <a:t>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9" name="Rectangle 3"/>
          <p:cNvSpPr txBox="1">
            <a:spLocks noChangeArrowheads="1"/>
          </p:cNvSpPr>
          <p:nvPr/>
        </p:nvSpPr>
        <p:spPr bwMode="auto">
          <a:xfrm>
            <a:off x="304800" y="1600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ts val="0"/>
              </a:spcBef>
            </a:pPr>
            <a:r>
              <a:rPr lang="en-US" b="1" dirty="0">
                <a:latin typeface="+mj-lt"/>
                <a:cs typeface="ＭＳ Ｐゴシック" pitchFamily="48" charset="-128"/>
              </a:rPr>
              <a:t>Cause: </a:t>
            </a:r>
          </a:p>
          <a:p>
            <a:pPr eaLnBrk="0" hangingPunct="0">
              <a:spcBef>
                <a:spcPts val="0"/>
              </a:spcBef>
            </a:pPr>
            <a:r>
              <a:rPr lang="en-US" dirty="0">
                <a:latin typeface="+mj-lt"/>
                <a:cs typeface="Times New Roman" pitchFamily="18" charset="0"/>
              </a:rPr>
              <a:t>Overlapping control loops</a:t>
            </a:r>
          </a:p>
          <a:p>
            <a:pPr eaLnBrk="0" hangingPunct="0">
              <a:spcBef>
                <a:spcPts val="0"/>
              </a:spcBef>
            </a:pPr>
            <a:endParaRPr lang="en-US" dirty="0">
              <a:latin typeface="+mj-lt"/>
              <a:cs typeface="ＭＳ Ｐゴシック" pitchFamily="48" charset="-128"/>
            </a:endParaRPr>
          </a:p>
          <a:p>
            <a:pPr eaLnBrk="0" hangingPunct="0">
              <a:spcBef>
                <a:spcPts val="0"/>
              </a:spcBef>
            </a:pPr>
            <a:endParaRPr lang="en-US" dirty="0">
              <a:latin typeface="+mj-lt"/>
              <a:cs typeface="Times New Roman" pitchFamily="18" charset="0"/>
            </a:endParaRPr>
          </a:p>
          <a:p>
            <a:pPr eaLnBrk="0" hangingPunct="0">
              <a:spcBef>
                <a:spcPts val="0"/>
              </a:spcBef>
            </a:pPr>
            <a:r>
              <a:rPr lang="en-US" dirty="0">
                <a:latin typeface="+mj-lt"/>
                <a:cs typeface="Times New Roman" pitchFamily="18" charset="0"/>
              </a:rPr>
              <a:t>Use BAS (building automation system) screen checks to observe simultaneous heating &amp; cooling for the following:</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OA damper greater than minimum setting and heating valve open</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OA damper at minimum, cool OAT (outside air temperature), and mechanical cooling</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Mechanical heating and cooling both on (or cycling between them)</a:t>
            </a:r>
          </a:p>
          <a:p>
            <a:pPr eaLnBrk="0" hangingPunct="0">
              <a:lnSpc>
                <a:spcPct val="90000"/>
              </a:lnSpc>
              <a:spcBef>
                <a:spcPct val="20000"/>
              </a:spcBef>
              <a:buClr>
                <a:schemeClr val="accent2"/>
              </a:buClr>
              <a:buSzPct val="100000"/>
              <a:defRPr/>
            </a:pPr>
            <a:r>
              <a:rPr lang="en-US" kern="0" dirty="0">
                <a:latin typeface="+mj-lt"/>
                <a:cs typeface="ＭＳ Ｐゴシック"/>
              </a:rPr>
              <a:t>Then correct the settings in the BAS.</a:t>
            </a:r>
          </a:p>
          <a:p>
            <a:pPr marL="742950" lvl="1" indent="-285750" eaLnBrk="0" hangingPunct="0">
              <a:spcBef>
                <a:spcPct val="20000"/>
              </a:spcBef>
              <a:buClr>
                <a:schemeClr val="accent2"/>
              </a:buClr>
              <a:buSzPct val="60000"/>
              <a:defRPr/>
            </a:pPr>
            <a:endParaRPr lang="en-US" kern="0" dirty="0">
              <a:latin typeface="Times New Roman" pitchFamily="18" charset="0"/>
              <a:cs typeface="ＭＳ Ｐゴシック"/>
            </a:endParaRPr>
          </a:p>
        </p:txBody>
      </p:sp>
      <p:sp>
        <p:nvSpPr>
          <p:cNvPr id="8" name="Freeform: Shape 7">
            <a:extLst>
              <a:ext uri="{FF2B5EF4-FFF2-40B4-BE49-F238E27FC236}">
                <a16:creationId xmlns:a16="http://schemas.microsoft.com/office/drawing/2014/main" id="{944A1F43-B37E-4FEF-8230-EE10A20FFDB7}"/>
              </a:ext>
            </a:extLst>
          </p:cNvPr>
          <p:cNvSpPr/>
          <p:nvPr/>
        </p:nvSpPr>
        <p:spPr>
          <a:xfrm>
            <a:off x="348685" y="1530305"/>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Cause</a:t>
            </a:r>
            <a:r>
              <a:rPr lang="en-US" b="1" dirty="0">
                <a:cs typeface="ＭＳ Ｐゴシック" pitchFamily="48" charset="-128"/>
              </a:rPr>
              <a:t> </a:t>
            </a:r>
          </a:p>
        </p:txBody>
      </p:sp>
      <p:sp>
        <p:nvSpPr>
          <p:cNvPr id="10" name="Freeform: Shape 9">
            <a:extLst>
              <a:ext uri="{FF2B5EF4-FFF2-40B4-BE49-F238E27FC236}">
                <a16:creationId xmlns:a16="http://schemas.microsoft.com/office/drawing/2014/main" id="{4BC268F1-4BC3-453F-A9DA-F756EFDB1C50}"/>
              </a:ext>
            </a:extLst>
          </p:cNvPr>
          <p:cNvSpPr/>
          <p:nvPr/>
        </p:nvSpPr>
        <p:spPr>
          <a:xfrm>
            <a:off x="381000" y="2667000"/>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Potential Solution</a:t>
            </a:r>
          </a:p>
        </p:txBody>
      </p:sp>
      <p:cxnSp>
        <p:nvCxnSpPr>
          <p:cNvPr id="11" name="Straight Connector 10">
            <a:extLst>
              <a:ext uri="{FF2B5EF4-FFF2-40B4-BE49-F238E27FC236}">
                <a16:creationId xmlns:a16="http://schemas.microsoft.com/office/drawing/2014/main" id="{568A567A-3A39-46CF-AEA5-F31935E976BF}"/>
              </a:ext>
            </a:extLst>
          </p:cNvPr>
          <p:cNvCxnSpPr/>
          <p:nvPr/>
        </p:nvCxnSpPr>
        <p:spPr bwMode="auto">
          <a:xfrm>
            <a:off x="381000" y="1948981"/>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6C1512DB-0790-4A73-81A7-FF4342EA4FE0}"/>
              </a:ext>
            </a:extLst>
          </p:cNvPr>
          <p:cNvCxnSpPr/>
          <p:nvPr/>
        </p:nvCxnSpPr>
        <p:spPr bwMode="auto">
          <a:xfrm>
            <a:off x="381000" y="3085676"/>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Solutions to Simultaneous</a:t>
            </a:r>
            <a:br>
              <a:rPr lang="en-US" dirty="0"/>
            </a:br>
            <a:r>
              <a:rPr lang="en-US" dirty="0"/>
              <a:t>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9" name="Rectangle 3"/>
          <p:cNvSpPr txBox="1">
            <a:spLocks noChangeArrowheads="1"/>
          </p:cNvSpPr>
          <p:nvPr/>
        </p:nvSpPr>
        <p:spPr bwMode="auto">
          <a:xfrm>
            <a:off x="304801"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spcBef>
                <a:spcPts val="0"/>
              </a:spcBef>
            </a:pPr>
            <a:r>
              <a:rPr lang="en-US" b="1" dirty="0">
                <a:latin typeface="+mj-lt"/>
                <a:cs typeface="ＭＳ Ｐゴシック" pitchFamily="48" charset="-128"/>
              </a:rPr>
              <a:t>Cause: </a:t>
            </a:r>
          </a:p>
          <a:p>
            <a:pPr marL="0" lvl="1" eaLnBrk="0" hangingPunct="0">
              <a:spcBef>
                <a:spcPts val="0"/>
              </a:spcBef>
            </a:pPr>
            <a:r>
              <a:rPr lang="en-US" dirty="0">
                <a:latin typeface="+mj-lt"/>
                <a:cs typeface="Times New Roman" pitchFamily="18" charset="0"/>
              </a:rPr>
              <a:t>Unusual zone load, such as computer room, drives down supply air temperature setpoint, forcing excessive use of reheat</a:t>
            </a:r>
          </a:p>
          <a:p>
            <a:pPr eaLnBrk="0" hangingPunct="0">
              <a:spcBef>
                <a:spcPts val="0"/>
              </a:spcBef>
            </a:pPr>
            <a:endParaRPr lang="en-US" dirty="0">
              <a:latin typeface="+mj-lt"/>
              <a:cs typeface="ＭＳ Ｐゴシック" pitchFamily="48" charset="-128"/>
            </a:endParaRPr>
          </a:p>
          <a:p>
            <a:pPr eaLnBrk="0" hangingPunct="0">
              <a:spcBef>
                <a:spcPts val="0"/>
              </a:spcBef>
            </a:pPr>
            <a:r>
              <a:rPr lang="en-US" b="1" dirty="0">
                <a:latin typeface="+mj-lt"/>
                <a:cs typeface="ＭＳ Ｐゴシック" pitchFamily="48" charset="-128"/>
              </a:rPr>
              <a:t>Potential solutions:</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Remove rogue zone from SAT (supply air temperature) reset sequence and serve zone with separate fan coil unit</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Increase air flow to rogue zone</a:t>
            </a:r>
          </a:p>
          <a:p>
            <a:pPr marL="800100" lvl="1" indent="-342900" eaLnBrk="0" hangingPunct="0">
              <a:lnSpc>
                <a:spcPct val="90000"/>
              </a:lnSpc>
              <a:spcBef>
                <a:spcPct val="20000"/>
              </a:spcBef>
              <a:buClr>
                <a:schemeClr val="accent2"/>
              </a:buClr>
              <a:buSzPct val="100000"/>
              <a:buFont typeface="Wingdings" panose="05000000000000000000" pitchFamily="2" charset="2"/>
              <a:buChar char="§"/>
              <a:defRPr/>
            </a:pPr>
            <a:r>
              <a:rPr lang="en-US" kern="0" dirty="0">
                <a:latin typeface="+mj-lt"/>
                <a:cs typeface="ＭＳ Ｐゴシック"/>
              </a:rPr>
              <a:t>Weight other zones more heavily in SAT reset sequence.</a:t>
            </a:r>
          </a:p>
          <a:p>
            <a:pPr marL="742950" lvl="1" indent="-285750" eaLnBrk="0" hangingPunct="0">
              <a:spcBef>
                <a:spcPct val="20000"/>
              </a:spcBef>
              <a:buClr>
                <a:schemeClr val="accent2"/>
              </a:buClr>
              <a:buSzPct val="60000"/>
              <a:buFont typeface="Monotype Sorts" charset="2"/>
              <a:buChar char="n"/>
              <a:defRPr/>
            </a:pPr>
            <a:endParaRPr lang="en-US" kern="0" dirty="0">
              <a:latin typeface="Times New Roman" pitchFamily="18" charset="0"/>
              <a:cs typeface="ＭＳ Ｐゴシック"/>
            </a:endParaRPr>
          </a:p>
        </p:txBody>
      </p:sp>
      <p:sp>
        <p:nvSpPr>
          <p:cNvPr id="7" name="Freeform: Shape 6">
            <a:extLst>
              <a:ext uri="{FF2B5EF4-FFF2-40B4-BE49-F238E27FC236}">
                <a16:creationId xmlns:a16="http://schemas.microsoft.com/office/drawing/2014/main" id="{C12D6E62-DCF6-4835-850C-37254EB48A2B}"/>
              </a:ext>
            </a:extLst>
          </p:cNvPr>
          <p:cNvSpPr/>
          <p:nvPr/>
        </p:nvSpPr>
        <p:spPr>
          <a:xfrm>
            <a:off x="381000" y="1530305"/>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Cause</a:t>
            </a:r>
            <a:r>
              <a:rPr lang="en-US" b="1" dirty="0">
                <a:cs typeface="ＭＳ Ｐゴシック" pitchFamily="48" charset="-128"/>
              </a:rPr>
              <a:t> </a:t>
            </a:r>
          </a:p>
        </p:txBody>
      </p:sp>
      <p:sp>
        <p:nvSpPr>
          <p:cNvPr id="8" name="Freeform: Shape 7">
            <a:extLst>
              <a:ext uri="{FF2B5EF4-FFF2-40B4-BE49-F238E27FC236}">
                <a16:creationId xmlns:a16="http://schemas.microsoft.com/office/drawing/2014/main" id="{468726C5-7AB8-44BA-984E-4FBEB402BFBF}"/>
              </a:ext>
            </a:extLst>
          </p:cNvPr>
          <p:cNvSpPr/>
          <p:nvPr/>
        </p:nvSpPr>
        <p:spPr>
          <a:xfrm>
            <a:off x="381000" y="3409557"/>
            <a:ext cx="2971800" cy="418676"/>
          </a:xfrm>
          <a:custGeom>
            <a:avLst/>
            <a:gdLst>
              <a:gd name="connsiteX0" fmla="*/ 111908 w 1584960"/>
              <a:gd name="connsiteY0" fmla="*/ 0 h 671313"/>
              <a:gd name="connsiteX1" fmla="*/ 1473052 w 1584960"/>
              <a:gd name="connsiteY1" fmla="*/ 0 h 671313"/>
              <a:gd name="connsiteX2" fmla="*/ 1584960 w 1584960"/>
              <a:gd name="connsiteY2" fmla="*/ 111908 h 671313"/>
              <a:gd name="connsiteX3" fmla="*/ 1584960 w 1584960"/>
              <a:gd name="connsiteY3" fmla="*/ 671313 h 671313"/>
              <a:gd name="connsiteX4" fmla="*/ 1584960 w 1584960"/>
              <a:gd name="connsiteY4" fmla="*/ 671313 h 671313"/>
              <a:gd name="connsiteX5" fmla="*/ 0 w 1584960"/>
              <a:gd name="connsiteY5" fmla="*/ 671313 h 671313"/>
              <a:gd name="connsiteX6" fmla="*/ 0 w 1584960"/>
              <a:gd name="connsiteY6" fmla="*/ 671313 h 671313"/>
              <a:gd name="connsiteX7" fmla="*/ 0 w 1584960"/>
              <a:gd name="connsiteY7" fmla="*/ 111908 h 671313"/>
              <a:gd name="connsiteX8" fmla="*/ 111908 w 1584960"/>
              <a:gd name="connsiteY8" fmla="*/ 0 h 67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 h="671313">
                <a:moveTo>
                  <a:pt x="111908" y="0"/>
                </a:moveTo>
                <a:lnTo>
                  <a:pt x="1473052" y="0"/>
                </a:lnTo>
                <a:cubicBezTo>
                  <a:pt x="1534857" y="0"/>
                  <a:pt x="1584960" y="50103"/>
                  <a:pt x="1584960" y="111908"/>
                </a:cubicBezTo>
                <a:lnTo>
                  <a:pt x="1584960" y="671313"/>
                </a:lnTo>
                <a:lnTo>
                  <a:pt x="1584960" y="671313"/>
                </a:lnTo>
                <a:lnTo>
                  <a:pt x="0" y="671313"/>
                </a:lnTo>
                <a:lnTo>
                  <a:pt x="0" y="671313"/>
                </a:lnTo>
                <a:lnTo>
                  <a:pt x="0" y="111908"/>
                </a:lnTo>
                <a:cubicBezTo>
                  <a:pt x="0" y="50103"/>
                  <a:pt x="50103" y="0"/>
                  <a:pt x="111908" y="0"/>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402" tIns="80402" rIns="80402" bIns="47625" numCol="1" spcCol="1270" anchor="ctr" anchorCtr="0">
            <a:noAutofit/>
          </a:bodyPr>
          <a:lstStyle/>
          <a:p>
            <a:pPr eaLnBrk="0" hangingPunct="0">
              <a:spcBef>
                <a:spcPts val="0"/>
              </a:spcBef>
            </a:pPr>
            <a:r>
              <a:rPr lang="en-US" b="1" dirty="0">
                <a:solidFill>
                  <a:schemeClr val="tx1"/>
                </a:solidFill>
                <a:cs typeface="ＭＳ Ｐゴシック" pitchFamily="48" charset="-128"/>
              </a:rPr>
              <a:t>Potential Solution</a:t>
            </a:r>
          </a:p>
        </p:txBody>
      </p:sp>
      <p:cxnSp>
        <p:nvCxnSpPr>
          <p:cNvPr id="10" name="Straight Connector 9">
            <a:extLst>
              <a:ext uri="{FF2B5EF4-FFF2-40B4-BE49-F238E27FC236}">
                <a16:creationId xmlns:a16="http://schemas.microsoft.com/office/drawing/2014/main" id="{A69B5A8E-A74B-40DB-807E-CEECBA9C5C8E}"/>
              </a:ext>
            </a:extLst>
          </p:cNvPr>
          <p:cNvCxnSpPr/>
          <p:nvPr/>
        </p:nvCxnSpPr>
        <p:spPr bwMode="auto">
          <a:xfrm>
            <a:off x="381000" y="1948981"/>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869DFFB7-A462-4675-944B-E2196027714D}"/>
              </a:ext>
            </a:extLst>
          </p:cNvPr>
          <p:cNvCxnSpPr/>
          <p:nvPr/>
        </p:nvCxnSpPr>
        <p:spPr bwMode="auto">
          <a:xfrm>
            <a:off x="381000" y="3828233"/>
            <a:ext cx="80772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rotWithShape="1">
          <a:blip r:embed="rId3"/>
          <a:srcRect t="14313" r="3288"/>
          <a:stretch/>
        </p:blipFill>
        <p:spPr>
          <a:xfrm>
            <a:off x="2033503" y="2056058"/>
            <a:ext cx="5076991" cy="3373674"/>
          </a:xfrm>
          <a:prstGeom prst="rect">
            <a:avLst/>
          </a:prstGeom>
        </p:spPr>
      </p:pic>
      <p:sp>
        <p:nvSpPr>
          <p:cNvPr id="6146" name="Title 1"/>
          <p:cNvSpPr>
            <a:spLocks noGrp="1"/>
          </p:cNvSpPr>
          <p:nvPr>
            <p:ph type="title"/>
          </p:nvPr>
        </p:nvSpPr>
        <p:spPr/>
        <p:txBody>
          <a:bodyPr/>
          <a:lstStyle/>
          <a:p>
            <a:r>
              <a:rPr lang="en-US" dirty="0"/>
              <a:t>Outside Air Usage:</a:t>
            </a:r>
            <a:br>
              <a:rPr lang="en-US" dirty="0"/>
            </a:br>
            <a:r>
              <a:rPr lang="en-US" dirty="0"/>
              <a:t>Economizers</a:t>
            </a:r>
          </a:p>
        </p:txBody>
      </p:sp>
      <p:sp>
        <p:nvSpPr>
          <p:cNvPr id="11" name="Rectangle 6"/>
          <p:cNvSpPr txBox="1">
            <a:spLocks noChangeArrowheads="1"/>
          </p:cNvSpPr>
          <p:nvPr/>
        </p:nvSpPr>
        <p:spPr bwMode="auto">
          <a:xfrm>
            <a:off x="535295" y="5913010"/>
            <a:ext cx="7696200" cy="756350"/>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p>
            <a:pPr marL="800100" marR="0" lvl="1" indent="-342900" defTabSz="914400" eaLnBrk="0" latinLnBrk="0" hangingPunct="0">
              <a:lnSpc>
                <a:spcPct val="90000"/>
              </a:lnSpc>
              <a:spcBef>
                <a:spcPct val="20000"/>
              </a:spcBef>
              <a:buClr>
                <a:schemeClr val="accent2"/>
              </a:buClr>
              <a:buSzPct val="100000"/>
              <a:buFont typeface="Wingdings" panose="05000000000000000000" pitchFamily="2" charset="2"/>
              <a:buChar char="§"/>
              <a:tabLst/>
              <a:defRPr/>
            </a:pPr>
            <a:r>
              <a:rPr lang="en-US" sz="2000" kern="0" dirty="0">
                <a:latin typeface="+mj-lt"/>
                <a:cs typeface="ＭＳ Ｐゴシック"/>
              </a:rPr>
              <a:t>Failed outside air sensor</a:t>
            </a:r>
          </a:p>
          <a:p>
            <a:pPr marL="800100" marR="0" lvl="1" indent="-342900" defTabSz="914400" eaLnBrk="0" latinLnBrk="0" hangingPunct="0">
              <a:lnSpc>
                <a:spcPct val="90000"/>
              </a:lnSpc>
              <a:spcBef>
                <a:spcPct val="20000"/>
              </a:spcBef>
              <a:buClr>
                <a:schemeClr val="accent2"/>
              </a:buClr>
              <a:buSzPct val="100000"/>
              <a:buFont typeface="Wingdings" panose="05000000000000000000" pitchFamily="2" charset="2"/>
              <a:buChar char="§"/>
              <a:tabLst/>
              <a:defRPr/>
            </a:pPr>
            <a:r>
              <a:rPr lang="en-US" sz="2000" kern="0" dirty="0">
                <a:latin typeface="+mj-lt"/>
                <a:cs typeface="ＭＳ Ｐゴシック"/>
              </a:rPr>
              <a:t>Incorrect thermostat</a:t>
            </a:r>
          </a:p>
          <a:p>
            <a:pPr marL="800100" marR="0" lvl="1" indent="-342900" defTabSz="914400" eaLnBrk="0" latinLnBrk="0" hangingPunct="0">
              <a:lnSpc>
                <a:spcPct val="90000"/>
              </a:lnSpc>
              <a:spcBef>
                <a:spcPct val="20000"/>
              </a:spcBef>
              <a:buClr>
                <a:schemeClr val="accent2"/>
              </a:buClr>
              <a:buSzPct val="100000"/>
              <a:buFont typeface="Wingdings" panose="05000000000000000000" pitchFamily="2" charset="2"/>
              <a:buChar char="§"/>
              <a:tabLst/>
              <a:defRPr/>
            </a:pPr>
            <a:r>
              <a:rPr lang="en-US" sz="2000" kern="0" dirty="0">
                <a:latin typeface="+mj-lt"/>
                <a:cs typeface="ＭＳ Ｐゴシック"/>
              </a:rPr>
              <a:t>Incorrect control logic</a:t>
            </a:r>
          </a:p>
          <a:p>
            <a:pPr marL="800100" marR="0" lvl="1" indent="-342900" defTabSz="914400" eaLnBrk="0" latinLnBrk="0" hangingPunct="0">
              <a:lnSpc>
                <a:spcPct val="90000"/>
              </a:lnSpc>
              <a:spcBef>
                <a:spcPct val="20000"/>
              </a:spcBef>
              <a:buClr>
                <a:schemeClr val="accent2"/>
              </a:buClr>
              <a:buSzPct val="100000"/>
              <a:buFont typeface="Wingdings" panose="05000000000000000000" pitchFamily="2" charset="2"/>
              <a:buChar char="§"/>
              <a:tabLst/>
              <a:defRPr/>
            </a:pPr>
            <a:r>
              <a:rPr lang="en-US" sz="2000" kern="0" dirty="0">
                <a:latin typeface="+mj-lt"/>
                <a:cs typeface="ＭＳ Ｐゴシック"/>
              </a:rPr>
              <a:t>Broken linkages</a:t>
            </a:r>
          </a:p>
          <a:p>
            <a:pPr marL="742950" marR="0" lvl="1" indent="-285750" defTabSz="914400" eaLnBrk="0" latinLnBrk="0" hangingPunct="0">
              <a:lnSpc>
                <a:spcPct val="90000"/>
              </a:lnSpc>
              <a:spcBef>
                <a:spcPct val="20000"/>
              </a:spcBef>
              <a:buClr>
                <a:schemeClr val="accent2"/>
              </a:buClr>
              <a:buSzPct val="60000"/>
              <a:tabLst/>
              <a:defRPr/>
            </a:pPr>
            <a:endParaRPr kumimoji="0" lang="en-US" sz="12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p:txBody>
      </p:sp>
      <p:sp>
        <p:nvSpPr>
          <p:cNvPr id="17" name="TextBox 16"/>
          <p:cNvSpPr txBox="1"/>
          <p:nvPr/>
        </p:nvSpPr>
        <p:spPr>
          <a:xfrm>
            <a:off x="2252292" y="1511225"/>
            <a:ext cx="4639412"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atin typeface="+mj-lt"/>
                <a:cs typeface="Times New Roman" pitchFamily="18" charset="0"/>
              </a:rPr>
              <a:t>Economizers = FREE COOLING</a:t>
            </a:r>
          </a:p>
        </p:txBody>
      </p:sp>
      <p:sp>
        <p:nvSpPr>
          <p:cNvPr id="21" name="TextBox 20"/>
          <p:cNvSpPr txBox="1"/>
          <p:nvPr/>
        </p:nvSpPr>
        <p:spPr>
          <a:xfrm>
            <a:off x="7452320" y="6453336"/>
            <a:ext cx="1512168" cy="216024"/>
          </a:xfrm>
          <a:prstGeom prst="rect">
            <a:avLst/>
          </a:prstGeom>
          <a:noFill/>
        </p:spPr>
        <p:txBody>
          <a:bodyPr wrap="square" rtlCol="0">
            <a:spAutoFit/>
          </a:bodyPr>
          <a:lstStyle/>
          <a:p>
            <a:r>
              <a:rPr lang="en-US" sz="800" dirty="0">
                <a:latin typeface="+mj-lt"/>
                <a:cs typeface="Times New Roman" pitchFamily="18" charset="0"/>
              </a:rPr>
              <a:t>Image: Better Bricks</a:t>
            </a:r>
          </a:p>
        </p:txBody>
      </p:sp>
      <p:sp>
        <p:nvSpPr>
          <p:cNvPr id="7" name="Rectangle 6">
            <a:extLst>
              <a:ext uri="{FF2B5EF4-FFF2-40B4-BE49-F238E27FC236}">
                <a16:creationId xmlns:a16="http://schemas.microsoft.com/office/drawing/2014/main" id="{4C3FEFA4-B5E0-4680-8D30-1661B6726A2D}"/>
              </a:ext>
            </a:extLst>
          </p:cNvPr>
          <p:cNvSpPr/>
          <p:nvPr/>
        </p:nvSpPr>
        <p:spPr>
          <a:xfrm>
            <a:off x="1543627" y="5512900"/>
            <a:ext cx="6056745" cy="400110"/>
          </a:xfrm>
          <a:prstGeom prst="rect">
            <a:avLst/>
          </a:prstGeom>
        </p:spPr>
        <p:txBody>
          <a:bodyPr wrap="square">
            <a:spAutoFit/>
          </a:bodyPr>
          <a:lstStyle/>
          <a:p>
            <a:pPr lvl="0">
              <a:spcBef>
                <a:spcPct val="20000"/>
              </a:spcBef>
              <a:defRPr/>
            </a:pPr>
            <a:r>
              <a:rPr lang="en-US" sz="2000" kern="0" dirty="0">
                <a:solidFill>
                  <a:srgbClr val="000000"/>
                </a:solidFill>
                <a:latin typeface="Arial"/>
                <a:ea typeface="MS PGothic" pitchFamily="34" charset="-128"/>
                <a:cs typeface="ＭＳ Ｐゴシック" pitchFamily="48" charset="-128"/>
              </a:rPr>
              <a:t>However</a:t>
            </a:r>
            <a:r>
              <a:rPr lang="en-US" sz="2000" kern="0" dirty="0">
                <a:solidFill>
                  <a:srgbClr val="000000"/>
                </a:solidFill>
                <a:latin typeface="Arial"/>
                <a:cs typeface="ＭＳ Ｐゴシック" pitchFamily="48" charset="-128"/>
              </a:rPr>
              <a:t>, if</a:t>
            </a:r>
            <a:r>
              <a:rPr lang="en-US" sz="2000" kern="0" dirty="0">
                <a:solidFill>
                  <a:srgbClr val="000000"/>
                </a:solidFill>
                <a:latin typeface="Arial"/>
                <a:ea typeface="MS PGothic" pitchFamily="34" charset="-128"/>
                <a:cs typeface="ＭＳ Ｐゴシック"/>
              </a:rPr>
              <a:t> you have one, it may not be working!</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BF40C402-ACA4-460F-94E9-2A848B1229C4}"/>
              </a:ext>
            </a:extLst>
          </p:cNvPr>
          <p:cNvSpPr/>
          <p:nvPr/>
        </p:nvSpPr>
        <p:spPr>
          <a:xfrm>
            <a:off x="3581400" y="3608222"/>
            <a:ext cx="5292471" cy="321514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7408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4089" name="Rectangle 9"/>
          <p:cNvSpPr>
            <a:spLocks noGrp="1" noChangeArrowheads="1"/>
          </p:cNvSpPr>
          <p:nvPr>
            <p:ph idx="1"/>
          </p:nvPr>
        </p:nvSpPr>
        <p:spPr>
          <a:xfrm>
            <a:off x="41528" y="1600200"/>
            <a:ext cx="7959471" cy="4419600"/>
          </a:xfrm>
        </p:spPr>
        <p:txBody>
          <a:bodyPr lIns="90488" tIns="44450" rIns="90488" bIns="44450"/>
          <a:lstStyle/>
          <a:p>
            <a:pPr lvl="1">
              <a:lnSpc>
                <a:spcPct val="90000"/>
              </a:lnSpc>
              <a:spcBef>
                <a:spcPts val="600"/>
              </a:spcBef>
            </a:pPr>
            <a:r>
              <a:rPr lang="en-US" sz="2400" dirty="0"/>
              <a:t>Required by ASHRAE 90.1/IECC Energy Codes (some exceptions)</a:t>
            </a:r>
          </a:p>
          <a:p>
            <a:pPr lvl="1">
              <a:lnSpc>
                <a:spcPct val="90000"/>
              </a:lnSpc>
              <a:spcBef>
                <a:spcPts val="600"/>
              </a:spcBef>
            </a:pPr>
            <a:r>
              <a:rPr lang="en-US" sz="2400" dirty="0"/>
              <a:t>Useful when cooling is required during cool weather</a:t>
            </a:r>
          </a:p>
          <a:p>
            <a:pPr lvl="1">
              <a:lnSpc>
                <a:spcPct val="90000"/>
              </a:lnSpc>
              <a:spcBef>
                <a:spcPts val="600"/>
              </a:spcBef>
            </a:pPr>
            <a:r>
              <a:rPr lang="en-US" sz="2400" dirty="0"/>
              <a:t>Are outside air intakes large enough?</a:t>
            </a:r>
          </a:p>
          <a:p>
            <a:pPr lvl="1">
              <a:lnSpc>
                <a:spcPct val="90000"/>
              </a:lnSpc>
              <a:spcBef>
                <a:spcPts val="600"/>
              </a:spcBef>
            </a:pPr>
            <a:r>
              <a:rPr lang="en-US" sz="2400" dirty="0"/>
              <a:t>Dry bulb or enthalpy control?</a:t>
            </a:r>
          </a:p>
          <a:p>
            <a:pPr lvl="1">
              <a:lnSpc>
                <a:spcPct val="90000"/>
              </a:lnSpc>
              <a:spcBef>
                <a:spcPts val="600"/>
              </a:spcBef>
            </a:pPr>
            <a:r>
              <a:rPr lang="en-US" sz="2400" dirty="0"/>
              <a:t>Sensor reliability?</a:t>
            </a:r>
          </a:p>
        </p:txBody>
      </p:sp>
      <p:sp>
        <p:nvSpPr>
          <p:cNvPr id="174088" name="Rectangle 8"/>
          <p:cNvSpPr>
            <a:spLocks noGrp="1" noChangeArrowheads="1"/>
          </p:cNvSpPr>
          <p:nvPr>
            <p:ph type="title"/>
          </p:nvPr>
        </p:nvSpPr>
        <p:spPr>
          <a:xfrm>
            <a:off x="304800" y="457200"/>
            <a:ext cx="5867400" cy="647700"/>
          </a:xfrm>
        </p:spPr>
        <p:txBody>
          <a:bodyPr lIns="90488" tIns="44450" rIns="90488" bIns="44450" anchor="b"/>
          <a:lstStyle/>
          <a:p>
            <a:r>
              <a:rPr lang="en-US" sz="4400" dirty="0">
                <a:solidFill>
                  <a:schemeClr val="tx1"/>
                </a:solidFill>
              </a:rPr>
              <a:t>Air-Side Economizer</a:t>
            </a:r>
            <a:endParaRPr lang="en-US" sz="3600" dirty="0">
              <a:solidFill>
                <a:schemeClr val="tx1"/>
              </a:solidFill>
            </a:endParaRP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98500"/>
            <a:ext cx="7696200" cy="990600"/>
          </a:xfrm>
        </p:spPr>
        <p:txBody>
          <a:bodyPr>
            <a:noAutofit/>
          </a:bodyPr>
          <a:lstStyle/>
          <a:p>
            <a:pPr eaLnBrk="1" fontAlgn="auto" hangingPunct="1">
              <a:spcAft>
                <a:spcPts val="0"/>
              </a:spcAft>
              <a:defRPr/>
            </a:pPr>
            <a:r>
              <a:rPr lang="en-US" sz="3600" dirty="0">
                <a:solidFill>
                  <a:schemeClr val="tx1"/>
                </a:solidFill>
              </a:rPr>
              <a:t>Packaged Unit Economizer</a:t>
            </a:r>
          </a:p>
        </p:txBody>
      </p:sp>
      <p:pic>
        <p:nvPicPr>
          <p:cNvPr id="19460" name="Picture 4" descr="Economizer%20illustr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8800"/>
            <a:ext cx="393382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le 1"/>
          <p:cNvSpPr txBox="1">
            <a:spLocks/>
          </p:cNvSpPr>
          <p:nvPr/>
        </p:nvSpPr>
        <p:spPr bwMode="auto">
          <a:xfrm>
            <a:off x="457200" y="5082744"/>
            <a:ext cx="388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latin typeface="+mj-lt"/>
              </a:rPr>
              <a:t>Minimum Outside Air Position</a:t>
            </a:r>
          </a:p>
        </p:txBody>
      </p:sp>
      <p:sp>
        <p:nvSpPr>
          <p:cNvPr id="19462" name="Title 1"/>
          <p:cNvSpPr txBox="1">
            <a:spLocks/>
          </p:cNvSpPr>
          <p:nvPr/>
        </p:nvSpPr>
        <p:spPr bwMode="auto">
          <a:xfrm>
            <a:off x="4800600" y="5082744"/>
            <a:ext cx="3933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latin typeface="+mj-lt"/>
              </a:rPr>
              <a:t>Maximum Outside Air Position</a:t>
            </a:r>
          </a:p>
        </p:txBody>
      </p:sp>
      <p:pic>
        <p:nvPicPr>
          <p:cNvPr id="3" name="Content Placeholder 3">
            <a:extLst>
              <a:ext uri="{FF2B5EF4-FFF2-40B4-BE49-F238E27FC236}">
                <a16:creationId xmlns:a16="http://schemas.microsoft.com/office/drawing/2014/main" id="{BADBDB5A-5D3E-53AD-19CA-78E6A0A56B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33400" y="1828800"/>
            <a:ext cx="3733800" cy="328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30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3600" dirty="0"/>
              <a:t>Causes and Symptoms of Poor Outside Air Control</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8" name="Content Placeholder 2"/>
          <p:cNvSpPr txBox="1">
            <a:spLocks/>
          </p:cNvSpPr>
          <p:nvPr/>
        </p:nvSpPr>
        <p:spPr bwMode="auto">
          <a:xfrm>
            <a:off x="393595" y="2474600"/>
            <a:ext cx="3816176" cy="41299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Control strategy [straight line versus mixed air temperature (MAT) setpoint]</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Improper OA sensor location</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Poor return air temperature (RAT) and MAT sensor readings</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Jammed damper blades</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Failed damper motor actuator</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Operator initiated lockout</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Broken damper linkages</a:t>
            </a:r>
          </a:p>
          <a:p>
            <a:pPr marL="342900" indent="-342900" eaLnBrk="0" hangingPunct="0">
              <a:lnSpc>
                <a:spcPct val="9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Changeover setpoint</a:t>
            </a:r>
          </a:p>
          <a:p>
            <a:pPr marL="171450" marR="0" lvl="0" indent="-171450" algn="l" defTabSz="914400" rtl="0" eaLnBrk="0" fontAlgn="base" latinLnBrk="0" hangingPunct="0">
              <a:lnSpc>
                <a:spcPct val="100000"/>
              </a:lnSpc>
              <a:spcBef>
                <a:spcPct val="40000"/>
              </a:spcBef>
              <a:spcAft>
                <a:spcPct val="2000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j-lt"/>
              <a:cs typeface="Times New Roman" pitchFamily="18" charset="0"/>
            </a:endParaRPr>
          </a:p>
        </p:txBody>
      </p:sp>
      <p:sp>
        <p:nvSpPr>
          <p:cNvPr id="9" name="Content Placeholder 2"/>
          <p:cNvSpPr txBox="1">
            <a:spLocks/>
          </p:cNvSpPr>
          <p:nvPr/>
        </p:nvSpPr>
        <p:spPr bwMode="auto">
          <a:xfrm>
            <a:off x="4724109" y="2474600"/>
            <a:ext cx="4173271" cy="41299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OA lockout after hours and during warm-up or cool-down cycle (depending on climate)</a:t>
            </a:r>
          </a:p>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Too much/little ventilation air </a:t>
            </a:r>
          </a:p>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Minimum ventilation rate never adjusted for change in occupancy</a:t>
            </a:r>
          </a:p>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Minimum ventilation rate set by damper positions rather than by measured airflow</a:t>
            </a:r>
          </a:p>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Damper leaks when closed during unoccupied times</a:t>
            </a:r>
          </a:p>
          <a:p>
            <a:pPr marL="342900" indent="-342900" eaLnBrk="0" hangingPunct="0">
              <a:lnSpc>
                <a:spcPct val="110000"/>
              </a:lnSpc>
              <a:spcBef>
                <a:spcPct val="20000"/>
              </a:spcBef>
              <a:buClr>
                <a:schemeClr val="accent2"/>
              </a:buClr>
              <a:buSzPct val="100000"/>
              <a:buFont typeface="Wingdings" panose="05000000000000000000" pitchFamily="2" charset="2"/>
              <a:buChar char="§"/>
              <a:defRPr/>
            </a:pPr>
            <a:r>
              <a:rPr lang="en-US" sz="2000" kern="0" dirty="0">
                <a:latin typeface="+mj-lt"/>
                <a:cs typeface="ＭＳ Ｐゴシック"/>
              </a:rPr>
              <a:t>CO</a:t>
            </a:r>
            <a:r>
              <a:rPr lang="en-US" sz="2000" kern="0" baseline="-25000" dirty="0">
                <a:latin typeface="+mj-lt"/>
                <a:cs typeface="ＭＳ Ｐゴシック"/>
              </a:rPr>
              <a:t>2</a:t>
            </a:r>
            <a:r>
              <a:rPr lang="en-US" sz="2000" kern="0" dirty="0">
                <a:latin typeface="+mj-lt"/>
                <a:cs typeface="ＭＳ Ｐゴシック"/>
              </a:rPr>
              <a:t> sensor is improperly located</a:t>
            </a:r>
            <a:endParaRPr kumimoji="0" lang="en-US" sz="2800" b="0" i="0"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cxnSp>
        <p:nvCxnSpPr>
          <p:cNvPr id="11" name="Straight Connector 10"/>
          <p:cNvCxnSpPr/>
          <p:nvPr/>
        </p:nvCxnSpPr>
        <p:spPr>
          <a:xfrm rot="5400000">
            <a:off x="2133580" y="4095604"/>
            <a:ext cx="4647406" cy="7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3708" y="1699465"/>
            <a:ext cx="3292896" cy="461665"/>
          </a:xfrm>
          <a:prstGeom prst="rect">
            <a:avLst/>
          </a:prstGeom>
          <a:noFill/>
        </p:spPr>
        <p:txBody>
          <a:bodyPr wrap="square" rtlCol="0">
            <a:spAutoFit/>
          </a:bodyPr>
          <a:lstStyle/>
          <a:p>
            <a:pPr algn="ctr"/>
            <a:r>
              <a:rPr lang="en-US" b="1" dirty="0">
                <a:latin typeface="+mj-lt"/>
                <a:cs typeface="Times New Roman" pitchFamily="18" charset="0"/>
              </a:rPr>
              <a:t>Economizers</a:t>
            </a:r>
          </a:p>
        </p:txBody>
      </p:sp>
      <p:sp>
        <p:nvSpPr>
          <p:cNvPr id="16" name="TextBox 15"/>
          <p:cNvSpPr txBox="1"/>
          <p:nvPr/>
        </p:nvSpPr>
        <p:spPr>
          <a:xfrm>
            <a:off x="4705636" y="1577677"/>
            <a:ext cx="4191744" cy="830997"/>
          </a:xfrm>
          <a:prstGeom prst="rect">
            <a:avLst/>
          </a:prstGeom>
          <a:noFill/>
        </p:spPr>
        <p:txBody>
          <a:bodyPr wrap="square" rtlCol="0">
            <a:spAutoFit/>
          </a:bodyPr>
          <a:lstStyle/>
          <a:p>
            <a:pPr algn="ctr"/>
            <a:r>
              <a:rPr lang="en-US" b="1" dirty="0">
                <a:latin typeface="+mj-lt"/>
                <a:cs typeface="Times New Roman" pitchFamily="18" charset="0"/>
              </a:rPr>
              <a:t>Indoor Air Quality (IAQ)/</a:t>
            </a:r>
            <a:br>
              <a:rPr lang="en-US" b="1" dirty="0">
                <a:latin typeface="+mj-lt"/>
                <a:cs typeface="Times New Roman" pitchFamily="18" charset="0"/>
              </a:rPr>
            </a:br>
            <a:r>
              <a:rPr lang="en-US" b="1" dirty="0">
                <a:latin typeface="+mj-lt"/>
                <a:cs typeface="Times New Roman" pitchFamily="18" charset="0"/>
              </a:rPr>
              <a:t>Minimum ventilation</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907931"/>
            <a:ext cx="4914982" cy="2816469"/>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576763" y="2760663"/>
            <a:ext cx="4567237" cy="1106487"/>
          </a:xfrm>
          <a:noFill/>
        </p:spPr>
        <p:txBody>
          <a:bodyPr>
            <a:normAutofit/>
          </a:bodyPr>
          <a:lstStyle/>
          <a:p>
            <a:pPr marL="0" indent="0" algn="ctr">
              <a:spcBef>
                <a:spcPct val="0"/>
              </a:spcBef>
            </a:pPr>
            <a:r>
              <a:rPr lang="en-US" altLang="en-US" dirty="0"/>
              <a:t>Energy Conservation Opportunities</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7038" y="1990725"/>
            <a:ext cx="4906962" cy="842963"/>
          </a:xfrm>
          <a:noFill/>
        </p:spPr>
        <p:txBody>
          <a:bodyPr anchor="ctr"/>
          <a:lstStyle/>
          <a:p>
            <a:pPr algn="ctr" eaLnBrk="1" hangingPunct="1"/>
            <a:r>
              <a:rPr lang="en-US" altLang="en-US" sz="3500" b="0" dirty="0">
                <a:solidFill>
                  <a:schemeClr val="accent1">
                    <a:lumMod val="50000"/>
                  </a:schemeClr>
                </a:solidFill>
              </a:rPr>
              <a:t>Learning Activity #5</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fld id="{401CF334-2D5C-4859-84A6-CA7E6E43FAEB}" type="slidenum">
              <a:rPr lang="en-US" smtClean="0"/>
              <a:t>39</a:t>
            </a:fld>
            <a:endParaRPr lang="en-US" dirty="0"/>
          </a:p>
        </p:txBody>
      </p:sp>
      <p:sp>
        <p:nvSpPr>
          <p:cNvPr id="2" name="TextBox 1">
            <a:extLst>
              <a:ext uri="{FF2B5EF4-FFF2-40B4-BE49-F238E27FC236}">
                <a16:creationId xmlns:a16="http://schemas.microsoft.com/office/drawing/2014/main" id="{9FBAFCD5-C3D1-2D94-2074-5186EC1DCB1E}"/>
              </a:ext>
            </a:extLst>
          </p:cNvPr>
          <p:cNvSpPr txBox="1"/>
          <p:nvPr/>
        </p:nvSpPr>
        <p:spPr>
          <a:xfrm>
            <a:off x="5410200" y="3733800"/>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356316075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04800" y="228600"/>
            <a:ext cx="6629400" cy="990600"/>
          </a:xfrm>
        </p:spPr>
        <p:txBody>
          <a:bodyPr/>
          <a:lstStyle/>
          <a:p>
            <a:r>
              <a:rPr lang="en-US" dirty="0"/>
              <a:t>Energy Conservation and Facility Management</a:t>
            </a:r>
          </a:p>
        </p:txBody>
      </p:sp>
      <p:pic>
        <p:nvPicPr>
          <p:cNvPr id="2" name="Picture 1">
            <a:extLst>
              <a:ext uri="{FF2B5EF4-FFF2-40B4-BE49-F238E27FC236}">
                <a16:creationId xmlns:a16="http://schemas.microsoft.com/office/drawing/2014/main" id="{B66C9676-40E9-465B-9BD3-7F5D53D32B18}"/>
              </a:ext>
            </a:extLst>
          </p:cNvPr>
          <p:cNvPicPr>
            <a:picLocks noChangeAspect="1"/>
          </p:cNvPicPr>
          <p:nvPr/>
        </p:nvPicPr>
        <p:blipFill>
          <a:blip r:embed="rId3"/>
          <a:stretch>
            <a:fillRect/>
          </a:stretch>
        </p:blipFill>
        <p:spPr>
          <a:xfrm>
            <a:off x="304800" y="1580984"/>
            <a:ext cx="8229600" cy="4937760"/>
          </a:xfrm>
          <a:prstGeom prst="rect">
            <a:avLst/>
          </a:prstGeom>
        </p:spPr>
      </p:pic>
    </p:spTree>
    <p:extLst>
      <p:ext uri="{BB962C8B-B14F-4D97-AF65-F5344CB8AC3E}">
        <p14:creationId xmlns:p14="http://schemas.microsoft.com/office/powerpoint/2010/main" val="106196371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32" y="648630"/>
            <a:ext cx="8153400" cy="990600"/>
          </a:xfrm>
        </p:spPr>
        <p:txBody>
          <a:bodyPr/>
          <a:lstStyle/>
          <a:p>
            <a:r>
              <a:rPr lang="en-US" sz="4400" dirty="0"/>
              <a:t>Learning Activity #5</a:t>
            </a:r>
            <a:br>
              <a:rPr lang="en-US" sz="4400" dirty="0"/>
            </a:br>
            <a:endParaRPr lang="en-US" sz="4400" dirty="0"/>
          </a:p>
        </p:txBody>
      </p:sp>
      <p:grpSp>
        <p:nvGrpSpPr>
          <p:cNvPr id="12" name="Group 11"/>
          <p:cNvGrpSpPr/>
          <p:nvPr/>
        </p:nvGrpSpPr>
        <p:grpSpPr>
          <a:xfrm>
            <a:off x="359532" y="2042383"/>
            <a:ext cx="2777244" cy="365428"/>
            <a:chOff x="2895600" y="609600"/>
            <a:chExt cx="2133600" cy="276999"/>
          </a:xfrm>
        </p:grpSpPr>
        <p:sp>
          <p:nvSpPr>
            <p:cNvPr id="13" name="TextBox 3"/>
            <p:cNvSpPr txBox="1"/>
            <p:nvPr/>
          </p:nvSpPr>
          <p:spPr>
            <a:xfrm>
              <a:off x="2895600" y="609600"/>
              <a:ext cx="21336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Chiller Plant</a:t>
              </a:r>
            </a:p>
          </p:txBody>
        </p:sp>
      </p:grpSp>
      <p:pic>
        <p:nvPicPr>
          <p:cNvPr id="14" name="Picture 13"/>
          <p:cNvPicPr/>
          <p:nvPr/>
        </p:nvPicPr>
        <p:blipFill>
          <a:blip r:embed="rId3"/>
          <a:srcRect l="24506" t="19141" r="1563" b="10283"/>
          <a:stretch>
            <a:fillRect/>
          </a:stretch>
        </p:blipFill>
        <p:spPr bwMode="auto">
          <a:xfrm>
            <a:off x="359532" y="2420888"/>
            <a:ext cx="4282606" cy="3824577"/>
          </a:xfrm>
          <a:prstGeom prst="rect">
            <a:avLst/>
          </a:prstGeom>
          <a:noFill/>
          <a:ln w="1">
            <a:miter lim="800000"/>
            <a:headEnd/>
            <a:tailEnd/>
          </a:ln>
        </p:spPr>
      </p:pic>
      <p:pic>
        <p:nvPicPr>
          <p:cNvPr id="17" name="Picture 16"/>
          <p:cNvPicPr/>
          <p:nvPr/>
        </p:nvPicPr>
        <p:blipFill>
          <a:blip r:embed="rId4"/>
          <a:srcRect l="24890" t="17348" r="2930" b="6120"/>
          <a:stretch>
            <a:fillRect/>
          </a:stretch>
        </p:blipFill>
        <p:spPr bwMode="auto">
          <a:xfrm>
            <a:off x="4716016" y="2420888"/>
            <a:ext cx="4354499" cy="3888188"/>
          </a:xfrm>
          <a:prstGeom prst="rect">
            <a:avLst/>
          </a:prstGeom>
          <a:noFill/>
          <a:ln w="1">
            <a:miter lim="800000"/>
            <a:headEnd/>
            <a:tailEnd/>
          </a:ln>
        </p:spPr>
      </p:pic>
      <p:sp>
        <p:nvSpPr>
          <p:cNvPr id="3" name="TextBox 2">
            <a:extLst>
              <a:ext uri="{FF2B5EF4-FFF2-40B4-BE49-F238E27FC236}">
                <a16:creationId xmlns:a16="http://schemas.microsoft.com/office/drawing/2014/main" id="{E27FC1C7-73A3-4F7B-AB61-CBAEE1AAC685}"/>
              </a:ext>
            </a:extLst>
          </p:cNvPr>
          <p:cNvSpPr txBox="1"/>
          <p:nvPr/>
        </p:nvSpPr>
        <p:spPr>
          <a:xfrm>
            <a:off x="4716016" y="2086597"/>
            <a:ext cx="2637831" cy="276999"/>
          </a:xfrm>
          <a:prstGeom prst="rect">
            <a:avLst/>
          </a:prstGeom>
          <a:noFill/>
        </p:spPr>
        <p:txBody>
          <a:bodyPr wrap="square" rtlCol="0">
            <a:spAutoFit/>
          </a:bodyPr>
          <a:lstStyle/>
          <a:p>
            <a:r>
              <a:rPr lang="en-US" sz="1200" b="1" dirty="0">
                <a:latin typeface="+mn-lt"/>
              </a:rPr>
              <a:t>BAS Screen Shot: Boiler Plant</a:t>
            </a:r>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3C70-ECC1-4997-9C5A-9E8C9AE09319}"/>
              </a:ext>
            </a:extLst>
          </p:cNvPr>
          <p:cNvSpPr>
            <a:spLocks noGrp="1"/>
          </p:cNvSpPr>
          <p:nvPr>
            <p:ph type="title"/>
          </p:nvPr>
        </p:nvSpPr>
        <p:spPr>
          <a:xfrm>
            <a:off x="457200" y="228600"/>
            <a:ext cx="8229600" cy="1143000"/>
          </a:xfrm>
        </p:spPr>
        <p:txBody>
          <a:bodyPr/>
          <a:lstStyle/>
          <a:p>
            <a:r>
              <a:rPr lang="en-US" dirty="0"/>
              <a:t>Lighting Opportunities: Discussion </a:t>
            </a:r>
          </a:p>
        </p:txBody>
      </p:sp>
      <p:sp>
        <p:nvSpPr>
          <p:cNvPr id="7" name="Text Placeholder 6">
            <a:extLst>
              <a:ext uri="{FF2B5EF4-FFF2-40B4-BE49-F238E27FC236}">
                <a16:creationId xmlns:a16="http://schemas.microsoft.com/office/drawing/2014/main" id="{9F6F8119-DAB7-4567-85E9-C3ECCBA2C1E3}"/>
              </a:ext>
            </a:extLst>
          </p:cNvPr>
          <p:cNvSpPr>
            <a:spLocks noGrp="1"/>
          </p:cNvSpPr>
          <p:nvPr>
            <p:ph type="body" idx="1"/>
          </p:nvPr>
        </p:nvSpPr>
        <p:spPr>
          <a:xfrm>
            <a:off x="4343400" y="3722915"/>
            <a:ext cx="4041775" cy="639762"/>
          </a:xfrm>
        </p:spPr>
        <p:txBody>
          <a:bodyPr/>
          <a:lstStyle/>
          <a:p>
            <a:pPr algn="ctr"/>
            <a:r>
              <a:rPr lang="en-US" dirty="0"/>
              <a:t>What lighting projects have been completed in your facilities?</a:t>
            </a:r>
          </a:p>
        </p:txBody>
      </p:sp>
      <p:pic>
        <p:nvPicPr>
          <p:cNvPr id="20" name="Picture 2">
            <a:extLst>
              <a:ext uri="{FF2B5EF4-FFF2-40B4-BE49-F238E27FC236}">
                <a16:creationId xmlns:a16="http://schemas.microsoft.com/office/drawing/2014/main" id="{010F5597-EC37-4C7C-B4AF-8933DA1842D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3353" y="1550186"/>
            <a:ext cx="3518100" cy="2386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75A1E770-1D94-4ED9-BA15-C9CDF44CAF9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3353" y="4042796"/>
            <a:ext cx="3518100" cy="235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979865"/>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p:nvPr>
        </p:nvSpPr>
        <p:spPr>
          <a:xfrm>
            <a:off x="381000" y="228600"/>
            <a:ext cx="6781800" cy="990600"/>
          </a:xfrm>
        </p:spPr>
        <p:txBody>
          <a:bodyPr>
            <a:normAutofit fontScale="90000"/>
          </a:bodyPr>
          <a:lstStyle/>
          <a:p>
            <a:r>
              <a:rPr lang="en-US" dirty="0">
                <a:solidFill>
                  <a:schemeClr val="tx1"/>
                </a:solidFill>
              </a:rPr>
              <a:t>Five Low-Cost Lighting Efficiency Opportunities</a:t>
            </a:r>
          </a:p>
        </p:txBody>
      </p:sp>
      <p:sp>
        <p:nvSpPr>
          <p:cNvPr id="25604" name="Text Box 6"/>
          <p:cNvSpPr txBox="1">
            <a:spLocks noChangeArrowheads="1"/>
          </p:cNvSpPr>
          <p:nvPr/>
        </p:nvSpPr>
        <p:spPr bwMode="auto">
          <a:xfrm>
            <a:off x="647700" y="1880327"/>
            <a:ext cx="8172772" cy="36471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B1B1A"/>
                </a:solidFill>
                <a:effectLst/>
                <a:uLnTx/>
                <a:uFillTx/>
                <a:latin typeface="+mn-lt"/>
                <a:ea typeface="+mn-ea"/>
                <a:cs typeface="Novecento"/>
              </a:rPr>
              <a:t>Schedule lighting</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B1B1A"/>
                </a:solidFill>
                <a:effectLst/>
                <a:uLnTx/>
                <a:uFillTx/>
                <a:latin typeface="+mn-lt"/>
                <a:ea typeface="+mn-ea"/>
                <a:cs typeface="Novecento"/>
              </a:rPr>
              <a:t>Match light levels to tasks</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B1B1A"/>
                </a:solidFill>
                <a:effectLst/>
                <a:uLnTx/>
                <a:uFillTx/>
                <a:latin typeface="+mn-lt"/>
                <a:ea typeface="+mn-ea"/>
                <a:cs typeface="Novecento"/>
              </a:rPr>
              <a:t>Clean fixtures</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B1B1A"/>
                </a:solidFill>
                <a:effectLst/>
                <a:uLnTx/>
                <a:uFillTx/>
                <a:latin typeface="+mn-lt"/>
                <a:ea typeface="+mn-ea"/>
                <a:cs typeface="Novecento"/>
              </a:rPr>
              <a:t>Install more efficient technology</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300" b="0" i="0" u="none" strike="noStrike" kern="1200" cap="none" spc="0" normalizeH="0" baseline="0" noProof="0" dirty="0">
                <a:ln>
                  <a:noFill/>
                </a:ln>
                <a:solidFill>
                  <a:srgbClr val="1B1B1A"/>
                </a:solidFill>
                <a:effectLst/>
                <a:uLnTx/>
                <a:uFillTx/>
                <a:latin typeface="+mn-lt"/>
                <a:ea typeface="+mn-ea"/>
                <a:cs typeface="Novecento"/>
              </a:rPr>
              <a:t>Maintain and fine-tune</a:t>
            </a:r>
          </a:p>
        </p:txBody>
      </p:sp>
    </p:spTree>
    <p:custDataLst>
      <p:tags r:id="rId1"/>
    </p:custDataLst>
    <p:extLst>
      <p:ext uri="{BB962C8B-B14F-4D97-AF65-F5344CB8AC3E}">
        <p14:creationId xmlns:p14="http://schemas.microsoft.com/office/powerpoint/2010/main" val="33566814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animEffect transition="in" filter="fade">
                                      <p:cBhvr>
                                        <p:cTn id="9"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4E8008C3-0A5D-E833-3AC4-664B487D5F05}"/>
              </a:ext>
            </a:extLst>
          </p:cNvPr>
          <p:cNvGraphicFramePr>
            <a:graphicFrameLocks noGrp="1"/>
          </p:cNvGraphicFramePr>
          <p:nvPr>
            <p:ph idx="1"/>
            <p:extLst>
              <p:ext uri="{D42A27DB-BD31-4B8C-83A1-F6EECF244321}">
                <p14:modId xmlns:p14="http://schemas.microsoft.com/office/powerpoint/2010/main" val="435665964"/>
              </p:ext>
            </p:extLst>
          </p:nvPr>
        </p:nvGraphicFramePr>
        <p:xfrm>
          <a:off x="381000" y="1752600"/>
          <a:ext cx="4953000" cy="4592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450" name="Rectangle 2"/>
          <p:cNvSpPr>
            <a:spLocks noGrp="1" noChangeArrowheads="1"/>
          </p:cNvSpPr>
          <p:nvPr>
            <p:ph type="title"/>
          </p:nvPr>
        </p:nvSpPr>
        <p:spPr>
          <a:xfrm>
            <a:off x="276225" y="152400"/>
            <a:ext cx="8626475" cy="1058863"/>
          </a:xfrm>
        </p:spPr>
        <p:txBody>
          <a:bodyPr>
            <a:normAutofit/>
          </a:bodyPr>
          <a:lstStyle/>
          <a:p>
            <a:pPr eaLnBrk="1" hangingPunct="1"/>
            <a:r>
              <a:rPr lang="en-US" sz="3200" b="1" dirty="0">
                <a:solidFill>
                  <a:srgbClr val="000000"/>
                </a:solidFill>
              </a:rPr>
              <a:t>Efficient Lighting Technology</a:t>
            </a:r>
          </a:p>
        </p:txBody>
      </p:sp>
      <p:pic>
        <p:nvPicPr>
          <p:cNvPr id="5" name="Picture 4" descr="Harris-2x2ReflKit.jpg"/>
          <p:cNvPicPr>
            <a:picLocks noChangeAspect="1"/>
          </p:cNvPicPr>
          <p:nvPr/>
        </p:nvPicPr>
        <p:blipFill rotWithShape="1">
          <a:blip r:embed="rId8">
            <a:extLst>
              <a:ext uri="{28A0092B-C50C-407E-A947-70E740481C1C}">
                <a14:useLocalDpi xmlns:a14="http://schemas.microsoft.com/office/drawing/2010/main" val="0"/>
              </a:ext>
            </a:extLst>
          </a:blip>
          <a:srcRect t="5841" b="23096"/>
          <a:stretch/>
        </p:blipFill>
        <p:spPr>
          <a:xfrm>
            <a:off x="5715000" y="1453948"/>
            <a:ext cx="2697735" cy="2215352"/>
          </a:xfrm>
          <a:prstGeom prst="rect">
            <a:avLst/>
          </a:prstGeom>
          <a:ln w="12700">
            <a:solidFill>
              <a:schemeClr val="tx1"/>
            </a:solidFill>
          </a:ln>
        </p:spPr>
      </p:pic>
      <p:pic>
        <p:nvPicPr>
          <p:cNvPr id="6" name="Picture 5" descr="LR6Image.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714999" y="3886200"/>
            <a:ext cx="2697735" cy="26730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9123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547B-EEC5-4B12-9542-5AB7142C3DDE}"/>
              </a:ext>
            </a:extLst>
          </p:cNvPr>
          <p:cNvSpPr>
            <a:spLocks noGrp="1"/>
          </p:cNvSpPr>
          <p:nvPr>
            <p:ph type="title"/>
          </p:nvPr>
        </p:nvSpPr>
        <p:spPr/>
        <p:txBody>
          <a:bodyPr/>
          <a:lstStyle/>
          <a:p>
            <a:r>
              <a:rPr lang="en-US" dirty="0"/>
              <a:t>Case Study</a:t>
            </a:r>
          </a:p>
        </p:txBody>
      </p:sp>
      <p:pic>
        <p:nvPicPr>
          <p:cNvPr id="4" name="Picture 3">
            <a:extLst>
              <a:ext uri="{FF2B5EF4-FFF2-40B4-BE49-F238E27FC236}">
                <a16:creationId xmlns:a16="http://schemas.microsoft.com/office/drawing/2014/main" id="{0EABAD9B-82B8-4D52-B8D2-2B9D9E087DBF}"/>
              </a:ext>
            </a:extLst>
          </p:cNvPr>
          <p:cNvPicPr>
            <a:picLocks noChangeAspect="1"/>
          </p:cNvPicPr>
          <p:nvPr/>
        </p:nvPicPr>
        <p:blipFill>
          <a:blip r:embed="rId3"/>
          <a:srcRect l="1309" t="19855" r="1801"/>
          <a:stretch/>
        </p:blipFill>
        <p:spPr>
          <a:xfrm>
            <a:off x="3429000" y="1592082"/>
            <a:ext cx="5139161" cy="4800601"/>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9461DE78-03B1-41BF-A26C-3DFE6CA0E27B}"/>
              </a:ext>
            </a:extLst>
          </p:cNvPr>
          <p:cNvSpPr/>
          <p:nvPr/>
        </p:nvSpPr>
        <p:spPr>
          <a:xfrm>
            <a:off x="304800" y="1828800"/>
            <a:ext cx="2771775" cy="255454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B1B1B"/>
                </a:solidFill>
                <a:effectLst/>
                <a:uLnTx/>
                <a:uFillTx/>
                <a:latin typeface="Arial"/>
                <a:ea typeface="+mn-ea"/>
                <a:cs typeface="Arial" pitchFamily="34" charset="0"/>
              </a:rPr>
              <a:t>LED Replacement: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B1B1B"/>
              </a:solidFill>
              <a:effectLst/>
              <a:uLnTx/>
              <a:uFillTx/>
              <a:latin typeface="Arial"/>
              <a:ea typeface="+mn-ea"/>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B1B1B"/>
                </a:solidFill>
                <a:effectLst/>
                <a:uLnTx/>
                <a:uFillTx/>
                <a:latin typeface="Arial"/>
                <a:ea typeface="+mn-ea"/>
                <a:cs typeface="Arial" pitchFamily="34" charset="0"/>
              </a:rPr>
              <a:t>Energy savings: between 40-50%</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B1B1B"/>
                </a:solidFill>
                <a:effectLst/>
                <a:uLnTx/>
                <a:uFillTx/>
                <a:latin typeface="Arial"/>
                <a:ea typeface="+mn-ea"/>
                <a:cs typeface="Arial" pitchFamily="34" charset="0"/>
              </a:rPr>
              <a:t>Same light levels and quality</a:t>
            </a:r>
            <a:endParaRPr lang="en-US" sz="2000" dirty="0">
              <a:solidFill>
                <a:srgbClr val="1B1B1B"/>
              </a:solidFill>
              <a:latin typeface="Arial"/>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B1B1B"/>
                </a:solidFill>
                <a:effectLst/>
                <a:uLnTx/>
                <a:uFillTx/>
                <a:latin typeface="Arial"/>
                <a:ea typeface="+mn-ea"/>
                <a:cs typeface="Arial" pitchFamily="34" charset="0"/>
              </a:rPr>
              <a:t>Simple payback: under 3 years</a:t>
            </a:r>
            <a:endPar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6" name="Rectangle 5">
            <a:extLst>
              <a:ext uri="{FF2B5EF4-FFF2-40B4-BE49-F238E27FC236}">
                <a16:creationId xmlns:a16="http://schemas.microsoft.com/office/drawing/2014/main" id="{D43749CE-C7A1-4FD3-9D82-6A52C835FB94}"/>
              </a:ext>
            </a:extLst>
          </p:cNvPr>
          <p:cNvSpPr/>
          <p:nvPr/>
        </p:nvSpPr>
        <p:spPr>
          <a:xfrm>
            <a:off x="304800" y="6379518"/>
            <a:ext cx="2590800"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B1B1B"/>
                </a:solidFill>
                <a:effectLst/>
                <a:uLnTx/>
                <a:uFillTx/>
                <a:latin typeface="Arial"/>
                <a:ea typeface="+mn-ea"/>
                <a:cs typeface="Arial" pitchFamily="34" charset="0"/>
              </a:rPr>
              <a:t>Pacific Northwest National Laboratory (PNNL) </a:t>
            </a:r>
          </a:p>
        </p:txBody>
      </p:sp>
    </p:spTree>
    <p:extLst>
      <p:ext uri="{BB962C8B-B14F-4D97-AF65-F5344CB8AC3E}">
        <p14:creationId xmlns:p14="http://schemas.microsoft.com/office/powerpoint/2010/main" val="4019087680"/>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idx="1"/>
          </p:nvPr>
        </p:nvSpPr>
        <p:spPr>
          <a:xfrm>
            <a:off x="409575" y="1701801"/>
            <a:ext cx="8251825" cy="3479800"/>
          </a:xfrm>
        </p:spPr>
        <p:style>
          <a:lnRef idx="1">
            <a:schemeClr val="accent1"/>
          </a:lnRef>
          <a:fillRef idx="2">
            <a:schemeClr val="accent1"/>
          </a:fillRef>
          <a:effectRef idx="1">
            <a:schemeClr val="accent1"/>
          </a:effectRef>
          <a:fontRef idx="minor">
            <a:schemeClr val="dk1"/>
          </a:fontRef>
        </p:style>
        <p:txBody>
          <a:bodyPr>
            <a:normAutofit/>
          </a:bodyPr>
          <a:lstStyle/>
          <a:p>
            <a:pPr marL="0" indent="0" eaLnBrk="1" hangingPunct="1">
              <a:lnSpc>
                <a:spcPct val="90000"/>
              </a:lnSpc>
              <a:buNone/>
            </a:pPr>
            <a:endParaRPr lang="en-US" sz="2400" dirty="0">
              <a:solidFill>
                <a:srgbClr val="000000"/>
              </a:solidFill>
            </a:endParaRPr>
          </a:p>
          <a:p>
            <a:pPr marL="609600" indent="-609600" eaLnBrk="1" hangingPunct="1">
              <a:lnSpc>
                <a:spcPct val="90000"/>
              </a:lnSpc>
              <a:buFontTx/>
              <a:buAutoNum type="arabicPeriod"/>
            </a:pPr>
            <a:r>
              <a:rPr lang="en-US" sz="2400" dirty="0">
                <a:solidFill>
                  <a:srgbClr val="000000"/>
                </a:solidFill>
              </a:rPr>
              <a:t>Survey facility to identify and record maintenance condition of each lighting system</a:t>
            </a:r>
          </a:p>
          <a:p>
            <a:pPr marL="609600" indent="-609600" eaLnBrk="1" hangingPunct="1">
              <a:lnSpc>
                <a:spcPct val="90000"/>
              </a:lnSpc>
              <a:buFontTx/>
              <a:buAutoNum type="arabicPeriod"/>
            </a:pPr>
            <a:r>
              <a:rPr lang="en-US" sz="2400" dirty="0">
                <a:solidFill>
                  <a:srgbClr val="000000"/>
                </a:solidFill>
              </a:rPr>
              <a:t>Follow a lighting maintenance policy so correct bulbs/tubes &amp; ballasts are used &amp; cleaning is done</a:t>
            </a:r>
          </a:p>
          <a:p>
            <a:pPr marL="609600" indent="-609600" eaLnBrk="1" hangingPunct="1">
              <a:lnSpc>
                <a:spcPct val="90000"/>
              </a:lnSpc>
              <a:buFontTx/>
              <a:buAutoNum type="arabicPeriod"/>
            </a:pPr>
            <a:r>
              <a:rPr lang="en-US" sz="2400" dirty="0">
                <a:solidFill>
                  <a:srgbClr val="000000"/>
                </a:solidFill>
              </a:rPr>
              <a:t>Consolidate and standardize bulbs/tubes to reduce inventory of number of different types of lamps</a:t>
            </a:r>
          </a:p>
          <a:p>
            <a:pPr marL="609600" indent="-609600" eaLnBrk="1" hangingPunct="1">
              <a:lnSpc>
                <a:spcPct val="90000"/>
              </a:lnSpc>
              <a:buFontTx/>
              <a:buAutoNum type="arabicPeriod"/>
            </a:pPr>
            <a:r>
              <a:rPr lang="en-US" sz="2400" dirty="0">
                <a:solidFill>
                  <a:srgbClr val="000000"/>
                </a:solidFill>
              </a:rPr>
              <a:t>Incorporate scheduled maintenance in new &amp; upgrade projects </a:t>
            </a:r>
            <a:r>
              <a:rPr lang="en-US" sz="2400" dirty="0"/>
              <a:t>and ensure a budget for them</a:t>
            </a:r>
          </a:p>
        </p:txBody>
      </p:sp>
      <p:sp>
        <p:nvSpPr>
          <p:cNvPr id="102402" name="Rectangle 2"/>
          <p:cNvSpPr>
            <a:spLocks noGrp="1" noChangeArrowheads="1"/>
          </p:cNvSpPr>
          <p:nvPr>
            <p:ph type="title"/>
          </p:nvPr>
        </p:nvSpPr>
        <p:spPr>
          <a:xfrm>
            <a:off x="282575" y="70565"/>
            <a:ext cx="8683625" cy="1606550"/>
          </a:xfrm>
        </p:spPr>
        <p:txBody>
          <a:bodyPr>
            <a:normAutofit/>
          </a:bodyPr>
          <a:lstStyle/>
          <a:p>
            <a:pPr eaLnBrk="1" hangingPunct="1"/>
            <a:r>
              <a:rPr lang="en-US" sz="3600" b="1" dirty="0">
                <a:solidFill>
                  <a:srgbClr val="000000"/>
                </a:solidFill>
              </a:rPr>
              <a:t>Lighting:</a:t>
            </a:r>
            <a:br>
              <a:rPr lang="en-US" sz="3600" b="1" dirty="0">
                <a:solidFill>
                  <a:srgbClr val="000000"/>
                </a:solidFill>
              </a:rPr>
            </a:br>
            <a:r>
              <a:rPr lang="en-US" sz="3600" b="1" dirty="0">
                <a:solidFill>
                  <a:srgbClr val="000000"/>
                </a:solidFill>
              </a:rPr>
              <a:t>Maintain &amp; Fine-Tune</a:t>
            </a:r>
          </a:p>
        </p:txBody>
      </p:sp>
    </p:spTree>
    <p:extLst>
      <p:ext uri="{BB962C8B-B14F-4D97-AF65-F5344CB8AC3E}">
        <p14:creationId xmlns:p14="http://schemas.microsoft.com/office/powerpoint/2010/main" val="4256813816"/>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sp>
        <p:nvSpPr>
          <p:cNvPr id="63" name="Rectangle 9">
            <a:extLst>
              <a:ext uri="{FF2B5EF4-FFF2-40B4-BE49-F238E27FC236}">
                <a16:creationId xmlns:a16="http://schemas.microsoft.com/office/drawing/2014/main" id="{032C7C22-8FC3-41E5-8CF9-30E7B164DEEA}"/>
              </a:ext>
            </a:extLst>
          </p:cNvPr>
          <p:cNvSpPr txBox="1">
            <a:spLocks noChangeArrowheads="1"/>
          </p:cNvSpPr>
          <p:nvPr/>
        </p:nvSpPr>
        <p:spPr>
          <a:xfrm>
            <a:off x="152400" y="1676400"/>
            <a:ext cx="8610600" cy="4114800"/>
          </a:xfrm>
          <a:prstGeom prst="rect">
            <a:avLst/>
          </a:prstGeom>
        </p:spPr>
        <p:txBody>
          <a:bodyPr vert="horz" lIns="90488" tIns="44450" rIns="90488" bIns="4445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base" latinLnBrk="0" hangingPunct="1">
              <a:lnSpc>
                <a:spcPct val="90000"/>
              </a:lnSpc>
              <a:spcBef>
                <a:spcPts val="200"/>
              </a:spcBef>
              <a:spcAft>
                <a:spcPts val="400"/>
              </a:spcAft>
              <a:buClr>
                <a:srgbClr val="00CC99"/>
              </a:buClr>
              <a:buSzTx/>
              <a:buFont typeface="Monotype Sorts"/>
              <a:buNone/>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Control systems tell building equipment how to operate</a:t>
            </a:r>
          </a:p>
          <a:p>
            <a:pPr marL="384048" marR="0" lvl="1" indent="-182880" algn="l" defTabSz="914400" rtl="0" eaLnBrk="1" fontAlgn="base" latinLnBrk="0" hangingPunct="1">
              <a:lnSpc>
                <a:spcPct val="90000"/>
              </a:lnSpc>
              <a:spcBef>
                <a:spcPts val="200"/>
              </a:spcBef>
              <a:spcAft>
                <a:spcPts val="400"/>
              </a:spcAft>
              <a:buClr>
                <a:srgbClr val="00CC99"/>
              </a:buClr>
              <a:buSzTx/>
              <a:buFont typeface="Monotype Sorts"/>
              <a:buNone/>
              <a:tabLst/>
              <a:defRPr/>
            </a:pPr>
            <a:endPar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HVAC equipment</a:t>
            </a: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Lighting</a:t>
            </a: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Plug loads</a:t>
            </a: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Fire/life safety</a:t>
            </a: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Security</a:t>
            </a:r>
          </a:p>
          <a:p>
            <a:pPr marR="0" lvl="1" algn="l" defTabSz="914400" rtl="0" eaLnBrk="1" fontAlgn="base" latinLnBrk="0" hangingPunct="1">
              <a:lnSpc>
                <a:spcPct val="90000"/>
              </a:lnSpc>
              <a:spcBef>
                <a:spcPts val="200"/>
              </a:spcBef>
              <a:spcAft>
                <a:spcPts val="400"/>
              </a:spcAft>
              <a:buClr>
                <a:schemeClr val="tx1"/>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Elevators</a:t>
            </a:r>
          </a:p>
        </p:txBody>
      </p:sp>
      <p:pic>
        <p:nvPicPr>
          <p:cNvPr id="64" name="Picture 2">
            <a:extLst>
              <a:ext uri="{FF2B5EF4-FFF2-40B4-BE49-F238E27FC236}">
                <a16:creationId xmlns:a16="http://schemas.microsoft.com/office/drawing/2014/main" id="{7676BDC2-B584-45A9-86E7-881CEC31BF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8632" y="2514600"/>
            <a:ext cx="4188568" cy="295063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2385307251"/>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D23CAF4A-E3D6-477F-AD1C-D410758F827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6310" r="16511"/>
          <a:stretch/>
        </p:blipFill>
        <p:spPr bwMode="auto">
          <a:xfrm>
            <a:off x="3124200" y="2296990"/>
            <a:ext cx="5715000" cy="3060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sp>
        <p:nvSpPr>
          <p:cNvPr id="10" name="Rectangle 9">
            <a:extLst>
              <a:ext uri="{FF2B5EF4-FFF2-40B4-BE49-F238E27FC236}">
                <a16:creationId xmlns:a16="http://schemas.microsoft.com/office/drawing/2014/main" id="{0890633B-C9DB-4F03-BE7D-C607CE6A2878}"/>
              </a:ext>
            </a:extLst>
          </p:cNvPr>
          <p:cNvSpPr txBox="1">
            <a:spLocks noChangeArrowheads="1"/>
          </p:cNvSpPr>
          <p:nvPr/>
        </p:nvSpPr>
        <p:spPr>
          <a:xfrm>
            <a:off x="304800" y="1524000"/>
            <a:ext cx="3657600" cy="5334000"/>
          </a:xfrm>
          <a:prstGeom prst="rect">
            <a:avLst/>
          </a:prstGeom>
        </p:spPr>
        <p:txBody>
          <a:bodyPr vert="horz" lIns="90488" tIns="44450" rIns="90488" bIns="4445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marR="0" lvl="1" indent="-182880" algn="l" defTabSz="914400" rtl="0" eaLnBrk="1" fontAlgn="base" latinLnBrk="0" hangingPunct="1">
              <a:lnSpc>
                <a:spcPct val="90000"/>
              </a:lnSpc>
              <a:spcBef>
                <a:spcPts val="200"/>
              </a:spcBef>
              <a:spcAft>
                <a:spcPts val="400"/>
              </a:spcAft>
              <a:buClr>
                <a:srgbClr val="00CC99"/>
              </a:buClr>
              <a:buSzTx/>
              <a:buFont typeface="Monotype Sorts"/>
              <a:buNone/>
              <a:tabLst/>
              <a:defRPr/>
            </a:pPr>
            <a:r>
              <a:rPr kumimoji="0" lang="en-US" sz="2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What is controlled?</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Valves</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Dampers</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Electric relays</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Fans</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Pumps</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Compressors </a:t>
            </a:r>
          </a:p>
          <a:p>
            <a:pPr marR="0" lvl="1" algn="l" defTabSz="914400" rtl="0" eaLnBrk="1" fontAlgn="base" latinLnBrk="0" hangingPunct="1">
              <a:lnSpc>
                <a:spcPct val="90000"/>
              </a:lnSpc>
              <a:spcBef>
                <a:spcPts val="200"/>
              </a:spcBef>
              <a:spcAft>
                <a:spcPts val="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Variable speed drives for fan &amp; pump applications</a:t>
            </a:r>
          </a:p>
        </p:txBody>
      </p:sp>
    </p:spTree>
    <p:extLst>
      <p:ext uri="{BB962C8B-B14F-4D97-AF65-F5344CB8AC3E}">
        <p14:creationId xmlns:p14="http://schemas.microsoft.com/office/powerpoint/2010/main" val="250130512"/>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5" name="Rectangle 3">
            <a:extLst>
              <a:ext uri="{FF2B5EF4-FFF2-40B4-BE49-F238E27FC236}">
                <a16:creationId xmlns:a16="http://schemas.microsoft.com/office/drawing/2014/main" id="{ADBEA46A-88F2-41B6-B956-111927D49DC3}"/>
              </a:ext>
            </a:extLst>
          </p:cNvPr>
          <p:cNvSpPr>
            <a:spLocks noGrp="1" noChangeArrowheads="1"/>
          </p:cNvSpPr>
          <p:nvPr>
            <p:ph idx="1"/>
          </p:nvPr>
        </p:nvSpPr>
        <p:spPr>
          <a:xfrm>
            <a:off x="333983" y="1621597"/>
            <a:ext cx="4848266" cy="4117912"/>
          </a:xfrm>
        </p:spPr>
        <p:txBody>
          <a:bodyPr>
            <a:normAutofit/>
          </a:bodyPr>
          <a:lstStyle/>
          <a:p>
            <a:pPr>
              <a:lnSpc>
                <a:spcPct val="80000"/>
              </a:lnSpc>
              <a:defRPr/>
            </a:pPr>
            <a:r>
              <a:rPr lang="en-US" altLang="en-US" sz="2600" b="1" dirty="0"/>
              <a:t>Control Systems</a:t>
            </a:r>
          </a:p>
          <a:p>
            <a:pPr>
              <a:lnSpc>
                <a:spcPct val="80000"/>
              </a:lnSpc>
              <a:defRPr/>
            </a:pPr>
            <a:r>
              <a:rPr lang="en-US" altLang="en-US" sz="2600" dirty="0"/>
              <a:t>Sensors</a:t>
            </a:r>
          </a:p>
          <a:p>
            <a:pPr lvl="1">
              <a:lnSpc>
                <a:spcPct val="80000"/>
              </a:lnSpc>
              <a:defRPr/>
            </a:pPr>
            <a:r>
              <a:rPr lang="en-US" altLang="en-US" sz="2600" dirty="0"/>
              <a:t>Temperature</a:t>
            </a:r>
          </a:p>
          <a:p>
            <a:pPr lvl="1">
              <a:lnSpc>
                <a:spcPct val="80000"/>
              </a:lnSpc>
              <a:defRPr/>
            </a:pPr>
            <a:r>
              <a:rPr lang="en-US" altLang="en-US" sz="2600" dirty="0"/>
              <a:t>Relative humidity</a:t>
            </a:r>
          </a:p>
          <a:p>
            <a:pPr lvl="1">
              <a:lnSpc>
                <a:spcPct val="80000"/>
              </a:lnSpc>
              <a:defRPr/>
            </a:pPr>
            <a:r>
              <a:rPr lang="en-US" altLang="en-US" sz="2600" dirty="0"/>
              <a:t>Carbon dioxide</a:t>
            </a:r>
          </a:p>
          <a:p>
            <a:pPr lvl="1">
              <a:lnSpc>
                <a:spcPct val="80000"/>
              </a:lnSpc>
              <a:defRPr/>
            </a:pPr>
            <a:r>
              <a:rPr lang="en-US" altLang="en-US" sz="2600" dirty="0"/>
              <a:t>Occupancy</a:t>
            </a:r>
          </a:p>
          <a:p>
            <a:pPr eaLnBrk="1" hangingPunct="1">
              <a:lnSpc>
                <a:spcPct val="80000"/>
              </a:lnSpc>
              <a:defRPr/>
            </a:pPr>
            <a:r>
              <a:rPr lang="en-US" altLang="en-US" sz="2600" dirty="0"/>
              <a:t>Manual or automatic controls</a:t>
            </a:r>
          </a:p>
          <a:p>
            <a:pPr lvl="1">
              <a:lnSpc>
                <a:spcPct val="80000"/>
              </a:lnSpc>
              <a:defRPr/>
            </a:pPr>
            <a:r>
              <a:rPr lang="en-US" altLang="en-US" sz="2600" dirty="0"/>
              <a:t>Thermostats</a:t>
            </a:r>
          </a:p>
          <a:p>
            <a:pPr lvl="1">
              <a:lnSpc>
                <a:spcPct val="80000"/>
              </a:lnSpc>
              <a:defRPr/>
            </a:pPr>
            <a:r>
              <a:rPr lang="en-US" altLang="en-US" sz="2600" b="0" dirty="0"/>
              <a:t>Dampers</a:t>
            </a:r>
          </a:p>
          <a:p>
            <a:pPr lvl="1">
              <a:lnSpc>
                <a:spcPct val="80000"/>
              </a:lnSpc>
              <a:defRPr/>
            </a:pPr>
            <a:r>
              <a:rPr lang="en-US" altLang="en-US" sz="2600" dirty="0"/>
              <a:t>Economizers</a:t>
            </a:r>
            <a:endParaRPr lang="en-US" altLang="en-US" sz="2600" b="0" dirty="0"/>
          </a:p>
        </p:txBody>
      </p:sp>
      <p:pic>
        <p:nvPicPr>
          <p:cNvPr id="18437" name="Picture 5" descr="DCP_3386">
            <a:extLst>
              <a:ext uri="{FF2B5EF4-FFF2-40B4-BE49-F238E27FC236}">
                <a16:creationId xmlns:a16="http://schemas.microsoft.com/office/drawing/2014/main" id="{E6068C1D-A0DE-42EA-92D0-4677D587FC94}"/>
              </a:ext>
            </a:extLst>
          </p:cNvPr>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4248591" y="1555726"/>
            <a:ext cx="3365770" cy="2641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24A59A5-8C71-4F55-8B56-2B2DCC61E389}"/>
              </a:ext>
            </a:extLst>
          </p:cNvPr>
          <p:cNvSpPr txBox="1">
            <a:spLocks/>
          </p:cNvSpPr>
          <p:nvPr/>
        </p:nvSpPr>
        <p:spPr>
          <a:xfrm>
            <a:off x="304800" y="321080"/>
            <a:ext cx="6477000" cy="107430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50" normalizeH="0" baseline="0" noProof="0" dirty="0">
                <a:ln>
                  <a:noFill/>
                </a:ln>
                <a:solidFill>
                  <a:srgbClr val="000000">
                    <a:lumMod val="75000"/>
                    <a:lumOff val="25000"/>
                  </a:srgbClr>
                </a:solidFill>
                <a:effectLst/>
                <a:uLnTx/>
                <a:uFillTx/>
                <a:ea typeface="+mj-ea"/>
                <a:cs typeface="+mj-cs"/>
              </a:rPr>
              <a:t>HVAC Systems and Controls:  Basics</a:t>
            </a:r>
          </a:p>
        </p:txBody>
      </p:sp>
      <p:pic>
        <p:nvPicPr>
          <p:cNvPr id="7" name="Picture 6">
            <a:extLst>
              <a:ext uri="{FF2B5EF4-FFF2-40B4-BE49-F238E27FC236}">
                <a16:creationId xmlns:a16="http://schemas.microsoft.com/office/drawing/2014/main" id="{97046656-CAF6-446F-B67D-F4F71CF19D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1800" y="3826044"/>
            <a:ext cx="2075089" cy="1791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bject 12">
            <a:extLst>
              <a:ext uri="{FF2B5EF4-FFF2-40B4-BE49-F238E27FC236}">
                <a16:creationId xmlns:a16="http://schemas.microsoft.com/office/drawing/2014/main" id="{B3AB2388-9171-4A7C-9630-110B984A52E8}"/>
              </a:ext>
            </a:extLst>
          </p:cNvPr>
          <p:cNvSpPr>
            <a:spLocks noChangeAspect="1"/>
          </p:cNvSpPr>
          <p:nvPr/>
        </p:nvSpPr>
        <p:spPr>
          <a:xfrm>
            <a:off x="4976834" y="4649467"/>
            <a:ext cx="2145342" cy="190127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031386895"/>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pic>
        <p:nvPicPr>
          <p:cNvPr id="4" name="Picture 5">
            <a:extLst>
              <a:ext uri="{FF2B5EF4-FFF2-40B4-BE49-F238E27FC236}">
                <a16:creationId xmlns:a16="http://schemas.microsoft.com/office/drawing/2014/main" id="{A560EBFC-AFD8-4AC8-BA51-5F9C6435D1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55" y="2195513"/>
            <a:ext cx="9060089" cy="430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278AC63D-0531-40C8-B0A2-174CFED1FFBE}"/>
              </a:ext>
            </a:extLst>
          </p:cNvPr>
          <p:cNvSpPr/>
          <p:nvPr/>
        </p:nvSpPr>
        <p:spPr>
          <a:xfrm>
            <a:off x="293688" y="1486049"/>
            <a:ext cx="87630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The controller receives the input and processes an output</a:t>
            </a:r>
          </a:p>
        </p:txBody>
      </p:sp>
    </p:spTree>
    <p:extLst>
      <p:ext uri="{BB962C8B-B14F-4D97-AF65-F5344CB8AC3E}">
        <p14:creationId xmlns:p14="http://schemas.microsoft.com/office/powerpoint/2010/main" val="3765802253"/>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09600" y="6325196"/>
            <a:ext cx="7696200" cy="303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igh DmBd BT" charset="0"/>
                <a:ea typeface="+mn-ea"/>
                <a:cs typeface="Arial" pitchFamily="34" charset="0"/>
              </a:rPr>
              <a:t>	</a:t>
            </a:r>
          </a:p>
        </p:txBody>
      </p:sp>
      <p:sp>
        <p:nvSpPr>
          <p:cNvPr id="72707" name="Rectangle 3"/>
          <p:cNvSpPr>
            <a:spLocks noGrp="1" noChangeArrowheads="1"/>
          </p:cNvSpPr>
          <p:nvPr>
            <p:ph type="title"/>
          </p:nvPr>
        </p:nvSpPr>
        <p:spPr>
          <a:xfrm>
            <a:off x="307975" y="436959"/>
            <a:ext cx="6626225" cy="934641"/>
          </a:xfrm>
          <a:noFill/>
        </p:spPr>
        <p:txBody>
          <a:bodyPr anchor="b"/>
          <a:lstStyle/>
          <a:p>
            <a:r>
              <a:rPr lang="en-US" dirty="0"/>
              <a:t>Energy Conservation and Facility Management</a:t>
            </a:r>
          </a:p>
        </p:txBody>
      </p:sp>
      <p:grpSp>
        <p:nvGrpSpPr>
          <p:cNvPr id="72710" name="Group 36"/>
          <p:cNvGrpSpPr>
            <a:grpSpLocks/>
          </p:cNvGrpSpPr>
          <p:nvPr/>
        </p:nvGrpSpPr>
        <p:grpSpPr bwMode="auto">
          <a:xfrm>
            <a:off x="1600200" y="2357437"/>
            <a:ext cx="5486400" cy="3571875"/>
            <a:chOff x="1104" y="1392"/>
            <a:chExt cx="3456" cy="2400"/>
          </a:xfrm>
        </p:grpSpPr>
        <p:sp>
          <p:nvSpPr>
            <p:cNvPr id="14360" name="Oval 24"/>
            <p:cNvSpPr>
              <a:spLocks noChangeArrowheads="1"/>
            </p:cNvSpPr>
            <p:nvPr/>
          </p:nvSpPr>
          <p:spPr bwMode="auto">
            <a:xfrm>
              <a:off x="1104" y="1392"/>
              <a:ext cx="1104" cy="1056"/>
            </a:xfrm>
            <a:prstGeom prst="ellipse">
              <a:avLst/>
            </a:prstGeom>
            <a:solidFill>
              <a:schemeClr val="bg1"/>
            </a:solidFill>
            <a:ln w="12700">
              <a:solidFill>
                <a:schemeClr val="tx1"/>
              </a:solidFill>
              <a:round/>
              <a:headEnd/>
              <a:tailEnd/>
            </a:ln>
            <a:effectLst>
              <a:outerShdw dist="35921"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Efficient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Purchasing</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4361" name="Oval 25"/>
            <p:cNvSpPr>
              <a:spLocks noChangeArrowheads="1"/>
            </p:cNvSpPr>
            <p:nvPr/>
          </p:nvSpPr>
          <p:spPr bwMode="auto">
            <a:xfrm>
              <a:off x="2340" y="2736"/>
              <a:ext cx="1104" cy="1056"/>
            </a:xfrm>
            <a:prstGeom prst="ellipse">
              <a:avLst/>
            </a:prstGeom>
            <a:solidFill>
              <a:schemeClr val="bg1"/>
            </a:solidFill>
            <a:ln w="12700">
              <a:solidFill>
                <a:schemeClr val="tx1"/>
              </a:solidFill>
              <a:round/>
              <a:headEnd/>
              <a:tailEnd/>
            </a:ln>
            <a:effectLst>
              <a:outerShdw dist="35921"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Efficient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Equipment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4362" name="Oval 26"/>
            <p:cNvSpPr>
              <a:spLocks noChangeArrowheads="1"/>
            </p:cNvSpPr>
            <p:nvPr/>
          </p:nvSpPr>
          <p:spPr bwMode="auto">
            <a:xfrm>
              <a:off x="3456" y="1392"/>
              <a:ext cx="1104" cy="1056"/>
            </a:xfrm>
            <a:prstGeom prst="ellipse">
              <a:avLst/>
            </a:prstGeom>
            <a:solidFill>
              <a:schemeClr val="bg1"/>
            </a:solidFill>
            <a:ln w="12700">
              <a:solidFill>
                <a:schemeClr val="tx1"/>
              </a:solidFill>
              <a:round/>
              <a:headEnd/>
              <a:tailEnd/>
            </a:ln>
            <a:effectLst>
              <a:outerShdw dist="35921"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Efficient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n-ea"/>
                  <a:cs typeface="Arial" pitchFamily="34" charset="0"/>
                </a:rPr>
                <a:t>Operation</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2715" name="Line 32"/>
            <p:cNvSpPr>
              <a:spLocks noChangeShapeType="1"/>
            </p:cNvSpPr>
            <p:nvPr/>
          </p:nvSpPr>
          <p:spPr bwMode="auto">
            <a:xfrm flipH="1">
              <a:off x="3276" y="2340"/>
              <a:ext cx="408" cy="552"/>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2716" name="Line 33"/>
            <p:cNvSpPr>
              <a:spLocks noChangeShapeType="1"/>
            </p:cNvSpPr>
            <p:nvPr/>
          </p:nvSpPr>
          <p:spPr bwMode="auto">
            <a:xfrm>
              <a:off x="2016" y="2312"/>
              <a:ext cx="560" cy="536"/>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2717" name="Line 34"/>
            <p:cNvSpPr>
              <a:spLocks noChangeShapeType="1"/>
            </p:cNvSpPr>
            <p:nvPr/>
          </p:nvSpPr>
          <p:spPr bwMode="auto">
            <a:xfrm>
              <a:off x="2208" y="1920"/>
              <a:ext cx="1248"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72711" name="Text Box 37"/>
          <p:cNvSpPr txBox="1">
            <a:spLocks noChangeArrowheads="1"/>
          </p:cNvSpPr>
          <p:nvPr/>
        </p:nvSpPr>
        <p:spPr bwMode="auto">
          <a:xfrm>
            <a:off x="2836864" y="1643063"/>
            <a:ext cx="275107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Book Antiqua" pitchFamily="18" charset="0"/>
              </a:defRPr>
            </a:lvl1pPr>
            <a:lvl2pPr marL="742950" indent="-285750">
              <a:defRPr sz="2000">
                <a:solidFill>
                  <a:schemeClr val="tx1"/>
                </a:solidFill>
                <a:latin typeface="Book Antiqua" pitchFamily="18" charset="0"/>
              </a:defRPr>
            </a:lvl2pPr>
            <a:lvl3pPr marL="1143000" indent="-228600">
              <a:defRPr sz="2000">
                <a:solidFill>
                  <a:schemeClr val="tx1"/>
                </a:solidFill>
                <a:latin typeface="Book Antiqua" pitchFamily="18" charset="0"/>
              </a:defRPr>
            </a:lvl3pPr>
            <a:lvl4pPr marL="1600200" indent="-228600">
              <a:defRPr sz="2000">
                <a:solidFill>
                  <a:schemeClr val="tx1"/>
                </a:solidFill>
                <a:latin typeface="Book Antiqua" pitchFamily="18" charset="0"/>
              </a:defRPr>
            </a:lvl4pPr>
            <a:lvl5pPr marL="2057400" indent="-228600">
              <a:defRPr sz="2000">
                <a:solidFill>
                  <a:schemeClr val="tx1"/>
                </a:solidFill>
                <a:latin typeface="Book Antiqua" pitchFamily="18" charset="0"/>
              </a:defRPr>
            </a:lvl5pPr>
            <a:lvl6pPr marL="2514600" indent="-228600" eaLnBrk="0" fontAlgn="base" hangingPunct="0">
              <a:spcBef>
                <a:spcPct val="0"/>
              </a:spcBef>
              <a:spcAft>
                <a:spcPct val="0"/>
              </a:spcAft>
              <a:defRPr sz="2000">
                <a:solidFill>
                  <a:schemeClr val="tx1"/>
                </a:solidFill>
                <a:latin typeface="Book Antiqua" pitchFamily="18" charset="0"/>
              </a:defRPr>
            </a:lvl6pPr>
            <a:lvl7pPr marL="2971800" indent="-228600" eaLnBrk="0" fontAlgn="base" hangingPunct="0">
              <a:spcBef>
                <a:spcPct val="0"/>
              </a:spcBef>
              <a:spcAft>
                <a:spcPct val="0"/>
              </a:spcAft>
              <a:defRPr sz="2000">
                <a:solidFill>
                  <a:schemeClr val="tx1"/>
                </a:solidFill>
                <a:latin typeface="Book Antiqua" pitchFamily="18" charset="0"/>
              </a:defRPr>
            </a:lvl7pPr>
            <a:lvl8pPr marL="3429000" indent="-228600" eaLnBrk="0" fontAlgn="base" hangingPunct="0">
              <a:spcBef>
                <a:spcPct val="0"/>
              </a:spcBef>
              <a:spcAft>
                <a:spcPct val="0"/>
              </a:spcAft>
              <a:defRPr sz="2000">
                <a:solidFill>
                  <a:schemeClr val="tx1"/>
                </a:solidFill>
                <a:latin typeface="Book Antiqua" pitchFamily="18" charset="0"/>
              </a:defRPr>
            </a:lvl8pPr>
            <a:lvl9pPr marL="3886200" indent="-228600" eaLnBrk="0" fontAlgn="base" hangingPunct="0">
              <a:spcBef>
                <a:spcPct val="0"/>
              </a:spcBef>
              <a:spcAft>
                <a:spcPct val="0"/>
              </a:spcAft>
              <a:defRPr sz="2000">
                <a:solidFill>
                  <a:schemeClr val="tx1"/>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Book Antiqua" pitchFamily="18" charset="0"/>
                <a:ea typeface="+mn-ea"/>
                <a:cs typeface="Arial" pitchFamily="34" charset="0"/>
              </a:rPr>
              <a:t>Facilities O &amp; M</a:t>
            </a: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TextBox 1"/>
          <p:cNvSpPr txBox="1"/>
          <p:nvPr/>
        </p:nvSpPr>
        <p:spPr>
          <a:xfrm>
            <a:off x="2286000" y="2362200"/>
            <a:ext cx="3135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1</a:t>
            </a:r>
          </a:p>
        </p:txBody>
      </p:sp>
      <p:sp>
        <p:nvSpPr>
          <p:cNvPr id="15" name="TextBox 14"/>
          <p:cNvSpPr txBox="1"/>
          <p:nvPr/>
        </p:nvSpPr>
        <p:spPr>
          <a:xfrm>
            <a:off x="6053534" y="2362200"/>
            <a:ext cx="3135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2</a:t>
            </a:r>
          </a:p>
        </p:txBody>
      </p:sp>
      <p:sp>
        <p:nvSpPr>
          <p:cNvPr id="16" name="TextBox 15"/>
          <p:cNvSpPr txBox="1"/>
          <p:nvPr/>
        </p:nvSpPr>
        <p:spPr>
          <a:xfrm>
            <a:off x="4281884" y="4359026"/>
            <a:ext cx="3135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3</a:t>
            </a:r>
          </a:p>
        </p:txBody>
      </p:sp>
    </p:spTree>
    <p:extLst>
      <p:ext uri="{BB962C8B-B14F-4D97-AF65-F5344CB8AC3E}">
        <p14:creationId xmlns:p14="http://schemas.microsoft.com/office/powerpoint/2010/main" val="725906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graphicFrame>
        <p:nvGraphicFramePr>
          <p:cNvPr id="2" name="Table 1">
            <a:extLst>
              <a:ext uri="{FF2B5EF4-FFF2-40B4-BE49-F238E27FC236}">
                <a16:creationId xmlns:a16="http://schemas.microsoft.com/office/drawing/2014/main" id="{7214EA13-ECB8-4BFB-9DDC-5CBA74BE962D}"/>
              </a:ext>
            </a:extLst>
          </p:cNvPr>
          <p:cNvGraphicFramePr>
            <a:graphicFrameLocks noGrp="1"/>
          </p:cNvGraphicFramePr>
          <p:nvPr/>
        </p:nvGraphicFramePr>
        <p:xfrm>
          <a:off x="270752" y="1524000"/>
          <a:ext cx="8568447" cy="5217160"/>
        </p:xfrm>
        <a:graphic>
          <a:graphicData uri="http://schemas.openxmlformats.org/drawingml/2006/table">
            <a:tbl>
              <a:tblPr firstRow="1" bandRow="1">
                <a:tableStyleId>{00A15C55-8517-42AA-B614-E9B94910E393}</a:tableStyleId>
              </a:tblPr>
              <a:tblGrid>
                <a:gridCol w="491248">
                  <a:extLst>
                    <a:ext uri="{9D8B030D-6E8A-4147-A177-3AD203B41FA5}">
                      <a16:colId xmlns:a16="http://schemas.microsoft.com/office/drawing/2014/main" val="2825838905"/>
                    </a:ext>
                  </a:extLst>
                </a:gridCol>
                <a:gridCol w="3886200">
                  <a:extLst>
                    <a:ext uri="{9D8B030D-6E8A-4147-A177-3AD203B41FA5}">
                      <a16:colId xmlns:a16="http://schemas.microsoft.com/office/drawing/2014/main" val="1998399683"/>
                    </a:ext>
                  </a:extLst>
                </a:gridCol>
                <a:gridCol w="4190999">
                  <a:extLst>
                    <a:ext uri="{9D8B030D-6E8A-4147-A177-3AD203B41FA5}">
                      <a16:colId xmlns:a16="http://schemas.microsoft.com/office/drawing/2014/main" val="2799897009"/>
                    </a:ext>
                  </a:extLst>
                </a:gridCol>
              </a:tblGrid>
              <a:tr h="370840">
                <a:tc>
                  <a:txBody>
                    <a:bodyPr/>
                    <a:lstStyle/>
                    <a:p>
                      <a:endParaRPr lang="en-US" dirty="0"/>
                    </a:p>
                  </a:txBody>
                  <a:tcPr/>
                </a:tc>
                <a:tc>
                  <a:txBody>
                    <a:bodyPr/>
                    <a:lstStyle/>
                    <a:p>
                      <a:pPr algn="ctr"/>
                      <a:r>
                        <a:rPr lang="en-US" dirty="0"/>
                        <a:t>Input</a:t>
                      </a:r>
                      <a:endParaRPr lang="en-US" dirty="0">
                        <a:solidFill>
                          <a:schemeClr val="tx1"/>
                        </a:solidFill>
                      </a:endParaRPr>
                    </a:p>
                  </a:txBody>
                  <a:tcPr anchor="ctr"/>
                </a:tc>
                <a:tc>
                  <a:txBody>
                    <a:bodyPr/>
                    <a:lstStyle/>
                    <a:p>
                      <a:pPr algn="ctr"/>
                      <a:r>
                        <a:rPr lang="en-US" dirty="0"/>
                        <a:t>Output</a:t>
                      </a:r>
                      <a:endParaRPr lang="en-US" dirty="0">
                        <a:solidFill>
                          <a:schemeClr val="tx1"/>
                        </a:solidFill>
                      </a:endParaRPr>
                    </a:p>
                  </a:txBody>
                  <a:tcPr anchor="ctr"/>
                </a:tc>
                <a:extLst>
                  <a:ext uri="{0D108BD9-81ED-4DB2-BD59-A6C34878D82A}">
                    <a16:rowId xmlns:a16="http://schemas.microsoft.com/office/drawing/2014/main" val="1933339205"/>
                  </a:ext>
                </a:extLst>
              </a:tr>
              <a:tr h="370840">
                <a:tc>
                  <a:txBody>
                    <a:bodyPr/>
                    <a:lstStyle/>
                    <a:p>
                      <a:pPr algn="ctr"/>
                      <a:r>
                        <a:rPr lang="en-US" dirty="0"/>
                        <a:t>Digital</a:t>
                      </a:r>
                    </a:p>
                  </a:txBody>
                  <a:tcPr vert="vert270" anchor="ctr"/>
                </a:tc>
                <a:tc>
                  <a:txBody>
                    <a:bodyPr/>
                    <a:lstStyle/>
                    <a:p>
                      <a:r>
                        <a:rPr lang="en-US" sz="1800" dirty="0"/>
                        <a:t>Two state information from</a:t>
                      </a:r>
                      <a:r>
                        <a:rPr lang="en-US" sz="1800" baseline="0" dirty="0"/>
                        <a:t> the building into the System Control Unit</a:t>
                      </a:r>
                    </a:p>
                    <a:p>
                      <a:endParaRPr lang="en-US" sz="1800" baseline="0" dirty="0"/>
                    </a:p>
                    <a:p>
                      <a:r>
                        <a:rPr lang="en-US" sz="1800" baseline="0" dirty="0"/>
                        <a:t>Switches:</a:t>
                      </a:r>
                    </a:p>
                    <a:p>
                      <a:pPr marL="285750" lvl="0" indent="-285750">
                        <a:buFont typeface="Arial" pitchFamily="34" charset="0"/>
                        <a:buChar char="•"/>
                      </a:pPr>
                      <a:r>
                        <a:rPr lang="en-US" sz="1800" baseline="0" dirty="0"/>
                        <a:t>Differential Pressure/Proof</a:t>
                      </a:r>
                    </a:p>
                    <a:p>
                      <a:pPr marL="285750" lvl="0" indent="-285750">
                        <a:buFont typeface="Arial" pitchFamily="34" charset="0"/>
                        <a:buChar char="•"/>
                      </a:pPr>
                      <a:r>
                        <a:rPr lang="en-US" sz="1800" baseline="0" dirty="0"/>
                        <a:t>Smoke Alarm</a:t>
                      </a:r>
                    </a:p>
                    <a:p>
                      <a:pPr marL="285750" lvl="0" indent="-285750">
                        <a:buFont typeface="Arial" pitchFamily="34" charset="0"/>
                        <a:buChar char="•"/>
                      </a:pPr>
                      <a:r>
                        <a:rPr lang="en-US" sz="1800" baseline="0" dirty="0"/>
                        <a:t>Level Alarm</a:t>
                      </a:r>
                    </a:p>
                    <a:p>
                      <a:pPr marL="285750" lvl="0" indent="-285750">
                        <a:buFont typeface="Arial" pitchFamily="34" charset="0"/>
                        <a:buChar char="•"/>
                      </a:pPr>
                      <a:r>
                        <a:rPr lang="en-US" sz="1800" baseline="0" dirty="0"/>
                        <a:t>High/Low Pressure Alarm </a:t>
                      </a:r>
                    </a:p>
                    <a:p>
                      <a:pPr marL="285750" lvl="0" indent="-285750">
                        <a:buFont typeface="Arial" pitchFamily="34" charset="0"/>
                        <a:buChar char="•"/>
                      </a:pPr>
                      <a:r>
                        <a:rPr lang="en-US" sz="1800" baseline="0" dirty="0"/>
                        <a:t>Filters</a:t>
                      </a:r>
                      <a:endParaRPr lang="en-US" sz="1800" dirty="0"/>
                    </a:p>
                  </a:txBody>
                  <a:tcPr/>
                </a:tc>
                <a:tc>
                  <a:txBody>
                    <a:bodyPr/>
                    <a:lstStyle/>
                    <a:p>
                      <a:r>
                        <a:rPr lang="en-US" sz="1800" dirty="0"/>
                        <a:t>Two state</a:t>
                      </a:r>
                      <a:r>
                        <a:rPr lang="en-US" sz="1800" baseline="0" dirty="0"/>
                        <a:t> information from the System Control Unit out to the building</a:t>
                      </a:r>
                    </a:p>
                    <a:p>
                      <a:endParaRPr lang="en-US" sz="1800" baseline="0" dirty="0"/>
                    </a:p>
                    <a:p>
                      <a:pPr marL="285750" indent="-285750">
                        <a:buFont typeface="Arial" pitchFamily="34" charset="0"/>
                        <a:buChar char="•"/>
                      </a:pPr>
                      <a:r>
                        <a:rPr lang="en-US" sz="1800" baseline="0" dirty="0"/>
                        <a:t>On/Off Control – fans, pumps, lights</a:t>
                      </a:r>
                    </a:p>
                    <a:p>
                      <a:pPr marL="285750" indent="-285750">
                        <a:buFont typeface="Arial" pitchFamily="34" charset="0"/>
                        <a:buChar char="•"/>
                      </a:pPr>
                      <a:r>
                        <a:rPr lang="en-US" sz="1800" baseline="0" dirty="0"/>
                        <a:t>Open/Close 2-position valve damper</a:t>
                      </a:r>
                    </a:p>
                    <a:p>
                      <a:pPr marL="285750" indent="-285750">
                        <a:buFont typeface="Arial" pitchFamily="34" charset="0"/>
                        <a:buChar char="•"/>
                      </a:pPr>
                      <a:r>
                        <a:rPr lang="en-US" sz="1800" baseline="0" dirty="0"/>
                        <a:t>Control of 2-speed motors</a:t>
                      </a:r>
                    </a:p>
                    <a:p>
                      <a:pPr marL="285750" indent="-285750">
                        <a:buFont typeface="Arial" pitchFamily="34" charset="0"/>
                        <a:buChar char="•"/>
                      </a:pPr>
                      <a:r>
                        <a:rPr lang="en-US" sz="1800" baseline="0" dirty="0"/>
                        <a:t>Energize/De-energize E/P valves for heat/cool and day/night changeovers</a:t>
                      </a:r>
                      <a:endParaRPr lang="en-US" sz="1800" dirty="0"/>
                    </a:p>
                  </a:txBody>
                  <a:tcPr/>
                </a:tc>
                <a:extLst>
                  <a:ext uri="{0D108BD9-81ED-4DB2-BD59-A6C34878D82A}">
                    <a16:rowId xmlns:a16="http://schemas.microsoft.com/office/drawing/2014/main" val="255153589"/>
                  </a:ext>
                </a:extLst>
              </a:tr>
              <a:tr h="370840">
                <a:tc>
                  <a:txBody>
                    <a:bodyPr/>
                    <a:lstStyle/>
                    <a:p>
                      <a:pPr algn="ctr"/>
                      <a:r>
                        <a:rPr lang="en-US" dirty="0"/>
                        <a:t>Analog</a:t>
                      </a:r>
                    </a:p>
                  </a:txBody>
                  <a:tcPr vert="vert270" anchor="ctr"/>
                </a:tc>
                <a:tc>
                  <a:txBody>
                    <a:bodyPr/>
                    <a:lstStyle/>
                    <a:p>
                      <a:r>
                        <a:rPr lang="en-US" sz="1800" dirty="0"/>
                        <a:t>Variable Information from the building into the SCU</a:t>
                      </a:r>
                    </a:p>
                    <a:p>
                      <a:endParaRPr lang="en-US" sz="1800" dirty="0"/>
                    </a:p>
                    <a:p>
                      <a:pPr marL="285750" indent="-285750">
                        <a:buFont typeface="Arial" pitchFamily="34" charset="0"/>
                        <a:buChar char="•"/>
                      </a:pPr>
                      <a:r>
                        <a:rPr lang="en-US" sz="1800" dirty="0"/>
                        <a:t>Temperature – room, duct, outdoor</a:t>
                      </a:r>
                    </a:p>
                    <a:p>
                      <a:pPr marL="285750" indent="-285750">
                        <a:buFont typeface="Arial" pitchFamily="34" charset="0"/>
                        <a:buChar char="•"/>
                      </a:pPr>
                      <a:r>
                        <a:rPr lang="en-US" sz="1800" dirty="0"/>
                        <a:t>Humidity</a:t>
                      </a:r>
                      <a:r>
                        <a:rPr lang="en-US" sz="1800" baseline="0" dirty="0"/>
                        <a:t> – room, duct, outdoor</a:t>
                      </a:r>
                    </a:p>
                    <a:p>
                      <a:pPr marL="285750" indent="-285750">
                        <a:buFont typeface="Arial" pitchFamily="34" charset="0"/>
                        <a:buChar char="•"/>
                      </a:pPr>
                      <a:r>
                        <a:rPr lang="en-US" sz="1800" baseline="0" dirty="0"/>
                        <a:t>Pressure – static, velocity, total</a:t>
                      </a:r>
                    </a:p>
                    <a:p>
                      <a:pPr marL="285750" indent="-285750">
                        <a:buFont typeface="Arial" pitchFamily="34" charset="0"/>
                        <a:buChar char="•"/>
                      </a:pPr>
                      <a:r>
                        <a:rPr lang="en-US" sz="1800" baseline="0" dirty="0"/>
                        <a:t>Flow rate – water and air</a:t>
                      </a:r>
                      <a:endParaRPr lang="en-US" sz="1800" dirty="0"/>
                    </a:p>
                  </a:txBody>
                  <a:tcPr/>
                </a:tc>
                <a:tc>
                  <a:txBody>
                    <a:bodyPr/>
                    <a:lstStyle/>
                    <a:p>
                      <a:r>
                        <a:rPr lang="en-US" sz="1800" dirty="0"/>
                        <a:t>Variable information from</a:t>
                      </a:r>
                      <a:r>
                        <a:rPr lang="en-US" sz="1800" baseline="0" dirty="0"/>
                        <a:t> the SCU out to the building</a:t>
                      </a:r>
                    </a:p>
                    <a:p>
                      <a:endParaRPr lang="en-US" sz="1800" baseline="0" dirty="0"/>
                    </a:p>
                    <a:p>
                      <a:pPr marL="285750" indent="-285750">
                        <a:buFont typeface="Arial" pitchFamily="34" charset="0"/>
                        <a:buChar char="•"/>
                      </a:pPr>
                      <a:r>
                        <a:rPr lang="en-US" sz="1800" baseline="0" dirty="0"/>
                        <a:t>Modulate valve, damper, actuator</a:t>
                      </a:r>
                    </a:p>
                    <a:p>
                      <a:pPr marL="285750" indent="-285750">
                        <a:buFont typeface="Arial" pitchFamily="34" charset="0"/>
                        <a:buChar char="•"/>
                      </a:pPr>
                      <a:r>
                        <a:rPr lang="en-US" sz="1800" baseline="0" dirty="0"/>
                        <a:t>Motor speed control</a:t>
                      </a:r>
                    </a:p>
                    <a:p>
                      <a:pPr marL="285750" indent="-285750">
                        <a:buFont typeface="Arial" pitchFamily="34" charset="0"/>
                        <a:buChar char="•"/>
                      </a:pPr>
                      <a:r>
                        <a:rPr lang="en-US" sz="1800" baseline="0" dirty="0"/>
                        <a:t>Modulate fan inlet volume dampers</a:t>
                      </a:r>
                    </a:p>
                    <a:p>
                      <a:pPr marL="285750" indent="-285750">
                        <a:buFont typeface="Arial" pitchFamily="34" charset="0"/>
                        <a:buChar char="•"/>
                      </a:pPr>
                      <a:r>
                        <a:rPr lang="en-US" sz="1800" baseline="0" dirty="0"/>
                        <a:t>Adjust air pressure to P/E switches</a:t>
                      </a:r>
                      <a:endParaRPr lang="en-US" sz="1800" dirty="0"/>
                    </a:p>
                  </a:txBody>
                  <a:tcPr/>
                </a:tc>
                <a:extLst>
                  <a:ext uri="{0D108BD9-81ED-4DB2-BD59-A6C34878D82A}">
                    <a16:rowId xmlns:a16="http://schemas.microsoft.com/office/drawing/2014/main" val="3810993132"/>
                  </a:ext>
                </a:extLst>
              </a:tr>
            </a:tbl>
          </a:graphicData>
        </a:graphic>
      </p:graphicFrame>
    </p:spTree>
    <p:extLst>
      <p:ext uri="{BB962C8B-B14F-4D97-AF65-F5344CB8AC3E}">
        <p14:creationId xmlns:p14="http://schemas.microsoft.com/office/powerpoint/2010/main" val="3633687071"/>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sp>
        <p:nvSpPr>
          <p:cNvPr id="4" name="Rectangle 9">
            <a:extLst>
              <a:ext uri="{FF2B5EF4-FFF2-40B4-BE49-F238E27FC236}">
                <a16:creationId xmlns:a16="http://schemas.microsoft.com/office/drawing/2014/main" id="{0F9174A8-62BE-4693-B190-09ECDFB030D3}"/>
              </a:ext>
            </a:extLst>
          </p:cNvPr>
          <p:cNvSpPr txBox="1">
            <a:spLocks noChangeArrowheads="1"/>
          </p:cNvSpPr>
          <p:nvPr/>
        </p:nvSpPr>
        <p:spPr>
          <a:xfrm>
            <a:off x="304800" y="1560504"/>
            <a:ext cx="6353504" cy="574649"/>
          </a:xfrm>
          <a:prstGeom prst="rect">
            <a:avLst/>
          </a:prstGeom>
        </p:spPr>
        <p:txBody>
          <a:bodyPr vert="horz" lIns="90488" tIns="44450" rIns="90488" bIns="4445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base" latinLnBrk="0" hangingPunct="1">
              <a:lnSpc>
                <a:spcPct val="90000"/>
              </a:lnSpc>
              <a:spcBef>
                <a:spcPts val="200"/>
              </a:spcBef>
              <a:spcAft>
                <a:spcPts val="400"/>
              </a:spcAft>
              <a:buClr>
                <a:srgbClr val="00CC99"/>
              </a:buClr>
              <a:buSzTx/>
              <a:buFont typeface="Calibri" pitchFamily="34" charset="0"/>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Arial"/>
                <a:ea typeface="+mn-ea"/>
                <a:cs typeface="+mn-cs"/>
              </a:rPr>
              <a:t>Control System Types</a:t>
            </a:r>
          </a:p>
        </p:txBody>
      </p:sp>
      <p:sp>
        <p:nvSpPr>
          <p:cNvPr id="5" name="Text Box 3">
            <a:extLst>
              <a:ext uri="{FF2B5EF4-FFF2-40B4-BE49-F238E27FC236}">
                <a16:creationId xmlns:a16="http://schemas.microsoft.com/office/drawing/2014/main" id="{B4F54595-A97C-4929-ABD8-311787531F1D}"/>
              </a:ext>
            </a:extLst>
          </p:cNvPr>
          <p:cNvSpPr txBox="1">
            <a:spLocks noChangeArrowheads="1"/>
          </p:cNvSpPr>
          <p:nvPr/>
        </p:nvSpPr>
        <p:spPr bwMode="auto">
          <a:xfrm>
            <a:off x="457200" y="1922497"/>
            <a:ext cx="361349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Communicating</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Non-communicating</a:t>
            </a:r>
          </a:p>
        </p:txBody>
      </p:sp>
      <p:grpSp>
        <p:nvGrpSpPr>
          <p:cNvPr id="9" name="Group 8">
            <a:extLst>
              <a:ext uri="{FF2B5EF4-FFF2-40B4-BE49-F238E27FC236}">
                <a16:creationId xmlns:a16="http://schemas.microsoft.com/office/drawing/2014/main" id="{921CE739-FF9B-400A-A949-DAC3FBBCBF02}"/>
              </a:ext>
            </a:extLst>
          </p:cNvPr>
          <p:cNvGrpSpPr/>
          <p:nvPr/>
        </p:nvGrpSpPr>
        <p:grpSpPr>
          <a:xfrm>
            <a:off x="3721756" y="2819400"/>
            <a:ext cx="5083034" cy="3724275"/>
            <a:chOff x="4488421" y="3286125"/>
            <a:chExt cx="4198379" cy="3114675"/>
          </a:xfrm>
        </p:grpSpPr>
        <p:pic>
          <p:nvPicPr>
            <p:cNvPr id="10" name="Picture 2">
              <a:extLst>
                <a:ext uri="{FF2B5EF4-FFF2-40B4-BE49-F238E27FC236}">
                  <a16:creationId xmlns:a16="http://schemas.microsoft.com/office/drawing/2014/main" id="{814380AE-B78D-4910-8911-549F7FFDA3D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88421" y="3286125"/>
              <a:ext cx="4198379" cy="31146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Rectangle 10">
              <a:extLst>
                <a:ext uri="{FF2B5EF4-FFF2-40B4-BE49-F238E27FC236}">
                  <a16:creationId xmlns:a16="http://schemas.microsoft.com/office/drawing/2014/main" id="{E738DFB6-A7BD-4DA1-A46F-3229DA513296}"/>
                </a:ext>
              </a:extLst>
            </p:cNvPr>
            <p:cNvSpPr/>
            <p:nvPr/>
          </p:nvSpPr>
          <p:spPr bwMode="auto">
            <a:xfrm>
              <a:off x="6096001" y="3321050"/>
              <a:ext cx="749300" cy="9525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2" name="Rectangle 11">
              <a:extLst>
                <a:ext uri="{FF2B5EF4-FFF2-40B4-BE49-F238E27FC236}">
                  <a16:creationId xmlns:a16="http://schemas.microsoft.com/office/drawing/2014/main" id="{4BD42E21-3223-4BE2-A763-C68BE41473AB}"/>
                </a:ext>
              </a:extLst>
            </p:cNvPr>
            <p:cNvSpPr/>
            <p:nvPr/>
          </p:nvSpPr>
          <p:spPr bwMode="auto">
            <a:xfrm>
              <a:off x="8162924" y="3314699"/>
              <a:ext cx="485775" cy="116681"/>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Tree>
    <p:extLst>
      <p:ext uri="{BB962C8B-B14F-4D97-AF65-F5344CB8AC3E}">
        <p14:creationId xmlns:p14="http://schemas.microsoft.com/office/powerpoint/2010/main" val="40572018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solidFill>
                  <a:schemeClr val="tx1"/>
                </a:solidFill>
              </a:rPr>
              <a:t>Introduction to Control Systems</a:t>
            </a:r>
          </a:p>
        </p:txBody>
      </p:sp>
      <p:sp>
        <p:nvSpPr>
          <p:cNvPr id="67" name="Rectangle 9">
            <a:extLst>
              <a:ext uri="{FF2B5EF4-FFF2-40B4-BE49-F238E27FC236}">
                <a16:creationId xmlns:a16="http://schemas.microsoft.com/office/drawing/2014/main" id="{B6D24A01-6452-4222-9765-8909DA9B0333}"/>
              </a:ext>
            </a:extLst>
          </p:cNvPr>
          <p:cNvSpPr txBox="1">
            <a:spLocks noChangeArrowheads="1"/>
          </p:cNvSpPr>
          <p:nvPr/>
        </p:nvSpPr>
        <p:spPr>
          <a:xfrm>
            <a:off x="352096" y="1644868"/>
            <a:ext cx="6353504" cy="574649"/>
          </a:xfrm>
          <a:prstGeom prst="rect">
            <a:avLst/>
          </a:prstGeom>
        </p:spPr>
        <p:txBody>
          <a:bodyPr vert="horz" lIns="90488" tIns="44450" rIns="90488" bIns="4445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base" latinLnBrk="0" hangingPunct="1">
              <a:lnSpc>
                <a:spcPct val="90000"/>
              </a:lnSpc>
              <a:spcBef>
                <a:spcPts val="200"/>
              </a:spcBef>
              <a:spcAft>
                <a:spcPts val="400"/>
              </a:spcAft>
              <a:buClr>
                <a:srgbClr val="00CC99"/>
              </a:buClr>
              <a:buSzTx/>
              <a:buFont typeface="Calibri" pitchFamily="34" charset="0"/>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Arial"/>
                <a:ea typeface="+mn-ea"/>
                <a:cs typeface="+mn-cs"/>
              </a:rPr>
              <a:t>Control Methods</a:t>
            </a:r>
          </a:p>
        </p:txBody>
      </p:sp>
      <p:pic>
        <p:nvPicPr>
          <p:cNvPr id="5" name="Picture 4">
            <a:extLst>
              <a:ext uri="{FF2B5EF4-FFF2-40B4-BE49-F238E27FC236}">
                <a16:creationId xmlns:a16="http://schemas.microsoft.com/office/drawing/2014/main" id="{A541C1EB-BCBE-41B9-AB29-64761147BB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34200" y="3946005"/>
            <a:ext cx="1409873" cy="1810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pic>
        <p:nvPicPr>
          <p:cNvPr id="6" name="Picture 2">
            <a:extLst>
              <a:ext uri="{FF2B5EF4-FFF2-40B4-BE49-F238E27FC236}">
                <a16:creationId xmlns:a16="http://schemas.microsoft.com/office/drawing/2014/main" id="{3FB90214-1C33-403F-9FB9-D87E53DDF5D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8445" y="2962084"/>
            <a:ext cx="1304091"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pic>
        <p:nvPicPr>
          <p:cNvPr id="7" name="Picture 2" descr="C:\Documents and Settings\Gregory Jourdan\My Documents\My Pictures\Fresno Cal State 2008\IMG_0123.JPG">
            <a:extLst>
              <a:ext uri="{FF2B5EF4-FFF2-40B4-BE49-F238E27FC236}">
                <a16:creationId xmlns:a16="http://schemas.microsoft.com/office/drawing/2014/main" id="{1E2BF7CC-1548-4686-8F56-2EE9AB68432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58986" y="2958379"/>
            <a:ext cx="1808424" cy="1670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E065FAF5-5EFF-42DC-ABDE-2E9522824077}"/>
              </a:ext>
            </a:extLst>
          </p:cNvPr>
          <p:cNvSpPr txBox="1">
            <a:spLocks noChangeArrowheads="1"/>
          </p:cNvSpPr>
          <p:nvPr/>
        </p:nvSpPr>
        <p:spPr bwMode="auto">
          <a:xfrm>
            <a:off x="1097367" y="2393487"/>
            <a:ext cx="1389423"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Electric</a:t>
            </a:r>
          </a:p>
        </p:txBody>
      </p:sp>
      <p:sp>
        <p:nvSpPr>
          <p:cNvPr id="9" name="Text Box 3">
            <a:extLst>
              <a:ext uri="{FF2B5EF4-FFF2-40B4-BE49-F238E27FC236}">
                <a16:creationId xmlns:a16="http://schemas.microsoft.com/office/drawing/2014/main" id="{78EE6173-AE72-475C-82B5-452DFB51949C}"/>
              </a:ext>
            </a:extLst>
          </p:cNvPr>
          <p:cNvSpPr txBox="1">
            <a:spLocks noChangeArrowheads="1"/>
          </p:cNvSpPr>
          <p:nvPr/>
        </p:nvSpPr>
        <p:spPr bwMode="auto">
          <a:xfrm>
            <a:off x="4724317" y="2410420"/>
            <a:ext cx="1870837"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Pneumatic </a:t>
            </a:r>
          </a:p>
        </p:txBody>
      </p:sp>
      <p:pic>
        <p:nvPicPr>
          <p:cNvPr id="10" name="Picture 1">
            <a:extLst>
              <a:ext uri="{FF2B5EF4-FFF2-40B4-BE49-F238E27FC236}">
                <a16:creationId xmlns:a16="http://schemas.microsoft.com/office/drawing/2014/main" id="{C7431FE4-27D1-4BC6-A2AD-29575C023D3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82754" y="4025846"/>
            <a:ext cx="1582355" cy="146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3">
            <a:extLst>
              <a:ext uri="{FF2B5EF4-FFF2-40B4-BE49-F238E27FC236}">
                <a16:creationId xmlns:a16="http://schemas.microsoft.com/office/drawing/2014/main" id="{A325A1B9-3FDD-4EBA-AE55-510C5E89B51D}"/>
              </a:ext>
            </a:extLst>
          </p:cNvPr>
          <p:cNvSpPr txBox="1">
            <a:spLocks noChangeArrowheads="1"/>
          </p:cNvSpPr>
          <p:nvPr/>
        </p:nvSpPr>
        <p:spPr bwMode="auto">
          <a:xfrm>
            <a:off x="2722087" y="3486362"/>
            <a:ext cx="1891865"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Electronic </a:t>
            </a:r>
          </a:p>
        </p:txBody>
      </p:sp>
      <p:sp>
        <p:nvSpPr>
          <p:cNvPr id="12" name="Text Box 3">
            <a:extLst>
              <a:ext uri="{FF2B5EF4-FFF2-40B4-BE49-F238E27FC236}">
                <a16:creationId xmlns:a16="http://schemas.microsoft.com/office/drawing/2014/main" id="{EF957BA8-16FC-478A-BF43-8894F0BEAFE2}"/>
              </a:ext>
            </a:extLst>
          </p:cNvPr>
          <p:cNvSpPr txBox="1">
            <a:spLocks noChangeArrowheads="1"/>
          </p:cNvSpPr>
          <p:nvPr/>
        </p:nvSpPr>
        <p:spPr bwMode="auto">
          <a:xfrm>
            <a:off x="7249898" y="3493579"/>
            <a:ext cx="907032"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DDC</a:t>
            </a:r>
          </a:p>
        </p:txBody>
      </p:sp>
    </p:spTree>
    <p:extLst>
      <p:ext uri="{BB962C8B-B14F-4D97-AF65-F5344CB8AC3E}">
        <p14:creationId xmlns:p14="http://schemas.microsoft.com/office/powerpoint/2010/main" val="1072341877"/>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1159AC-133E-456A-B043-7723D1791901}"/>
              </a:ext>
            </a:extLst>
          </p:cNvPr>
          <p:cNvSpPr>
            <a:spLocks noGrp="1"/>
          </p:cNvSpPr>
          <p:nvPr>
            <p:ph idx="1"/>
          </p:nvPr>
        </p:nvSpPr>
        <p:spPr>
          <a:xfrm>
            <a:off x="496986" y="1441802"/>
            <a:ext cx="8054223" cy="3079365"/>
          </a:xfrm>
        </p:spPr>
        <p:txBody>
          <a:bodyPr/>
          <a:lstStyle/>
          <a:p>
            <a:pPr marL="0" indent="0">
              <a:spcAft>
                <a:spcPts val="0"/>
              </a:spcAft>
              <a:buNone/>
            </a:pPr>
            <a:r>
              <a:rPr lang="en-US" sz="2600" dirty="0"/>
              <a:t>Centralized control system; controls and monitors mechanical and lighting systems</a:t>
            </a:r>
          </a:p>
          <a:p>
            <a:pPr>
              <a:spcAft>
                <a:spcPts val="0"/>
              </a:spcAft>
              <a:buFont typeface="Wingdings" panose="05000000000000000000" pitchFamily="2" charset="2"/>
              <a:buChar char="ü"/>
            </a:pPr>
            <a:r>
              <a:rPr lang="en-US" sz="2600" dirty="0"/>
              <a:t>Accessible from a single location</a:t>
            </a:r>
          </a:p>
          <a:p>
            <a:pPr>
              <a:spcAft>
                <a:spcPts val="0"/>
              </a:spcAft>
              <a:buFont typeface="Wingdings" panose="05000000000000000000" pitchFamily="2" charset="2"/>
              <a:buChar char="ü"/>
            </a:pPr>
            <a:r>
              <a:rPr lang="en-US" sz="2600" dirty="0"/>
              <a:t>May be accessible remotely</a:t>
            </a:r>
          </a:p>
          <a:p>
            <a:pPr>
              <a:spcAft>
                <a:spcPts val="0"/>
              </a:spcAft>
              <a:buFont typeface="Wingdings" panose="05000000000000000000" pitchFamily="2" charset="2"/>
              <a:buChar char="ü"/>
            </a:pPr>
            <a:r>
              <a:rPr lang="en-US" sz="2600" dirty="0"/>
              <a:t>Helps manage system setpoints</a:t>
            </a:r>
          </a:p>
          <a:p>
            <a:pPr>
              <a:spcAft>
                <a:spcPts val="0"/>
              </a:spcAft>
              <a:buFont typeface="Wingdings" panose="05000000000000000000" pitchFamily="2" charset="2"/>
              <a:buChar char="ü"/>
            </a:pPr>
            <a:r>
              <a:rPr lang="en-US" sz="2600" dirty="0"/>
              <a:t>Provides information about system operation</a:t>
            </a:r>
          </a:p>
        </p:txBody>
      </p:sp>
      <p:sp>
        <p:nvSpPr>
          <p:cNvPr id="2" name="Title 1">
            <a:extLst>
              <a:ext uri="{FF2B5EF4-FFF2-40B4-BE49-F238E27FC236}">
                <a16:creationId xmlns:a16="http://schemas.microsoft.com/office/drawing/2014/main" id="{27297F2C-519C-445E-9C41-0C2D80D31BE7}"/>
              </a:ext>
            </a:extLst>
          </p:cNvPr>
          <p:cNvSpPr>
            <a:spLocks noGrp="1"/>
          </p:cNvSpPr>
          <p:nvPr>
            <p:ph type="title"/>
          </p:nvPr>
        </p:nvSpPr>
        <p:spPr/>
        <p:txBody>
          <a:bodyPr>
            <a:normAutofit fontScale="90000"/>
          </a:bodyPr>
          <a:lstStyle/>
          <a:p>
            <a:r>
              <a:rPr lang="en-US" dirty="0"/>
              <a:t>Introduction to Building Automation System (BAS)</a:t>
            </a:r>
          </a:p>
        </p:txBody>
      </p:sp>
      <p:pic>
        <p:nvPicPr>
          <p:cNvPr id="18" name="Picture 17">
            <a:extLst>
              <a:ext uri="{FF2B5EF4-FFF2-40B4-BE49-F238E27FC236}">
                <a16:creationId xmlns:a16="http://schemas.microsoft.com/office/drawing/2014/main" id="{6FF76465-3E2B-4B71-AB1A-F747074F10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778" y="4195415"/>
            <a:ext cx="1422399" cy="1068577"/>
          </a:xfrm>
          <a:prstGeom prst="rect">
            <a:avLst/>
          </a:prstGeom>
        </p:spPr>
      </p:pic>
      <p:grpSp>
        <p:nvGrpSpPr>
          <p:cNvPr id="24" name="Group 23">
            <a:extLst>
              <a:ext uri="{FF2B5EF4-FFF2-40B4-BE49-F238E27FC236}">
                <a16:creationId xmlns:a16="http://schemas.microsoft.com/office/drawing/2014/main" id="{0FAFE030-F090-4CB2-944A-E7459FDAD753}"/>
              </a:ext>
            </a:extLst>
          </p:cNvPr>
          <p:cNvGrpSpPr/>
          <p:nvPr/>
        </p:nvGrpSpPr>
        <p:grpSpPr>
          <a:xfrm>
            <a:off x="3756817" y="5562064"/>
            <a:ext cx="475520" cy="967685"/>
            <a:chOff x="4069976" y="4054475"/>
            <a:chExt cx="950259" cy="2000250"/>
          </a:xfrm>
        </p:grpSpPr>
        <p:pic>
          <p:nvPicPr>
            <p:cNvPr id="25" name="Picture 24">
              <a:extLst>
                <a:ext uri="{FF2B5EF4-FFF2-40B4-BE49-F238E27FC236}">
                  <a16:creationId xmlns:a16="http://schemas.microsoft.com/office/drawing/2014/main" id="{1135DE73-3168-4930-B1A5-7D575860F1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2" b="92381" l="29143" r="60286">
                          <a14:foregroundMark x1="30571" y1="11429" x2="30571" y2="11429"/>
                          <a14:foregroundMark x1="31714" y1="14286" x2="31714" y2="14286"/>
                          <a14:foregroundMark x1="40571" y1="10952" x2="40571" y2="10952"/>
                          <a14:foregroundMark x1="35429" y1="8095" x2="35429" y2="8095"/>
                          <a14:foregroundMark x1="40000" y1="9524" x2="40000" y2="9524"/>
                          <a14:foregroundMark x1="48000" y1="10000" x2="48000" y2="10000"/>
                          <a14:foregroundMark x1="54000" y1="9048" x2="54000" y2="9048"/>
                          <a14:foregroundMark x1="58571" y1="6667" x2="58571" y2="6667"/>
                          <a14:foregroundMark x1="56857" y1="41905" x2="56857" y2="41905"/>
                          <a14:foregroundMark x1="48857" y1="43810" x2="48857" y2="43810"/>
                          <a14:foregroundMark x1="46571" y1="43810" x2="46286" y2="43810"/>
                          <a14:foregroundMark x1="57714" y1="35238" x2="57714" y2="35238"/>
                          <a14:foregroundMark x1="58000" y1="27143" x2="58000" y2="27143"/>
                          <a14:foregroundMark x1="57143" y1="18095" x2="57143" y2="18095"/>
                          <a14:foregroundMark x1="58857" y1="23333" x2="58857" y2="23333"/>
                          <a14:foregroundMark x1="33714" y1="29524" x2="33714" y2="29524"/>
                          <a14:foregroundMark x1="38286" y1="25714" x2="38286" y2="26667"/>
                          <a14:foregroundMark x1="37714" y1="31905" x2="37714" y2="31905"/>
                          <a14:foregroundMark x1="36857" y1="32381" x2="35429" y2="34286"/>
                          <a14:foregroundMark x1="40571" y1="91429" x2="40857" y2="91429"/>
                          <a14:foregroundMark x1="44286" y1="90000" x2="44286" y2="90000"/>
                          <a14:foregroundMark x1="42571" y1="90000" x2="42571" y2="90000"/>
                          <a14:foregroundMark x1="47714" y1="90000" x2="47714" y2="90000"/>
                          <a14:foregroundMark x1="38857" y1="91905" x2="38857" y2="91905"/>
                          <a14:foregroundMark x1="36571" y1="92857" x2="36571" y2="92857"/>
                          <a14:foregroundMark x1="32857" y1="92857" x2="32857" y2="92857"/>
                          <a14:foregroundMark x1="34571" y1="92857" x2="34571" y2="92857"/>
                          <a14:foregroundMark x1="35429" y1="92857" x2="35429" y2="92857"/>
                          <a14:foregroundMark x1="33429" y1="92857" x2="33429" y2="92857"/>
                          <a14:foregroundMark x1="46286" y1="90000" x2="46286" y2="90000"/>
                          <a14:foregroundMark x1="41714" y1="92381" x2="42000" y2="91905"/>
                          <a14:foregroundMark x1="42857" y1="91429" x2="44000" y2="91429"/>
                          <a14:foregroundMark x1="44571" y1="91429" x2="45429" y2="91905"/>
                          <a14:foregroundMark x1="46571" y1="91905" x2="48000" y2="91429"/>
                          <a14:foregroundMark x1="50286" y1="90952" x2="50286" y2="90952"/>
                          <a14:foregroundMark x1="52000" y1="89524" x2="52000" y2="89524"/>
                          <a14:foregroundMark x1="57714" y1="88571" x2="57714" y2="88571"/>
                          <a14:foregroundMark x1="56857" y1="85714" x2="56857" y2="85714"/>
                          <a14:foregroundMark x1="59429" y1="44762" x2="59429" y2="44762"/>
                          <a14:foregroundMark x1="55143" y1="90000" x2="55143" y2="90000"/>
                          <a14:foregroundMark x1="51429" y1="91905" x2="51429" y2="91905"/>
                          <a14:foregroundMark x1="53143" y1="91429" x2="53429" y2="91429"/>
                          <a14:foregroundMark x1="54857" y1="91429" x2="54857" y2="91429"/>
                          <a14:foregroundMark x1="56000" y1="91429" x2="56571" y2="91429"/>
                          <a14:foregroundMark x1="58857" y1="90000" x2="58857" y2="90000"/>
                          <a14:foregroundMark x1="59714" y1="88095" x2="59714" y2="88095"/>
                          <a14:foregroundMark x1="60571" y1="85238" x2="60571" y2="85238"/>
                          <a14:foregroundMark x1="60286" y1="82381" x2="60286" y2="82381"/>
                          <a14:foregroundMark x1="43714" y1="92857" x2="43714" y2="92857"/>
                          <a14:foregroundMark x1="39714" y1="92857" x2="39714" y2="92857"/>
                          <a14:foregroundMark x1="40857" y1="93333" x2="40857" y2="93333"/>
                          <a14:foregroundMark x1="33143" y1="10952" x2="33143" y2="10952"/>
                          <a14:foregroundMark x1="35429" y1="10000" x2="35429" y2="10000"/>
                          <a14:foregroundMark x1="36571" y1="8095" x2="36571" y2="8095"/>
                          <a14:foregroundMark x1="38857" y1="7619" x2="38857" y2="7619"/>
                          <a14:foregroundMark x1="40857" y1="7619" x2="40857" y2="7619"/>
                          <a14:foregroundMark x1="43143" y1="7619" x2="43143" y2="7619"/>
                          <a14:foregroundMark x1="42000" y1="7143" x2="42000" y2="7143"/>
                          <a14:foregroundMark x1="45143" y1="6667" x2="45143" y2="6667"/>
                          <a14:foregroundMark x1="46286" y1="6667" x2="46286" y2="6667"/>
                          <a14:foregroundMark x1="47429" y1="6667" x2="48286" y2="6667"/>
                          <a14:foregroundMark x1="54571" y1="7143" x2="54571" y2="7143"/>
                          <a14:foregroundMark x1="55714" y1="7143" x2="55714" y2="7143"/>
                          <a14:foregroundMark x1="56857" y1="7143" x2="56857" y2="7143"/>
                          <a14:foregroundMark x1="56286" y1="5714" x2="55714" y2="5714"/>
                          <a14:foregroundMark x1="54571" y1="6190" x2="54286" y2="6190"/>
                          <a14:foregroundMark x1="51714" y1="6190" x2="51714" y2="6190"/>
                          <a14:foregroundMark x1="49714" y1="6667" x2="49714" y2="6667"/>
                          <a14:foregroundMark x1="52857" y1="5714" x2="52857" y2="5714"/>
                          <a14:foregroundMark x1="57429" y1="4762" x2="57429" y2="4762"/>
                          <a14:foregroundMark x1="34000" y1="9048" x2="34000" y2="9048"/>
                          <a14:foregroundMark x1="32571" y1="9524" x2="32286" y2="9524"/>
                          <a14:foregroundMark x1="30571" y1="9524" x2="30571" y2="9524"/>
                          <a14:foregroundMark x1="29143" y1="9524" x2="29143" y2="9524"/>
                          <a14:foregroundMark x1="32000" y1="9524" x2="32000" y2="9524"/>
                        </a14:backgroundRemoval>
                      </a14:imgEffect>
                    </a14:imgLayer>
                  </a14:imgProps>
                </a:ext>
                <a:ext uri="{28A0092B-C50C-407E-A947-70E740481C1C}">
                  <a14:useLocalDpi xmlns:a14="http://schemas.microsoft.com/office/drawing/2010/main" val="0"/>
                </a:ext>
              </a:extLst>
            </a:blip>
            <a:srcRect l="28986" r="39208"/>
            <a:stretch/>
          </p:blipFill>
          <p:spPr>
            <a:xfrm>
              <a:off x="4069976" y="4054475"/>
              <a:ext cx="950259" cy="2000250"/>
            </a:xfrm>
            <a:prstGeom prst="rect">
              <a:avLst/>
            </a:prstGeom>
          </p:spPr>
        </p:pic>
        <p:sp>
          <p:nvSpPr>
            <p:cNvPr id="26" name="Rectangle 25">
              <a:extLst>
                <a:ext uri="{FF2B5EF4-FFF2-40B4-BE49-F238E27FC236}">
                  <a16:creationId xmlns:a16="http://schemas.microsoft.com/office/drawing/2014/main" id="{C49D6BF8-4C05-4485-A84B-CF582D949555}"/>
                </a:ext>
              </a:extLst>
            </p:cNvPr>
            <p:cNvSpPr/>
            <p:nvPr/>
          </p:nvSpPr>
          <p:spPr>
            <a:xfrm>
              <a:off x="4379334" y="4505739"/>
              <a:ext cx="483193" cy="521932"/>
            </a:xfrm>
            <a:prstGeom prst="rect">
              <a:avLst/>
            </a:prstGeom>
            <a:solidFill>
              <a:srgbClr val="E2E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7" name="TextBox 26">
            <a:extLst>
              <a:ext uri="{FF2B5EF4-FFF2-40B4-BE49-F238E27FC236}">
                <a16:creationId xmlns:a16="http://schemas.microsoft.com/office/drawing/2014/main" id="{982C5C42-1533-4C49-B74D-4B2DECF50C8B}"/>
              </a:ext>
            </a:extLst>
          </p:cNvPr>
          <p:cNvSpPr txBox="1"/>
          <p:nvPr/>
        </p:nvSpPr>
        <p:spPr>
          <a:xfrm>
            <a:off x="3446891" y="6501185"/>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Space Sensor</a:t>
            </a:r>
          </a:p>
        </p:txBody>
      </p:sp>
      <p:grpSp>
        <p:nvGrpSpPr>
          <p:cNvPr id="28" name="Group 27">
            <a:extLst>
              <a:ext uri="{FF2B5EF4-FFF2-40B4-BE49-F238E27FC236}">
                <a16:creationId xmlns:a16="http://schemas.microsoft.com/office/drawing/2014/main" id="{BAC44474-2524-47B7-9B60-3C03BCA35C48}"/>
              </a:ext>
            </a:extLst>
          </p:cNvPr>
          <p:cNvGrpSpPr/>
          <p:nvPr/>
        </p:nvGrpSpPr>
        <p:grpSpPr>
          <a:xfrm>
            <a:off x="5096913" y="5565594"/>
            <a:ext cx="475520" cy="967685"/>
            <a:chOff x="4069976" y="4054475"/>
            <a:chExt cx="950259" cy="2000250"/>
          </a:xfrm>
        </p:grpSpPr>
        <p:pic>
          <p:nvPicPr>
            <p:cNvPr id="29" name="Picture 28">
              <a:extLst>
                <a:ext uri="{FF2B5EF4-FFF2-40B4-BE49-F238E27FC236}">
                  <a16:creationId xmlns:a16="http://schemas.microsoft.com/office/drawing/2014/main" id="{10AE326B-1632-4AFA-959A-B88524564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2" b="92381" l="29143" r="60286">
                          <a14:foregroundMark x1="30571" y1="11429" x2="30571" y2="11429"/>
                          <a14:foregroundMark x1="31714" y1="14286" x2="31714" y2="14286"/>
                          <a14:foregroundMark x1="40571" y1="10952" x2="40571" y2="10952"/>
                          <a14:foregroundMark x1="35429" y1="8095" x2="35429" y2="8095"/>
                          <a14:foregroundMark x1="40000" y1="9524" x2="40000" y2="9524"/>
                          <a14:foregroundMark x1="48000" y1="10000" x2="48000" y2="10000"/>
                          <a14:foregroundMark x1="54000" y1="9048" x2="54000" y2="9048"/>
                          <a14:foregroundMark x1="58571" y1="6667" x2="58571" y2="6667"/>
                          <a14:foregroundMark x1="56857" y1="41905" x2="56857" y2="41905"/>
                          <a14:foregroundMark x1="48857" y1="43810" x2="48857" y2="43810"/>
                          <a14:foregroundMark x1="46571" y1="43810" x2="46286" y2="43810"/>
                          <a14:foregroundMark x1="57714" y1="35238" x2="57714" y2="35238"/>
                          <a14:foregroundMark x1="58000" y1="27143" x2="58000" y2="27143"/>
                          <a14:foregroundMark x1="57143" y1="18095" x2="57143" y2="18095"/>
                          <a14:foregroundMark x1="58857" y1="23333" x2="58857" y2="23333"/>
                          <a14:foregroundMark x1="33714" y1="29524" x2="33714" y2="29524"/>
                          <a14:foregroundMark x1="38286" y1="25714" x2="38286" y2="26667"/>
                          <a14:foregroundMark x1="37714" y1="31905" x2="37714" y2="31905"/>
                          <a14:foregroundMark x1="36857" y1="32381" x2="35429" y2="34286"/>
                          <a14:foregroundMark x1="40571" y1="91429" x2="40857" y2="91429"/>
                          <a14:foregroundMark x1="44286" y1="90000" x2="44286" y2="90000"/>
                          <a14:foregroundMark x1="42571" y1="90000" x2="42571" y2="90000"/>
                          <a14:foregroundMark x1="47714" y1="90000" x2="47714" y2="90000"/>
                          <a14:foregroundMark x1="38857" y1="91905" x2="38857" y2="91905"/>
                          <a14:foregroundMark x1="36571" y1="92857" x2="36571" y2="92857"/>
                          <a14:foregroundMark x1="32857" y1="92857" x2="32857" y2="92857"/>
                          <a14:foregroundMark x1="34571" y1="92857" x2="34571" y2="92857"/>
                          <a14:foregroundMark x1="35429" y1="92857" x2="35429" y2="92857"/>
                          <a14:foregroundMark x1="33429" y1="92857" x2="33429" y2="92857"/>
                          <a14:foregroundMark x1="46286" y1="90000" x2="46286" y2="90000"/>
                          <a14:foregroundMark x1="41714" y1="92381" x2="42000" y2="91905"/>
                          <a14:foregroundMark x1="42857" y1="91429" x2="44000" y2="91429"/>
                          <a14:foregroundMark x1="44571" y1="91429" x2="45429" y2="91905"/>
                          <a14:foregroundMark x1="46571" y1="91905" x2="48000" y2="91429"/>
                          <a14:foregroundMark x1="50286" y1="90952" x2="50286" y2="90952"/>
                          <a14:foregroundMark x1="52000" y1="89524" x2="52000" y2="89524"/>
                          <a14:foregroundMark x1="57714" y1="88571" x2="57714" y2="88571"/>
                          <a14:foregroundMark x1="56857" y1="85714" x2="56857" y2="85714"/>
                          <a14:foregroundMark x1="59429" y1="44762" x2="59429" y2="44762"/>
                          <a14:foregroundMark x1="55143" y1="90000" x2="55143" y2="90000"/>
                          <a14:foregroundMark x1="51429" y1="91905" x2="51429" y2="91905"/>
                          <a14:foregroundMark x1="53143" y1="91429" x2="53429" y2="91429"/>
                          <a14:foregroundMark x1="54857" y1="91429" x2="54857" y2="91429"/>
                          <a14:foregroundMark x1="56000" y1="91429" x2="56571" y2="91429"/>
                          <a14:foregroundMark x1="58857" y1="90000" x2="58857" y2="90000"/>
                          <a14:foregroundMark x1="59714" y1="88095" x2="59714" y2="88095"/>
                          <a14:foregroundMark x1="60571" y1="85238" x2="60571" y2="85238"/>
                          <a14:foregroundMark x1="60286" y1="82381" x2="60286" y2="82381"/>
                          <a14:foregroundMark x1="43714" y1="92857" x2="43714" y2="92857"/>
                          <a14:foregroundMark x1="39714" y1="92857" x2="39714" y2="92857"/>
                          <a14:foregroundMark x1="40857" y1="93333" x2="40857" y2="93333"/>
                          <a14:foregroundMark x1="33143" y1="10952" x2="33143" y2="10952"/>
                          <a14:foregroundMark x1="35429" y1="10000" x2="35429" y2="10000"/>
                          <a14:foregroundMark x1="36571" y1="8095" x2="36571" y2="8095"/>
                          <a14:foregroundMark x1="38857" y1="7619" x2="38857" y2="7619"/>
                          <a14:foregroundMark x1="40857" y1="7619" x2="40857" y2="7619"/>
                          <a14:foregroundMark x1="43143" y1="7619" x2="43143" y2="7619"/>
                          <a14:foregroundMark x1="42000" y1="7143" x2="42000" y2="7143"/>
                          <a14:foregroundMark x1="45143" y1="6667" x2="45143" y2="6667"/>
                          <a14:foregroundMark x1="46286" y1="6667" x2="46286" y2="6667"/>
                          <a14:foregroundMark x1="47429" y1="6667" x2="48286" y2="6667"/>
                          <a14:foregroundMark x1="54571" y1="7143" x2="54571" y2="7143"/>
                          <a14:foregroundMark x1="55714" y1="7143" x2="55714" y2="7143"/>
                          <a14:foregroundMark x1="56857" y1="7143" x2="56857" y2="7143"/>
                          <a14:foregroundMark x1="56286" y1="5714" x2="55714" y2="5714"/>
                          <a14:foregroundMark x1="54571" y1="6190" x2="54286" y2="6190"/>
                          <a14:foregroundMark x1="51714" y1="6190" x2="51714" y2="6190"/>
                          <a14:foregroundMark x1="49714" y1="6667" x2="49714" y2="6667"/>
                          <a14:foregroundMark x1="52857" y1="5714" x2="52857" y2="5714"/>
                          <a14:foregroundMark x1="57429" y1="4762" x2="57429" y2="4762"/>
                          <a14:foregroundMark x1="34000" y1="9048" x2="34000" y2="9048"/>
                          <a14:foregroundMark x1="32571" y1="9524" x2="32286" y2="9524"/>
                          <a14:foregroundMark x1="30571" y1="9524" x2="30571" y2="9524"/>
                          <a14:foregroundMark x1="29143" y1="9524" x2="29143" y2="9524"/>
                          <a14:foregroundMark x1="32000" y1="9524" x2="32000" y2="9524"/>
                        </a14:backgroundRemoval>
                      </a14:imgEffect>
                    </a14:imgLayer>
                  </a14:imgProps>
                </a:ext>
                <a:ext uri="{28A0092B-C50C-407E-A947-70E740481C1C}">
                  <a14:useLocalDpi xmlns:a14="http://schemas.microsoft.com/office/drawing/2010/main" val="0"/>
                </a:ext>
              </a:extLst>
            </a:blip>
            <a:srcRect l="28986" r="39208"/>
            <a:stretch/>
          </p:blipFill>
          <p:spPr>
            <a:xfrm>
              <a:off x="4069976" y="4054475"/>
              <a:ext cx="950259" cy="2000250"/>
            </a:xfrm>
            <a:prstGeom prst="rect">
              <a:avLst/>
            </a:prstGeom>
          </p:spPr>
        </p:pic>
        <p:sp>
          <p:nvSpPr>
            <p:cNvPr id="30" name="Rectangle 29">
              <a:extLst>
                <a:ext uri="{FF2B5EF4-FFF2-40B4-BE49-F238E27FC236}">
                  <a16:creationId xmlns:a16="http://schemas.microsoft.com/office/drawing/2014/main" id="{6D5391AD-F39C-4F9C-B09C-67D4E074C824}"/>
                </a:ext>
              </a:extLst>
            </p:cNvPr>
            <p:cNvSpPr/>
            <p:nvPr/>
          </p:nvSpPr>
          <p:spPr>
            <a:xfrm>
              <a:off x="4379334" y="4505739"/>
              <a:ext cx="483193" cy="521932"/>
            </a:xfrm>
            <a:prstGeom prst="rect">
              <a:avLst/>
            </a:prstGeom>
            <a:solidFill>
              <a:srgbClr val="E2E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66ED30FE-1F67-41A6-84C5-B78A2977434D}"/>
              </a:ext>
            </a:extLst>
          </p:cNvPr>
          <p:cNvSpPr txBox="1"/>
          <p:nvPr/>
        </p:nvSpPr>
        <p:spPr>
          <a:xfrm>
            <a:off x="4786987" y="6504715"/>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Space Sensor</a:t>
            </a:r>
          </a:p>
        </p:txBody>
      </p:sp>
      <p:sp>
        <p:nvSpPr>
          <p:cNvPr id="35" name="TextBox 34">
            <a:extLst>
              <a:ext uri="{FF2B5EF4-FFF2-40B4-BE49-F238E27FC236}">
                <a16:creationId xmlns:a16="http://schemas.microsoft.com/office/drawing/2014/main" id="{C1C27C79-7F1A-4C5A-AD59-3FE1467C0DC2}"/>
              </a:ext>
            </a:extLst>
          </p:cNvPr>
          <p:cNvSpPr txBox="1"/>
          <p:nvPr/>
        </p:nvSpPr>
        <p:spPr>
          <a:xfrm>
            <a:off x="5805047" y="4266539"/>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Lights</a:t>
            </a:r>
          </a:p>
        </p:txBody>
      </p:sp>
      <p:cxnSp>
        <p:nvCxnSpPr>
          <p:cNvPr id="40" name="Straight Connector 39">
            <a:extLst>
              <a:ext uri="{FF2B5EF4-FFF2-40B4-BE49-F238E27FC236}">
                <a16:creationId xmlns:a16="http://schemas.microsoft.com/office/drawing/2014/main" id="{C54A9E29-6AA4-448C-ACAA-721FC5BB9C85}"/>
              </a:ext>
            </a:extLst>
          </p:cNvPr>
          <p:cNvCxnSpPr>
            <a:cxnSpLocks/>
          </p:cNvCxnSpPr>
          <p:nvPr/>
        </p:nvCxnSpPr>
        <p:spPr>
          <a:xfrm>
            <a:off x="2490940" y="5480274"/>
            <a:ext cx="5015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1945EF1-82DD-43F7-8EA8-F3759EF7CB50}"/>
              </a:ext>
            </a:extLst>
          </p:cNvPr>
          <p:cNvCxnSpPr>
            <a:cxnSpLocks/>
          </p:cNvCxnSpPr>
          <p:nvPr/>
        </p:nvCxnSpPr>
        <p:spPr>
          <a:xfrm>
            <a:off x="4716041" y="5480274"/>
            <a:ext cx="0" cy="599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04BAAA-FF55-41AD-B164-891B82798E55}"/>
              </a:ext>
            </a:extLst>
          </p:cNvPr>
          <p:cNvCxnSpPr>
            <a:cxnSpLocks/>
          </p:cNvCxnSpPr>
          <p:nvPr/>
        </p:nvCxnSpPr>
        <p:spPr>
          <a:xfrm flipH="1">
            <a:off x="5252651" y="4579341"/>
            <a:ext cx="7197" cy="488827"/>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688FE31-CF09-4FEC-9156-F568BD42FC5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33344" y="4264830"/>
            <a:ext cx="1331062" cy="629022"/>
          </a:xfrm>
          <a:prstGeom prst="rect">
            <a:avLst/>
          </a:prstGeom>
        </p:spPr>
      </p:pic>
      <p:cxnSp>
        <p:nvCxnSpPr>
          <p:cNvPr id="46" name="Straight Connector 45">
            <a:extLst>
              <a:ext uri="{FF2B5EF4-FFF2-40B4-BE49-F238E27FC236}">
                <a16:creationId xmlns:a16="http://schemas.microsoft.com/office/drawing/2014/main" id="{84331590-9E6B-46E8-A339-A5A8CAA85C75}"/>
              </a:ext>
            </a:extLst>
          </p:cNvPr>
          <p:cNvCxnSpPr>
            <a:cxnSpLocks/>
          </p:cNvCxnSpPr>
          <p:nvPr/>
        </p:nvCxnSpPr>
        <p:spPr>
          <a:xfrm>
            <a:off x="3385008" y="5480274"/>
            <a:ext cx="0" cy="610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3EF9376-86DF-45F8-AA7B-F6187432FC99}"/>
              </a:ext>
            </a:extLst>
          </p:cNvPr>
          <p:cNvCxnSpPr>
            <a:cxnSpLocks/>
          </p:cNvCxnSpPr>
          <p:nvPr/>
        </p:nvCxnSpPr>
        <p:spPr>
          <a:xfrm>
            <a:off x="2033543" y="6029738"/>
            <a:ext cx="45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5B058BA-EBE7-4DFE-9A33-BF57ED4A78BA}"/>
              </a:ext>
            </a:extLst>
          </p:cNvPr>
          <p:cNvCxnSpPr/>
          <p:nvPr/>
        </p:nvCxnSpPr>
        <p:spPr>
          <a:xfrm>
            <a:off x="3379381" y="6089740"/>
            <a:ext cx="3223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A0615C3-E128-4BA7-A0CC-748EB66577B1}"/>
              </a:ext>
            </a:extLst>
          </p:cNvPr>
          <p:cNvCxnSpPr/>
          <p:nvPr/>
        </p:nvCxnSpPr>
        <p:spPr>
          <a:xfrm>
            <a:off x="4709894" y="6080519"/>
            <a:ext cx="322343" cy="0"/>
          </a:xfrm>
          <a:prstGeom prst="line">
            <a:avLst/>
          </a:prstGeom>
        </p:spPr>
        <p:style>
          <a:lnRef idx="1">
            <a:schemeClr val="accent1"/>
          </a:lnRef>
          <a:fillRef idx="0">
            <a:schemeClr val="accent1"/>
          </a:fillRef>
          <a:effectRef idx="0">
            <a:schemeClr val="accent1"/>
          </a:effectRef>
          <a:fontRef idx="minor">
            <a:schemeClr val="tx1"/>
          </a:fontRef>
        </p:style>
      </p:cxnSp>
      <p:pic>
        <p:nvPicPr>
          <p:cNvPr id="55" name="Picture 5" descr="Medtronic Central Plant 001">
            <a:extLst>
              <a:ext uri="{FF2B5EF4-FFF2-40B4-BE49-F238E27FC236}">
                <a16:creationId xmlns:a16="http://schemas.microsoft.com/office/drawing/2014/main" id="{6D0B0511-8FDC-4B21-A1AC-A621011C634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112" r="3497"/>
          <a:stretch/>
        </p:blipFill>
        <p:spPr bwMode="auto">
          <a:xfrm>
            <a:off x="727480" y="5456927"/>
            <a:ext cx="1243081" cy="1159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Picture 57">
            <a:extLst>
              <a:ext uri="{FF2B5EF4-FFF2-40B4-BE49-F238E27FC236}">
                <a16:creationId xmlns:a16="http://schemas.microsoft.com/office/drawing/2014/main" id="{C7BE4D39-DB08-486C-917E-500F05B6EA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5342" t="2401" r="16265" b="922"/>
          <a:stretch/>
        </p:blipFill>
        <p:spPr>
          <a:xfrm>
            <a:off x="3595100" y="4424904"/>
            <a:ext cx="558318" cy="963372"/>
          </a:xfrm>
          <a:prstGeom prst="rect">
            <a:avLst/>
          </a:prstGeom>
        </p:spPr>
      </p:pic>
      <p:grpSp>
        <p:nvGrpSpPr>
          <p:cNvPr id="59" name="Group 58">
            <a:extLst>
              <a:ext uri="{FF2B5EF4-FFF2-40B4-BE49-F238E27FC236}">
                <a16:creationId xmlns:a16="http://schemas.microsoft.com/office/drawing/2014/main" id="{2D96EA33-6505-4B55-B92F-7C1EDC36E366}"/>
              </a:ext>
            </a:extLst>
          </p:cNvPr>
          <p:cNvGrpSpPr/>
          <p:nvPr/>
        </p:nvGrpSpPr>
        <p:grpSpPr>
          <a:xfrm>
            <a:off x="6541409" y="5562150"/>
            <a:ext cx="475520" cy="967685"/>
            <a:chOff x="4069976" y="4054475"/>
            <a:chExt cx="950259" cy="2000250"/>
          </a:xfrm>
        </p:grpSpPr>
        <p:pic>
          <p:nvPicPr>
            <p:cNvPr id="60" name="Picture 59">
              <a:extLst>
                <a:ext uri="{FF2B5EF4-FFF2-40B4-BE49-F238E27FC236}">
                  <a16:creationId xmlns:a16="http://schemas.microsoft.com/office/drawing/2014/main" id="{65E12068-6698-45DD-9823-231B52B928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2" b="92381" l="29143" r="60286">
                          <a14:foregroundMark x1="30571" y1="11429" x2="30571" y2="11429"/>
                          <a14:foregroundMark x1="31714" y1="14286" x2="31714" y2="14286"/>
                          <a14:foregroundMark x1="40571" y1="10952" x2="40571" y2="10952"/>
                          <a14:foregroundMark x1="35429" y1="8095" x2="35429" y2="8095"/>
                          <a14:foregroundMark x1="40000" y1="9524" x2="40000" y2="9524"/>
                          <a14:foregroundMark x1="48000" y1="10000" x2="48000" y2="10000"/>
                          <a14:foregroundMark x1="54000" y1="9048" x2="54000" y2="9048"/>
                          <a14:foregroundMark x1="58571" y1="6667" x2="58571" y2="6667"/>
                          <a14:foregroundMark x1="56857" y1="41905" x2="56857" y2="41905"/>
                          <a14:foregroundMark x1="48857" y1="43810" x2="48857" y2="43810"/>
                          <a14:foregroundMark x1="46571" y1="43810" x2="46286" y2="43810"/>
                          <a14:foregroundMark x1="57714" y1="35238" x2="57714" y2="35238"/>
                          <a14:foregroundMark x1="58000" y1="27143" x2="58000" y2="27143"/>
                          <a14:foregroundMark x1="57143" y1="18095" x2="57143" y2="18095"/>
                          <a14:foregroundMark x1="58857" y1="23333" x2="58857" y2="23333"/>
                          <a14:foregroundMark x1="33714" y1="29524" x2="33714" y2="29524"/>
                          <a14:foregroundMark x1="38286" y1="25714" x2="38286" y2="26667"/>
                          <a14:foregroundMark x1="37714" y1="31905" x2="37714" y2="31905"/>
                          <a14:foregroundMark x1="36857" y1="32381" x2="35429" y2="34286"/>
                          <a14:foregroundMark x1="40571" y1="91429" x2="40857" y2="91429"/>
                          <a14:foregroundMark x1="44286" y1="90000" x2="44286" y2="90000"/>
                          <a14:foregroundMark x1="42571" y1="90000" x2="42571" y2="90000"/>
                          <a14:foregroundMark x1="47714" y1="90000" x2="47714" y2="90000"/>
                          <a14:foregroundMark x1="38857" y1="91905" x2="38857" y2="91905"/>
                          <a14:foregroundMark x1="36571" y1="92857" x2="36571" y2="92857"/>
                          <a14:foregroundMark x1="32857" y1="92857" x2="32857" y2="92857"/>
                          <a14:foregroundMark x1="34571" y1="92857" x2="34571" y2="92857"/>
                          <a14:foregroundMark x1="35429" y1="92857" x2="35429" y2="92857"/>
                          <a14:foregroundMark x1="33429" y1="92857" x2="33429" y2="92857"/>
                          <a14:foregroundMark x1="46286" y1="90000" x2="46286" y2="90000"/>
                          <a14:foregroundMark x1="41714" y1="92381" x2="42000" y2="91905"/>
                          <a14:foregroundMark x1="42857" y1="91429" x2="44000" y2="91429"/>
                          <a14:foregroundMark x1="44571" y1="91429" x2="45429" y2="91905"/>
                          <a14:foregroundMark x1="46571" y1="91905" x2="48000" y2="91429"/>
                          <a14:foregroundMark x1="50286" y1="90952" x2="50286" y2="90952"/>
                          <a14:foregroundMark x1="52000" y1="89524" x2="52000" y2="89524"/>
                          <a14:foregroundMark x1="57714" y1="88571" x2="57714" y2="88571"/>
                          <a14:foregroundMark x1="56857" y1="85714" x2="56857" y2="85714"/>
                          <a14:foregroundMark x1="59429" y1="44762" x2="59429" y2="44762"/>
                          <a14:foregroundMark x1="55143" y1="90000" x2="55143" y2="90000"/>
                          <a14:foregroundMark x1="51429" y1="91905" x2="51429" y2="91905"/>
                          <a14:foregroundMark x1="53143" y1="91429" x2="53429" y2="91429"/>
                          <a14:foregroundMark x1="54857" y1="91429" x2="54857" y2="91429"/>
                          <a14:foregroundMark x1="56000" y1="91429" x2="56571" y2="91429"/>
                          <a14:foregroundMark x1="58857" y1="90000" x2="58857" y2="90000"/>
                          <a14:foregroundMark x1="59714" y1="88095" x2="59714" y2="88095"/>
                          <a14:foregroundMark x1="60571" y1="85238" x2="60571" y2="85238"/>
                          <a14:foregroundMark x1="60286" y1="82381" x2="60286" y2="82381"/>
                          <a14:foregroundMark x1="43714" y1="92857" x2="43714" y2="92857"/>
                          <a14:foregroundMark x1="39714" y1="92857" x2="39714" y2="92857"/>
                          <a14:foregroundMark x1="40857" y1="93333" x2="40857" y2="93333"/>
                          <a14:foregroundMark x1="33143" y1="10952" x2="33143" y2="10952"/>
                          <a14:foregroundMark x1="35429" y1="10000" x2="35429" y2="10000"/>
                          <a14:foregroundMark x1="36571" y1="8095" x2="36571" y2="8095"/>
                          <a14:foregroundMark x1="38857" y1="7619" x2="38857" y2="7619"/>
                          <a14:foregroundMark x1="40857" y1="7619" x2="40857" y2="7619"/>
                          <a14:foregroundMark x1="43143" y1="7619" x2="43143" y2="7619"/>
                          <a14:foregroundMark x1="42000" y1="7143" x2="42000" y2="7143"/>
                          <a14:foregroundMark x1="45143" y1="6667" x2="45143" y2="6667"/>
                          <a14:foregroundMark x1="46286" y1="6667" x2="46286" y2="6667"/>
                          <a14:foregroundMark x1="47429" y1="6667" x2="48286" y2="6667"/>
                          <a14:foregroundMark x1="54571" y1="7143" x2="54571" y2="7143"/>
                          <a14:foregroundMark x1="55714" y1="7143" x2="55714" y2="7143"/>
                          <a14:foregroundMark x1="56857" y1="7143" x2="56857" y2="7143"/>
                          <a14:foregroundMark x1="56286" y1="5714" x2="55714" y2="5714"/>
                          <a14:foregroundMark x1="54571" y1="6190" x2="54286" y2="6190"/>
                          <a14:foregroundMark x1="51714" y1="6190" x2="51714" y2="6190"/>
                          <a14:foregroundMark x1="49714" y1="6667" x2="49714" y2="6667"/>
                          <a14:foregroundMark x1="52857" y1="5714" x2="52857" y2="5714"/>
                          <a14:foregroundMark x1="57429" y1="4762" x2="57429" y2="4762"/>
                          <a14:foregroundMark x1="34000" y1="9048" x2="34000" y2="9048"/>
                          <a14:foregroundMark x1="32571" y1="9524" x2="32286" y2="9524"/>
                          <a14:foregroundMark x1="30571" y1="9524" x2="30571" y2="9524"/>
                          <a14:foregroundMark x1="29143" y1="9524" x2="29143" y2="9524"/>
                          <a14:foregroundMark x1="32000" y1="9524" x2="32000" y2="9524"/>
                        </a14:backgroundRemoval>
                      </a14:imgEffect>
                    </a14:imgLayer>
                  </a14:imgProps>
                </a:ext>
                <a:ext uri="{28A0092B-C50C-407E-A947-70E740481C1C}">
                  <a14:useLocalDpi xmlns:a14="http://schemas.microsoft.com/office/drawing/2010/main" val="0"/>
                </a:ext>
              </a:extLst>
            </a:blip>
            <a:srcRect l="28986" r="39208"/>
            <a:stretch/>
          </p:blipFill>
          <p:spPr>
            <a:xfrm>
              <a:off x="4069976" y="4054475"/>
              <a:ext cx="950259" cy="2000250"/>
            </a:xfrm>
            <a:prstGeom prst="rect">
              <a:avLst/>
            </a:prstGeom>
          </p:spPr>
        </p:pic>
        <p:sp>
          <p:nvSpPr>
            <p:cNvPr id="61" name="Rectangle 60">
              <a:extLst>
                <a:ext uri="{FF2B5EF4-FFF2-40B4-BE49-F238E27FC236}">
                  <a16:creationId xmlns:a16="http://schemas.microsoft.com/office/drawing/2014/main" id="{14344448-205E-4013-9C73-9B273ABD7FF3}"/>
                </a:ext>
              </a:extLst>
            </p:cNvPr>
            <p:cNvSpPr/>
            <p:nvPr/>
          </p:nvSpPr>
          <p:spPr>
            <a:xfrm>
              <a:off x="4379334" y="4505739"/>
              <a:ext cx="483193" cy="521932"/>
            </a:xfrm>
            <a:prstGeom prst="rect">
              <a:avLst/>
            </a:prstGeom>
            <a:solidFill>
              <a:srgbClr val="E2E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2" name="TextBox 61">
            <a:extLst>
              <a:ext uri="{FF2B5EF4-FFF2-40B4-BE49-F238E27FC236}">
                <a16:creationId xmlns:a16="http://schemas.microsoft.com/office/drawing/2014/main" id="{DD5E9CE9-856E-46CE-A942-48B6FEDA7A6C}"/>
              </a:ext>
            </a:extLst>
          </p:cNvPr>
          <p:cNvSpPr txBox="1"/>
          <p:nvPr/>
        </p:nvSpPr>
        <p:spPr>
          <a:xfrm>
            <a:off x="6231483" y="6501271"/>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Space Sensor</a:t>
            </a:r>
          </a:p>
        </p:txBody>
      </p:sp>
      <p:grpSp>
        <p:nvGrpSpPr>
          <p:cNvPr id="63" name="Group 62">
            <a:extLst>
              <a:ext uri="{FF2B5EF4-FFF2-40B4-BE49-F238E27FC236}">
                <a16:creationId xmlns:a16="http://schemas.microsoft.com/office/drawing/2014/main" id="{EFEE6690-740D-4573-B73B-E44E54AAD6EC}"/>
              </a:ext>
            </a:extLst>
          </p:cNvPr>
          <p:cNvGrpSpPr/>
          <p:nvPr/>
        </p:nvGrpSpPr>
        <p:grpSpPr>
          <a:xfrm>
            <a:off x="7881505" y="5565680"/>
            <a:ext cx="475520" cy="967685"/>
            <a:chOff x="4069976" y="4054475"/>
            <a:chExt cx="950259" cy="2000250"/>
          </a:xfrm>
        </p:grpSpPr>
        <p:pic>
          <p:nvPicPr>
            <p:cNvPr id="64" name="Picture 63">
              <a:extLst>
                <a:ext uri="{FF2B5EF4-FFF2-40B4-BE49-F238E27FC236}">
                  <a16:creationId xmlns:a16="http://schemas.microsoft.com/office/drawing/2014/main" id="{5B33579C-FA51-460C-B3FD-44FE42E00D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2" b="92381" l="29143" r="60286">
                          <a14:foregroundMark x1="30571" y1="11429" x2="30571" y2="11429"/>
                          <a14:foregroundMark x1="31714" y1="14286" x2="31714" y2="14286"/>
                          <a14:foregroundMark x1="40571" y1="10952" x2="40571" y2="10952"/>
                          <a14:foregroundMark x1="35429" y1="8095" x2="35429" y2="8095"/>
                          <a14:foregroundMark x1="40000" y1="9524" x2="40000" y2="9524"/>
                          <a14:foregroundMark x1="48000" y1="10000" x2="48000" y2="10000"/>
                          <a14:foregroundMark x1="54000" y1="9048" x2="54000" y2="9048"/>
                          <a14:foregroundMark x1="58571" y1="6667" x2="58571" y2="6667"/>
                          <a14:foregroundMark x1="56857" y1="41905" x2="56857" y2="41905"/>
                          <a14:foregroundMark x1="48857" y1="43810" x2="48857" y2="43810"/>
                          <a14:foregroundMark x1="46571" y1="43810" x2="46286" y2="43810"/>
                          <a14:foregroundMark x1="57714" y1="35238" x2="57714" y2="35238"/>
                          <a14:foregroundMark x1="58000" y1="27143" x2="58000" y2="27143"/>
                          <a14:foregroundMark x1="57143" y1="18095" x2="57143" y2="18095"/>
                          <a14:foregroundMark x1="58857" y1="23333" x2="58857" y2="23333"/>
                          <a14:foregroundMark x1="33714" y1="29524" x2="33714" y2="29524"/>
                          <a14:foregroundMark x1="38286" y1="25714" x2="38286" y2="26667"/>
                          <a14:foregroundMark x1="37714" y1="31905" x2="37714" y2="31905"/>
                          <a14:foregroundMark x1="36857" y1="32381" x2="35429" y2="34286"/>
                          <a14:foregroundMark x1="40571" y1="91429" x2="40857" y2="91429"/>
                          <a14:foregroundMark x1="44286" y1="90000" x2="44286" y2="90000"/>
                          <a14:foregroundMark x1="42571" y1="90000" x2="42571" y2="90000"/>
                          <a14:foregroundMark x1="47714" y1="90000" x2="47714" y2="90000"/>
                          <a14:foregroundMark x1="38857" y1="91905" x2="38857" y2="91905"/>
                          <a14:foregroundMark x1="36571" y1="92857" x2="36571" y2="92857"/>
                          <a14:foregroundMark x1="32857" y1="92857" x2="32857" y2="92857"/>
                          <a14:foregroundMark x1="34571" y1="92857" x2="34571" y2="92857"/>
                          <a14:foregroundMark x1="35429" y1="92857" x2="35429" y2="92857"/>
                          <a14:foregroundMark x1="33429" y1="92857" x2="33429" y2="92857"/>
                          <a14:foregroundMark x1="46286" y1="90000" x2="46286" y2="90000"/>
                          <a14:foregroundMark x1="41714" y1="92381" x2="42000" y2="91905"/>
                          <a14:foregroundMark x1="42857" y1="91429" x2="44000" y2="91429"/>
                          <a14:foregroundMark x1="44571" y1="91429" x2="45429" y2="91905"/>
                          <a14:foregroundMark x1="46571" y1="91905" x2="48000" y2="91429"/>
                          <a14:foregroundMark x1="50286" y1="90952" x2="50286" y2="90952"/>
                          <a14:foregroundMark x1="52000" y1="89524" x2="52000" y2="89524"/>
                          <a14:foregroundMark x1="57714" y1="88571" x2="57714" y2="88571"/>
                          <a14:foregroundMark x1="56857" y1="85714" x2="56857" y2="85714"/>
                          <a14:foregroundMark x1="59429" y1="44762" x2="59429" y2="44762"/>
                          <a14:foregroundMark x1="55143" y1="90000" x2="55143" y2="90000"/>
                          <a14:foregroundMark x1="51429" y1="91905" x2="51429" y2="91905"/>
                          <a14:foregroundMark x1="53143" y1="91429" x2="53429" y2="91429"/>
                          <a14:foregroundMark x1="54857" y1="91429" x2="54857" y2="91429"/>
                          <a14:foregroundMark x1="56000" y1="91429" x2="56571" y2="91429"/>
                          <a14:foregroundMark x1="58857" y1="90000" x2="58857" y2="90000"/>
                          <a14:foregroundMark x1="59714" y1="88095" x2="59714" y2="88095"/>
                          <a14:foregroundMark x1="60571" y1="85238" x2="60571" y2="85238"/>
                          <a14:foregroundMark x1="60286" y1="82381" x2="60286" y2="82381"/>
                          <a14:foregroundMark x1="43714" y1="92857" x2="43714" y2="92857"/>
                          <a14:foregroundMark x1="39714" y1="92857" x2="39714" y2="92857"/>
                          <a14:foregroundMark x1="40857" y1="93333" x2="40857" y2="93333"/>
                          <a14:foregroundMark x1="33143" y1="10952" x2="33143" y2="10952"/>
                          <a14:foregroundMark x1="35429" y1="10000" x2="35429" y2="10000"/>
                          <a14:foregroundMark x1="36571" y1="8095" x2="36571" y2="8095"/>
                          <a14:foregroundMark x1="38857" y1="7619" x2="38857" y2="7619"/>
                          <a14:foregroundMark x1="40857" y1="7619" x2="40857" y2="7619"/>
                          <a14:foregroundMark x1="43143" y1="7619" x2="43143" y2="7619"/>
                          <a14:foregroundMark x1="42000" y1="7143" x2="42000" y2="7143"/>
                          <a14:foregroundMark x1="45143" y1="6667" x2="45143" y2="6667"/>
                          <a14:foregroundMark x1="46286" y1="6667" x2="46286" y2="6667"/>
                          <a14:foregroundMark x1="47429" y1="6667" x2="48286" y2="6667"/>
                          <a14:foregroundMark x1="54571" y1="7143" x2="54571" y2="7143"/>
                          <a14:foregroundMark x1="55714" y1="7143" x2="55714" y2="7143"/>
                          <a14:foregroundMark x1="56857" y1="7143" x2="56857" y2="7143"/>
                          <a14:foregroundMark x1="56286" y1="5714" x2="55714" y2="5714"/>
                          <a14:foregroundMark x1="54571" y1="6190" x2="54286" y2="6190"/>
                          <a14:foregroundMark x1="51714" y1="6190" x2="51714" y2="6190"/>
                          <a14:foregroundMark x1="49714" y1="6667" x2="49714" y2="6667"/>
                          <a14:foregroundMark x1="52857" y1="5714" x2="52857" y2="5714"/>
                          <a14:foregroundMark x1="57429" y1="4762" x2="57429" y2="4762"/>
                          <a14:foregroundMark x1="34000" y1="9048" x2="34000" y2="9048"/>
                          <a14:foregroundMark x1="32571" y1="9524" x2="32286" y2="9524"/>
                          <a14:foregroundMark x1="30571" y1="9524" x2="30571" y2="9524"/>
                          <a14:foregroundMark x1="29143" y1="9524" x2="29143" y2="9524"/>
                          <a14:foregroundMark x1="32000" y1="9524" x2="32000" y2="9524"/>
                        </a14:backgroundRemoval>
                      </a14:imgEffect>
                    </a14:imgLayer>
                  </a14:imgProps>
                </a:ext>
                <a:ext uri="{28A0092B-C50C-407E-A947-70E740481C1C}">
                  <a14:useLocalDpi xmlns:a14="http://schemas.microsoft.com/office/drawing/2010/main" val="0"/>
                </a:ext>
              </a:extLst>
            </a:blip>
            <a:srcRect l="28986" r="39208"/>
            <a:stretch/>
          </p:blipFill>
          <p:spPr>
            <a:xfrm>
              <a:off x="4069976" y="4054475"/>
              <a:ext cx="950259" cy="2000250"/>
            </a:xfrm>
            <a:prstGeom prst="rect">
              <a:avLst/>
            </a:prstGeom>
          </p:spPr>
        </p:pic>
        <p:sp>
          <p:nvSpPr>
            <p:cNvPr id="65" name="Rectangle 64">
              <a:extLst>
                <a:ext uri="{FF2B5EF4-FFF2-40B4-BE49-F238E27FC236}">
                  <a16:creationId xmlns:a16="http://schemas.microsoft.com/office/drawing/2014/main" id="{5B5DCAEF-6C22-4F66-A595-89FA55734542}"/>
                </a:ext>
              </a:extLst>
            </p:cNvPr>
            <p:cNvSpPr/>
            <p:nvPr/>
          </p:nvSpPr>
          <p:spPr>
            <a:xfrm>
              <a:off x="4379334" y="4505739"/>
              <a:ext cx="483193" cy="521932"/>
            </a:xfrm>
            <a:prstGeom prst="rect">
              <a:avLst/>
            </a:prstGeom>
            <a:solidFill>
              <a:srgbClr val="E2E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6" name="TextBox 65">
            <a:extLst>
              <a:ext uri="{FF2B5EF4-FFF2-40B4-BE49-F238E27FC236}">
                <a16:creationId xmlns:a16="http://schemas.microsoft.com/office/drawing/2014/main" id="{6FC7FB78-777C-4EC6-8824-3D5E2E2E3B92}"/>
              </a:ext>
            </a:extLst>
          </p:cNvPr>
          <p:cNvSpPr txBox="1"/>
          <p:nvPr/>
        </p:nvSpPr>
        <p:spPr>
          <a:xfrm>
            <a:off x="7571579" y="6504801"/>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Space Sensor</a:t>
            </a:r>
          </a:p>
        </p:txBody>
      </p:sp>
      <p:cxnSp>
        <p:nvCxnSpPr>
          <p:cNvPr id="67" name="Straight Connector 66">
            <a:extLst>
              <a:ext uri="{FF2B5EF4-FFF2-40B4-BE49-F238E27FC236}">
                <a16:creationId xmlns:a16="http://schemas.microsoft.com/office/drawing/2014/main" id="{8FFFCF44-F753-4F06-B593-C50823E79BB0}"/>
              </a:ext>
            </a:extLst>
          </p:cNvPr>
          <p:cNvCxnSpPr>
            <a:cxnSpLocks/>
          </p:cNvCxnSpPr>
          <p:nvPr/>
        </p:nvCxnSpPr>
        <p:spPr>
          <a:xfrm>
            <a:off x="7500633" y="5480274"/>
            <a:ext cx="0" cy="599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56E393A-F362-4A17-9A22-CA202826E0F7}"/>
              </a:ext>
            </a:extLst>
          </p:cNvPr>
          <p:cNvCxnSpPr/>
          <p:nvPr/>
        </p:nvCxnSpPr>
        <p:spPr>
          <a:xfrm>
            <a:off x="6163973" y="6087432"/>
            <a:ext cx="3223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F85CAEA-F0DD-4284-9537-241DFDDBEE1E}"/>
              </a:ext>
            </a:extLst>
          </p:cNvPr>
          <p:cNvCxnSpPr/>
          <p:nvPr/>
        </p:nvCxnSpPr>
        <p:spPr>
          <a:xfrm>
            <a:off x="7494486" y="6080605"/>
            <a:ext cx="3223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B85D8BF-4B68-4C75-AB16-E102EA447F79}"/>
              </a:ext>
            </a:extLst>
          </p:cNvPr>
          <p:cNvCxnSpPr>
            <a:cxnSpLocks/>
          </p:cNvCxnSpPr>
          <p:nvPr/>
        </p:nvCxnSpPr>
        <p:spPr>
          <a:xfrm>
            <a:off x="6159672" y="5490726"/>
            <a:ext cx="0" cy="599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341E73D6-CE66-426B-AF38-2DB9405A4E84}"/>
              </a:ext>
            </a:extLst>
          </p:cNvPr>
          <p:cNvCxnSpPr>
            <a:cxnSpLocks/>
            <a:stCxn id="18" idx="3"/>
          </p:cNvCxnSpPr>
          <p:nvPr/>
        </p:nvCxnSpPr>
        <p:spPr>
          <a:xfrm>
            <a:off x="2200177" y="4729704"/>
            <a:ext cx="290763" cy="130003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0ECBC59-DC3D-44D8-AA30-7BFC63AC785A}"/>
              </a:ext>
            </a:extLst>
          </p:cNvPr>
          <p:cNvCxnSpPr>
            <a:cxnSpLocks/>
          </p:cNvCxnSpPr>
          <p:nvPr/>
        </p:nvCxnSpPr>
        <p:spPr>
          <a:xfrm>
            <a:off x="2490940" y="5063199"/>
            <a:ext cx="1049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D969CB-6739-4BF9-A4C1-06A810DD71E8}"/>
              </a:ext>
            </a:extLst>
          </p:cNvPr>
          <p:cNvCxnSpPr>
            <a:cxnSpLocks/>
          </p:cNvCxnSpPr>
          <p:nvPr/>
        </p:nvCxnSpPr>
        <p:spPr>
          <a:xfrm>
            <a:off x="4209628" y="5064736"/>
            <a:ext cx="2720929" cy="9116"/>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7C68CF6E-6CB3-4536-96F3-61EEEF03AD6A}"/>
              </a:ext>
            </a:extLst>
          </p:cNvPr>
          <p:cNvSpPr txBox="1"/>
          <p:nvPr/>
        </p:nvSpPr>
        <p:spPr>
          <a:xfrm>
            <a:off x="7475756" y="4196017"/>
            <a:ext cx="117125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rPr>
              <a:t>Lights</a:t>
            </a:r>
          </a:p>
        </p:txBody>
      </p:sp>
      <p:cxnSp>
        <p:nvCxnSpPr>
          <p:cNvPr id="92" name="Straight Connector 91">
            <a:extLst>
              <a:ext uri="{FF2B5EF4-FFF2-40B4-BE49-F238E27FC236}">
                <a16:creationId xmlns:a16="http://schemas.microsoft.com/office/drawing/2014/main" id="{72FFD3BB-FE70-4D2D-88B7-33DE09BCB92D}"/>
              </a:ext>
            </a:extLst>
          </p:cNvPr>
          <p:cNvCxnSpPr>
            <a:cxnSpLocks/>
          </p:cNvCxnSpPr>
          <p:nvPr/>
        </p:nvCxnSpPr>
        <p:spPr>
          <a:xfrm flipH="1">
            <a:off x="6923360" y="4585025"/>
            <a:ext cx="7197" cy="488827"/>
          </a:xfrm>
          <a:prstGeom prst="line">
            <a:avLst/>
          </a:prstGeom>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6AF286E8-85F7-4B85-A98A-A85514A755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04053" y="4270514"/>
            <a:ext cx="1331062" cy="629022"/>
          </a:xfrm>
          <a:prstGeom prst="rect">
            <a:avLst/>
          </a:prstGeom>
        </p:spPr>
      </p:pic>
    </p:spTree>
    <p:extLst>
      <p:ext uri="{BB962C8B-B14F-4D97-AF65-F5344CB8AC3E}">
        <p14:creationId xmlns:p14="http://schemas.microsoft.com/office/powerpoint/2010/main" val="3596616205"/>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76476E0-6CDE-44A3-B98E-9C43665B8D64}"/>
              </a:ext>
            </a:extLst>
          </p:cNvPr>
          <p:cNvSpPr>
            <a:spLocks noGrp="1"/>
          </p:cNvSpPr>
          <p:nvPr>
            <p:ph type="title"/>
          </p:nvPr>
        </p:nvSpPr>
        <p:spPr/>
        <p:txBody>
          <a:bodyPr>
            <a:normAutofit fontScale="90000"/>
          </a:bodyPr>
          <a:lstStyle/>
          <a:p>
            <a:r>
              <a:rPr lang="en-US" dirty="0"/>
              <a:t>Introduction to Building Automation System (BAS)</a:t>
            </a:r>
          </a:p>
        </p:txBody>
      </p:sp>
      <p:pic>
        <p:nvPicPr>
          <p:cNvPr id="23" name="Picture 2">
            <a:extLst>
              <a:ext uri="{FF2B5EF4-FFF2-40B4-BE49-F238E27FC236}">
                <a16:creationId xmlns:a16="http://schemas.microsoft.com/office/drawing/2014/main" id="{A67472D2-F7AF-4955-8866-DB16AB5E931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094" t="16896" r="16563" b="8235"/>
          <a:stretch/>
        </p:blipFill>
        <p:spPr bwMode="auto">
          <a:xfrm>
            <a:off x="861138" y="1524000"/>
            <a:ext cx="7421724" cy="5195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1968092"/>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FAA1A-2D5A-45EF-B283-CC7BA07F05D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0902" t="14969" r="15436" b="10356"/>
          <a:stretch/>
        </p:blipFill>
        <p:spPr bwMode="auto">
          <a:xfrm>
            <a:off x="1143000" y="1539300"/>
            <a:ext cx="7154918" cy="531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BA35781-CBFD-4399-BEB5-C3005791946B}"/>
              </a:ext>
            </a:extLst>
          </p:cNvPr>
          <p:cNvSpPr>
            <a:spLocks noGrp="1"/>
          </p:cNvSpPr>
          <p:nvPr>
            <p:ph type="title"/>
          </p:nvPr>
        </p:nvSpPr>
        <p:spPr/>
        <p:txBody>
          <a:bodyPr>
            <a:normAutofit fontScale="90000"/>
          </a:bodyPr>
          <a:lstStyle/>
          <a:p>
            <a:r>
              <a:rPr lang="en-US" dirty="0"/>
              <a:t>Introduction to Building Automation System (BAS)</a:t>
            </a:r>
          </a:p>
        </p:txBody>
      </p:sp>
    </p:spTree>
    <p:extLst>
      <p:ext uri="{BB962C8B-B14F-4D97-AF65-F5344CB8AC3E}">
        <p14:creationId xmlns:p14="http://schemas.microsoft.com/office/powerpoint/2010/main" val="3933907430"/>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2463247-C0FD-4314-9F2E-9F929925E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175816" cy="5076260"/>
          </a:xfrm>
          <a:prstGeom prst="rect">
            <a:avLst/>
          </a:prstGeom>
          <a:ln>
            <a:noFill/>
          </a:ln>
          <a:effectLst>
            <a:outerShdw blurRad="190500" dist="889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F6E2A941-23A5-468D-B092-95A02EA307CB}"/>
              </a:ext>
            </a:extLst>
          </p:cNvPr>
          <p:cNvSpPr>
            <a:spLocks noGrp="1"/>
          </p:cNvSpPr>
          <p:nvPr>
            <p:ph type="title"/>
          </p:nvPr>
        </p:nvSpPr>
        <p:spPr/>
        <p:txBody>
          <a:bodyPr>
            <a:normAutofit fontScale="90000"/>
          </a:bodyPr>
          <a:lstStyle/>
          <a:p>
            <a:r>
              <a:rPr lang="en-US" dirty="0"/>
              <a:t>Introduction to Building Automation System (BAS)</a:t>
            </a:r>
          </a:p>
        </p:txBody>
      </p:sp>
    </p:spTree>
    <p:extLst>
      <p:ext uri="{BB962C8B-B14F-4D97-AF65-F5344CB8AC3E}">
        <p14:creationId xmlns:p14="http://schemas.microsoft.com/office/powerpoint/2010/main" val="1623584098"/>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6185" y="1524000"/>
            <a:ext cx="7400665" cy="825231"/>
          </a:xfrm>
        </p:spPr>
        <p:txBody>
          <a:bodyPr>
            <a:noAutofit/>
          </a:bodyPr>
          <a:lstStyle/>
          <a:p>
            <a:pPr marL="0" indent="0">
              <a:buNone/>
            </a:pPr>
            <a:r>
              <a:rPr lang="en-US" sz="2500" dirty="0"/>
              <a:t>Use the building’s BAS to identify and correct building operational problems related to:</a:t>
            </a:r>
          </a:p>
        </p:txBody>
      </p:sp>
      <p:pic>
        <p:nvPicPr>
          <p:cNvPr id="7" name="Picture 6">
            <a:extLst>
              <a:ext uri="{FF2B5EF4-FFF2-40B4-BE49-F238E27FC236}">
                <a16:creationId xmlns:a16="http://schemas.microsoft.com/office/drawing/2014/main" id="{4A45CF87-FF2D-433B-86CB-E08FFB1BC6DD}"/>
              </a:ext>
            </a:extLst>
          </p:cNvPr>
          <p:cNvPicPr>
            <a:picLocks noChangeAspect="1"/>
          </p:cNvPicPr>
          <p:nvPr/>
        </p:nvPicPr>
        <p:blipFill>
          <a:blip r:embed="rId3"/>
          <a:stretch>
            <a:fillRect/>
          </a:stretch>
        </p:blipFill>
        <p:spPr>
          <a:xfrm>
            <a:off x="257783" y="3678728"/>
            <a:ext cx="8178629" cy="2950672"/>
          </a:xfrm>
          <a:prstGeom prst="rect">
            <a:avLst/>
          </a:prstGeom>
        </p:spPr>
      </p:pic>
      <p:sp>
        <p:nvSpPr>
          <p:cNvPr id="9" name="Content Placeholder 1">
            <a:extLst>
              <a:ext uri="{FF2B5EF4-FFF2-40B4-BE49-F238E27FC236}">
                <a16:creationId xmlns:a16="http://schemas.microsoft.com/office/drawing/2014/main" id="{7D90357F-8CD8-4F1A-A49B-CE8A5E2F13BA}"/>
              </a:ext>
            </a:extLst>
          </p:cNvPr>
          <p:cNvSpPr txBox="1">
            <a:spLocks/>
          </p:cNvSpPr>
          <p:nvPr/>
        </p:nvSpPr>
        <p:spPr>
          <a:xfrm>
            <a:off x="1127241" y="2416046"/>
            <a:ext cx="3220123" cy="1150949"/>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marR="0" lvl="0" indent="-228600" algn="l" defTabSz="914400" rtl="0" eaLnBrk="1" fontAlgn="base" latinLnBrk="0" hangingPunct="1">
              <a:lnSpc>
                <a:spcPct val="90000"/>
              </a:lnSpc>
              <a:spcBef>
                <a:spcPts val="1200"/>
              </a:spcBef>
              <a:spcAft>
                <a:spcPts val="200"/>
              </a:spcAft>
              <a:buClrTx/>
              <a:buSzPct val="100000"/>
              <a:buFont typeface="Wingdings" panose="05000000000000000000" pitchFamily="2" charset="2"/>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Arial"/>
                <a:ea typeface="+mn-ea"/>
                <a:cs typeface="+mn-cs"/>
              </a:rPr>
              <a:t>System setpoints </a:t>
            </a:r>
          </a:p>
          <a:p>
            <a:pPr marL="228600" marR="0" lvl="0" indent="-228600" algn="l" defTabSz="914400" rtl="0" eaLnBrk="1" fontAlgn="base" latinLnBrk="0" hangingPunct="1">
              <a:lnSpc>
                <a:spcPct val="90000"/>
              </a:lnSpc>
              <a:spcBef>
                <a:spcPts val="1200"/>
              </a:spcBef>
              <a:spcAft>
                <a:spcPts val="200"/>
              </a:spcAft>
              <a:buClrTx/>
              <a:buSzPct val="100000"/>
              <a:buFont typeface="Wingdings" panose="05000000000000000000" pitchFamily="2" charset="2"/>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Arial"/>
                <a:ea typeface="+mn-ea"/>
                <a:cs typeface="+mn-cs"/>
              </a:rPr>
              <a:t>Scheduling</a:t>
            </a:r>
          </a:p>
        </p:txBody>
      </p:sp>
      <p:sp>
        <p:nvSpPr>
          <p:cNvPr id="10" name="Content Placeholder 1">
            <a:extLst>
              <a:ext uri="{FF2B5EF4-FFF2-40B4-BE49-F238E27FC236}">
                <a16:creationId xmlns:a16="http://schemas.microsoft.com/office/drawing/2014/main" id="{B2D947A7-D59B-4717-BFB1-67002E731397}"/>
              </a:ext>
            </a:extLst>
          </p:cNvPr>
          <p:cNvSpPr txBox="1">
            <a:spLocks/>
          </p:cNvSpPr>
          <p:nvPr/>
        </p:nvSpPr>
        <p:spPr>
          <a:xfrm>
            <a:off x="4536518" y="2416046"/>
            <a:ext cx="4134524" cy="1110208"/>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marR="0" lvl="0" indent="-228600" algn="l" defTabSz="914400" rtl="0" eaLnBrk="1" fontAlgn="base" latinLnBrk="0" hangingPunct="1">
              <a:lnSpc>
                <a:spcPct val="90000"/>
              </a:lnSpc>
              <a:spcBef>
                <a:spcPts val="1200"/>
              </a:spcBef>
              <a:spcAft>
                <a:spcPts val="200"/>
              </a:spcAft>
              <a:buClrTx/>
              <a:buSzPct val="100000"/>
              <a:buFont typeface="Wingdings" panose="05000000000000000000" pitchFamily="2" charset="2"/>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Arial"/>
                <a:ea typeface="+mn-ea"/>
                <a:cs typeface="+mn-cs"/>
              </a:rPr>
              <a:t>Start-up/shutdown</a:t>
            </a:r>
          </a:p>
          <a:p>
            <a:pPr marL="228600" marR="0" lvl="0" indent="-228600" algn="l" defTabSz="914400" rtl="0" eaLnBrk="1" fontAlgn="base" latinLnBrk="0" hangingPunct="1">
              <a:lnSpc>
                <a:spcPct val="90000"/>
              </a:lnSpc>
              <a:spcBef>
                <a:spcPts val="1200"/>
              </a:spcBef>
              <a:spcAft>
                <a:spcPts val="200"/>
              </a:spcAft>
              <a:buClrTx/>
              <a:buSzPct val="100000"/>
              <a:buFont typeface="Wingdings" panose="05000000000000000000" pitchFamily="2" charset="2"/>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Arial"/>
                <a:ea typeface="+mn-ea"/>
                <a:cs typeface="+mn-cs"/>
              </a:rPr>
              <a:t>Optimizing system operation</a:t>
            </a:r>
          </a:p>
        </p:txBody>
      </p:sp>
      <p:sp>
        <p:nvSpPr>
          <p:cNvPr id="8" name="Title 3">
            <a:extLst>
              <a:ext uri="{FF2B5EF4-FFF2-40B4-BE49-F238E27FC236}">
                <a16:creationId xmlns:a16="http://schemas.microsoft.com/office/drawing/2014/main" id="{FCABED60-32B9-4E47-AD43-174A70EF109F}"/>
              </a:ext>
            </a:extLst>
          </p:cNvPr>
          <p:cNvSpPr txBox="1">
            <a:spLocks/>
          </p:cNvSpPr>
          <p:nvPr/>
        </p:nvSpPr>
        <p:spPr bwMode="auto">
          <a:xfrm>
            <a:off x="228600" y="286604"/>
            <a:ext cx="6400800" cy="7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j-ea"/>
                <a:cs typeface="+mj-cs"/>
              </a:rPr>
              <a:t>Controls Strategies for Improving Energy Efficiency of HVAC Systems</a:t>
            </a:r>
            <a:endParaRPr kumimoji="0" lang="en-US" sz="2800" b="1" i="0" u="none" strike="noStrike" kern="0" cap="none" spc="0" normalizeH="0" baseline="0" noProof="0" dirty="0">
              <a:ln>
                <a:noFill/>
              </a:ln>
              <a:solidFill>
                <a:srgbClr val="FF0000"/>
              </a:solidFill>
              <a:effectLst/>
              <a:uLnTx/>
              <a:uFillTx/>
              <a:latin typeface="Arial"/>
              <a:ea typeface="+mj-ea"/>
              <a:cs typeface="+mj-cs"/>
            </a:endParaRPr>
          </a:p>
        </p:txBody>
      </p:sp>
      <p:sp>
        <p:nvSpPr>
          <p:cNvPr id="3" name="TextBox 2">
            <a:extLst>
              <a:ext uri="{FF2B5EF4-FFF2-40B4-BE49-F238E27FC236}">
                <a16:creationId xmlns:a16="http://schemas.microsoft.com/office/drawing/2014/main" id="{266C48CE-65E6-7D65-0A59-448E5319338E}"/>
              </a:ext>
            </a:extLst>
          </p:cNvPr>
          <p:cNvSpPr txBox="1"/>
          <p:nvPr/>
        </p:nvSpPr>
        <p:spPr>
          <a:xfrm>
            <a:off x="1157561" y="6019800"/>
            <a:ext cx="695575" cy="307777"/>
          </a:xfrm>
          <a:prstGeom prst="rect">
            <a:avLst/>
          </a:prstGeom>
          <a:solidFill>
            <a:schemeClr val="bg1"/>
          </a:solidFill>
        </p:spPr>
        <p:txBody>
          <a:bodyPr wrap="none" rtlCol="0">
            <a:spAutoFit/>
          </a:bodyPr>
          <a:lstStyle/>
          <a:p>
            <a:r>
              <a:rPr lang="en-US" sz="1400" dirty="0">
                <a:latin typeface="+mn-lt"/>
              </a:rPr>
              <a:t>Year 1</a:t>
            </a:r>
          </a:p>
        </p:txBody>
      </p:sp>
      <p:sp>
        <p:nvSpPr>
          <p:cNvPr id="4" name="TextBox 3">
            <a:extLst>
              <a:ext uri="{FF2B5EF4-FFF2-40B4-BE49-F238E27FC236}">
                <a16:creationId xmlns:a16="http://schemas.microsoft.com/office/drawing/2014/main" id="{983E4086-85AF-F617-5419-F4E9CE57B94A}"/>
              </a:ext>
            </a:extLst>
          </p:cNvPr>
          <p:cNvSpPr txBox="1"/>
          <p:nvPr/>
        </p:nvSpPr>
        <p:spPr>
          <a:xfrm>
            <a:off x="3859270" y="6015018"/>
            <a:ext cx="695575" cy="307777"/>
          </a:xfrm>
          <a:prstGeom prst="rect">
            <a:avLst/>
          </a:prstGeom>
          <a:solidFill>
            <a:schemeClr val="bg1"/>
          </a:solidFill>
        </p:spPr>
        <p:txBody>
          <a:bodyPr wrap="none" rtlCol="0">
            <a:spAutoFit/>
          </a:bodyPr>
          <a:lstStyle/>
          <a:p>
            <a:r>
              <a:rPr lang="en-US" sz="1400" dirty="0">
                <a:latin typeface="+mn-lt"/>
              </a:rPr>
              <a:t>Year 2</a:t>
            </a:r>
          </a:p>
        </p:txBody>
      </p:sp>
      <p:sp>
        <p:nvSpPr>
          <p:cNvPr id="5" name="TextBox 4">
            <a:extLst>
              <a:ext uri="{FF2B5EF4-FFF2-40B4-BE49-F238E27FC236}">
                <a16:creationId xmlns:a16="http://schemas.microsoft.com/office/drawing/2014/main" id="{E33173EB-426B-2C7D-AA17-DFCE0354DA45}"/>
              </a:ext>
            </a:extLst>
          </p:cNvPr>
          <p:cNvSpPr txBox="1"/>
          <p:nvPr/>
        </p:nvSpPr>
        <p:spPr>
          <a:xfrm>
            <a:off x="6603780" y="6015017"/>
            <a:ext cx="695575" cy="307777"/>
          </a:xfrm>
          <a:prstGeom prst="rect">
            <a:avLst/>
          </a:prstGeom>
          <a:solidFill>
            <a:schemeClr val="bg1"/>
          </a:solidFill>
        </p:spPr>
        <p:txBody>
          <a:bodyPr wrap="none" rtlCol="0">
            <a:spAutoFit/>
          </a:bodyPr>
          <a:lstStyle/>
          <a:p>
            <a:r>
              <a:rPr lang="en-US" sz="1400" dirty="0">
                <a:latin typeface="+mn-lt"/>
              </a:rPr>
              <a:t>Year 3</a:t>
            </a:r>
          </a:p>
        </p:txBody>
      </p:sp>
    </p:spTree>
    <p:extLst>
      <p:ext uri="{BB962C8B-B14F-4D97-AF65-F5344CB8AC3E}">
        <p14:creationId xmlns:p14="http://schemas.microsoft.com/office/powerpoint/2010/main" val="3189550889"/>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1396C94-29D8-4FF2-A6AC-7A5E27044636}"/>
              </a:ext>
            </a:extLst>
          </p:cNvPr>
          <p:cNvSpPr/>
          <p:nvPr/>
        </p:nvSpPr>
        <p:spPr bwMode="auto">
          <a:xfrm>
            <a:off x="914400" y="3657600"/>
            <a:ext cx="7162800" cy="2362200"/>
          </a:xfrm>
          <a:prstGeom prst="roundRect">
            <a:avLst>
              <a:gd name="adj" fmla="val 8351"/>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487488"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pitchFamily="34" charset="0"/>
            </a:endParaRPr>
          </a:p>
          <a:p>
            <a:pPr marL="1487488"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pitchFamily="34" charset="0"/>
            </a:endParaRPr>
          </a:p>
          <a:p>
            <a:pPr marL="228600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pitchFamily="34" charset="0"/>
              </a:rPr>
              <a:t>What would you expect to find</a:t>
            </a:r>
          </a:p>
          <a:p>
            <a:pPr marL="228600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pitchFamily="34" charset="0"/>
              </a:rPr>
              <a:t>in a sequence of operations?</a:t>
            </a:r>
          </a:p>
        </p:txBody>
      </p:sp>
      <p:sp>
        <p:nvSpPr>
          <p:cNvPr id="9" name="Title 1">
            <a:extLst>
              <a:ext uri="{FF2B5EF4-FFF2-40B4-BE49-F238E27FC236}">
                <a16:creationId xmlns:a16="http://schemas.microsoft.com/office/drawing/2014/main" id="{128F18E2-4972-44A5-AEF8-5DC9FF1F3822}"/>
              </a:ext>
            </a:extLst>
          </p:cNvPr>
          <p:cNvSpPr txBox="1">
            <a:spLocks/>
          </p:cNvSpPr>
          <p:nvPr/>
        </p:nvSpPr>
        <p:spPr>
          <a:xfrm>
            <a:off x="374361" y="304124"/>
            <a:ext cx="7543800" cy="7665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50" normalizeH="0" baseline="0" noProof="0" dirty="0">
                <a:ln>
                  <a:noFill/>
                </a:ln>
                <a:solidFill>
                  <a:srgbClr val="000000">
                    <a:lumMod val="75000"/>
                    <a:lumOff val="25000"/>
                  </a:srgbClr>
                </a:solidFill>
                <a:effectLst/>
                <a:uLnTx/>
                <a:uFillTx/>
                <a:latin typeface="Arial"/>
                <a:ea typeface="+mj-ea"/>
                <a:cs typeface="+mj-cs"/>
              </a:rPr>
              <a:t>Sequence of Operations</a:t>
            </a:r>
          </a:p>
        </p:txBody>
      </p:sp>
      <p:sp>
        <p:nvSpPr>
          <p:cNvPr id="2" name="Rectangle 1">
            <a:extLst>
              <a:ext uri="{FF2B5EF4-FFF2-40B4-BE49-F238E27FC236}">
                <a16:creationId xmlns:a16="http://schemas.microsoft.com/office/drawing/2014/main" id="{D19B81F3-2776-4580-8752-C7ECB5953CB8}"/>
              </a:ext>
            </a:extLst>
          </p:cNvPr>
          <p:cNvSpPr/>
          <p:nvPr/>
        </p:nvSpPr>
        <p:spPr>
          <a:xfrm>
            <a:off x="374361" y="1676400"/>
            <a:ext cx="8305800" cy="1292662"/>
          </a:xfrm>
          <a:prstGeom prst="rect">
            <a:avLst/>
          </a:prstGeom>
        </p:spPr>
        <p:txBody>
          <a:bodyPr wrap="square">
            <a:spAutoFit/>
          </a:bodyPr>
          <a:lstStyle/>
          <a:p>
            <a:pPr marL="348007" marR="0" lvl="0" indent="0" algn="l" defTabSz="914400" rtl="0" eaLnBrk="1" fontAlgn="base" latinLnBrk="0" hangingPunct="1">
              <a:lnSpc>
                <a:spcPct val="100000"/>
              </a:lnSpc>
              <a:spcBef>
                <a:spcPct val="0"/>
              </a:spcBef>
              <a:spcAft>
                <a:spcPts val="442"/>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pitchFamily="34" charset="0"/>
              </a:rPr>
              <a:t>Sequence of Operation.</a:t>
            </a:r>
            <a:r>
              <a:rPr kumimoji="0" lang="en-US" sz="2600" b="0" i="0" u="none" strike="noStrike" kern="1200" cap="none" spc="0" normalizeH="0" baseline="0" noProof="0" dirty="0">
                <a:ln>
                  <a:noFill/>
                </a:ln>
                <a:solidFill>
                  <a:srgbClr val="000000"/>
                </a:solidFill>
                <a:effectLst/>
                <a:uLnTx/>
                <a:uFillTx/>
                <a:latin typeface="Arial"/>
                <a:ea typeface="+mn-ea"/>
                <a:cs typeface="Arial" pitchFamily="34" charset="0"/>
              </a:rPr>
              <a:t> There should be a sequence of operation for every major piece of equipment including details of system interactions.  </a:t>
            </a:r>
          </a:p>
        </p:txBody>
      </p:sp>
      <p:sp>
        <p:nvSpPr>
          <p:cNvPr id="5" name="Rectangle 4">
            <a:extLst>
              <a:ext uri="{FF2B5EF4-FFF2-40B4-BE49-F238E27FC236}">
                <a16:creationId xmlns:a16="http://schemas.microsoft.com/office/drawing/2014/main" id="{C5A8EE8C-58E1-448D-88AA-5769A88301F8}"/>
              </a:ext>
            </a:extLst>
          </p:cNvPr>
          <p:cNvSpPr/>
          <p:nvPr/>
        </p:nvSpPr>
        <p:spPr>
          <a:xfrm>
            <a:off x="1524000" y="3200400"/>
            <a:ext cx="1187528" cy="31547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9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Times New Roman" pitchFamily="18" charset="0"/>
                <a:ea typeface="+mn-ea"/>
                <a:cs typeface="Arial" pitchFamily="34" charset="0"/>
              </a:rPr>
              <a:t>?</a:t>
            </a:r>
          </a:p>
        </p:txBody>
      </p:sp>
    </p:spTree>
    <p:extLst>
      <p:ext uri="{BB962C8B-B14F-4D97-AF65-F5344CB8AC3E}">
        <p14:creationId xmlns:p14="http://schemas.microsoft.com/office/powerpoint/2010/main" val="1803668693"/>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FCAA9C6-E695-4EBB-A591-B8D75A61A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1" y="1447800"/>
            <a:ext cx="7748355" cy="529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79D185AE-2522-4C41-9ACD-C06C94778432}"/>
              </a:ext>
            </a:extLst>
          </p:cNvPr>
          <p:cNvSpPr txBox="1">
            <a:spLocks/>
          </p:cNvSpPr>
          <p:nvPr/>
        </p:nvSpPr>
        <p:spPr>
          <a:xfrm>
            <a:off x="374361" y="304124"/>
            <a:ext cx="7543800" cy="7665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50" normalizeH="0" baseline="0" noProof="0" dirty="0">
                <a:ln>
                  <a:noFill/>
                </a:ln>
                <a:solidFill>
                  <a:srgbClr val="000000">
                    <a:lumMod val="75000"/>
                    <a:lumOff val="25000"/>
                  </a:srgbClr>
                </a:solidFill>
                <a:effectLst/>
                <a:uLnTx/>
                <a:uFillTx/>
                <a:latin typeface="Arial"/>
                <a:ea typeface="+mj-ea"/>
                <a:cs typeface="+mj-cs"/>
              </a:rPr>
              <a:t>Sequence of Operations</a:t>
            </a:r>
          </a:p>
        </p:txBody>
      </p:sp>
    </p:spTree>
    <p:extLst>
      <p:ext uri="{BB962C8B-B14F-4D97-AF65-F5344CB8AC3E}">
        <p14:creationId xmlns:p14="http://schemas.microsoft.com/office/powerpoint/2010/main" val="180666534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D28BDF6-219F-9020-9C44-CF783994F76C}"/>
              </a:ext>
            </a:extLst>
          </p:cNvPr>
          <p:cNvGraphicFramePr>
            <a:graphicFrameLocks noGrp="1"/>
          </p:cNvGraphicFramePr>
          <p:nvPr>
            <p:ph idx="1"/>
            <p:extLst>
              <p:ext uri="{D42A27DB-BD31-4B8C-83A1-F6EECF244321}">
                <p14:modId xmlns:p14="http://schemas.microsoft.com/office/powerpoint/2010/main" val="58813673"/>
              </p:ext>
            </p:extLst>
          </p:nvPr>
        </p:nvGraphicFramePr>
        <p:xfrm>
          <a:off x="914400" y="1524000"/>
          <a:ext cx="7086600" cy="440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30" name="Rectangle 2"/>
          <p:cNvSpPr>
            <a:spLocks noGrp="1" noChangeArrowheads="1"/>
          </p:cNvSpPr>
          <p:nvPr>
            <p:ph type="title"/>
          </p:nvPr>
        </p:nvSpPr>
        <p:spPr>
          <a:xfrm>
            <a:off x="304800" y="228600"/>
            <a:ext cx="6629400" cy="990600"/>
          </a:xfrm>
        </p:spPr>
        <p:txBody>
          <a:bodyPr/>
          <a:lstStyle/>
          <a:p>
            <a:r>
              <a:rPr lang="en-US" dirty="0"/>
              <a:t>Energy Conservation and Facility Management</a:t>
            </a:r>
          </a:p>
        </p:txBody>
      </p:sp>
    </p:spTree>
    <p:extLst>
      <p:ext uri="{BB962C8B-B14F-4D97-AF65-F5344CB8AC3E}">
        <p14:creationId xmlns:p14="http://schemas.microsoft.com/office/powerpoint/2010/main" val="1354407013"/>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3BF86-6C28-414D-A367-35D0DE94E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45" y="1411941"/>
            <a:ext cx="7957109" cy="544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D82546F1-D927-45E2-A456-96F959D93BEF}"/>
              </a:ext>
            </a:extLst>
          </p:cNvPr>
          <p:cNvSpPr txBox="1">
            <a:spLocks/>
          </p:cNvSpPr>
          <p:nvPr/>
        </p:nvSpPr>
        <p:spPr>
          <a:xfrm>
            <a:off x="374361" y="304124"/>
            <a:ext cx="7543800" cy="7665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50" normalizeH="0" baseline="0" noProof="0" dirty="0">
                <a:ln>
                  <a:noFill/>
                </a:ln>
                <a:solidFill>
                  <a:srgbClr val="000000">
                    <a:lumMod val="75000"/>
                    <a:lumOff val="25000"/>
                  </a:srgbClr>
                </a:solidFill>
                <a:effectLst/>
                <a:uLnTx/>
                <a:uFillTx/>
                <a:latin typeface="Arial"/>
                <a:ea typeface="+mj-ea"/>
                <a:cs typeface="+mj-cs"/>
              </a:rPr>
              <a:t>Sequence of Operations</a:t>
            </a:r>
          </a:p>
        </p:txBody>
      </p:sp>
    </p:spTree>
    <p:extLst>
      <p:ext uri="{BB962C8B-B14F-4D97-AF65-F5344CB8AC3E}">
        <p14:creationId xmlns:p14="http://schemas.microsoft.com/office/powerpoint/2010/main" val="1642895133"/>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B40D694-2006-40DD-8C9F-68F2DC5B2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88" y="1447800"/>
            <a:ext cx="7698023" cy="5257800"/>
          </a:xfrm>
          <a:prstGeom prst="rect">
            <a:avLst/>
          </a:prstGeom>
          <a:noFill/>
          <a:ln>
            <a:noFill/>
          </a:ln>
        </p:spPr>
      </p:pic>
      <p:sp>
        <p:nvSpPr>
          <p:cNvPr id="5" name="Title 1">
            <a:extLst>
              <a:ext uri="{FF2B5EF4-FFF2-40B4-BE49-F238E27FC236}">
                <a16:creationId xmlns:a16="http://schemas.microsoft.com/office/drawing/2014/main" id="{9A028D78-13B3-430F-B290-1399D731F0D6}"/>
              </a:ext>
            </a:extLst>
          </p:cNvPr>
          <p:cNvSpPr txBox="1">
            <a:spLocks/>
          </p:cNvSpPr>
          <p:nvPr/>
        </p:nvSpPr>
        <p:spPr>
          <a:xfrm>
            <a:off x="374361" y="304124"/>
            <a:ext cx="7543800" cy="7665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50" normalizeH="0" baseline="0" noProof="0" dirty="0">
                <a:ln>
                  <a:noFill/>
                </a:ln>
                <a:solidFill>
                  <a:srgbClr val="000000">
                    <a:lumMod val="75000"/>
                    <a:lumOff val="25000"/>
                  </a:srgbClr>
                </a:solidFill>
                <a:effectLst/>
                <a:uLnTx/>
                <a:uFillTx/>
                <a:latin typeface="Arial"/>
                <a:ea typeface="+mj-ea"/>
                <a:cs typeface="+mj-cs"/>
              </a:rPr>
              <a:t>Sequence of Operations</a:t>
            </a:r>
          </a:p>
        </p:txBody>
      </p:sp>
    </p:spTree>
    <p:extLst>
      <p:ext uri="{BB962C8B-B14F-4D97-AF65-F5344CB8AC3E}">
        <p14:creationId xmlns:p14="http://schemas.microsoft.com/office/powerpoint/2010/main" val="3291710105"/>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274" y="1640080"/>
            <a:ext cx="7989361" cy="4074920"/>
          </a:xfrm>
        </p:spPr>
        <p:style>
          <a:lnRef idx="1">
            <a:schemeClr val="accent1"/>
          </a:lnRef>
          <a:fillRef idx="2">
            <a:schemeClr val="accent1"/>
          </a:fillRef>
          <a:effectRef idx="1">
            <a:schemeClr val="accent1"/>
          </a:effectRef>
          <a:fontRef idx="minor">
            <a:schemeClr val="dk1"/>
          </a:fontRef>
        </p:style>
        <p:txBody>
          <a:bodyPr>
            <a:noAutofit/>
          </a:bodyPr>
          <a:lstStyle/>
          <a:p>
            <a:pPr marL="0" indent="0">
              <a:buClr>
                <a:schemeClr val="accent1"/>
              </a:buClr>
            </a:pPr>
            <a:r>
              <a:rPr lang="en-US" sz="2600" dirty="0"/>
              <a:t>Low supply-air temperature will cause:</a:t>
            </a:r>
          </a:p>
          <a:p>
            <a:pPr>
              <a:buFont typeface="Arial" panose="020B0604020202020204" pitchFamily="34" charset="0"/>
              <a:buChar char="•"/>
            </a:pPr>
            <a:r>
              <a:rPr lang="en-US" sz="2600" dirty="0"/>
              <a:t>Overcooling</a:t>
            </a:r>
          </a:p>
          <a:p>
            <a:pPr>
              <a:buFont typeface="Arial" panose="020B0604020202020204" pitchFamily="34" charset="0"/>
              <a:buChar char="•"/>
            </a:pPr>
            <a:r>
              <a:rPr lang="en-US" sz="2600" dirty="0"/>
              <a:t>Reheating in cooler zones</a:t>
            </a:r>
          </a:p>
          <a:p>
            <a:pPr>
              <a:buFont typeface="Arial" panose="020B0604020202020204" pitchFamily="34" charset="0"/>
              <a:buChar char="•"/>
            </a:pPr>
            <a:r>
              <a:rPr lang="en-US" sz="2600" dirty="0"/>
              <a:t>Portable heaters in offices</a:t>
            </a:r>
          </a:p>
          <a:p>
            <a:pPr>
              <a:buFont typeface="Arial" panose="020B0604020202020204" pitchFamily="34" charset="0"/>
              <a:buChar char="•"/>
            </a:pPr>
            <a:r>
              <a:rPr lang="en-US" sz="2600" dirty="0"/>
              <a:t>Drafts and cold complaints</a:t>
            </a:r>
          </a:p>
          <a:p>
            <a:pPr>
              <a:buFont typeface="Arial" panose="020B0604020202020204" pitchFamily="34" charset="0"/>
              <a:buChar char="•"/>
            </a:pPr>
            <a:r>
              <a:rPr lang="en-US" sz="2600" dirty="0"/>
              <a:t>Extra load on the cooling plant</a:t>
            </a:r>
          </a:p>
          <a:p>
            <a:pPr>
              <a:buFont typeface="Arial" panose="020B0604020202020204" pitchFamily="34" charset="0"/>
              <a:buChar char="•"/>
            </a:pPr>
            <a:r>
              <a:rPr lang="en-US" sz="2600" dirty="0"/>
              <a:t>Excess supply-air pressure</a:t>
            </a:r>
          </a:p>
          <a:p>
            <a:pPr>
              <a:buFont typeface="Arial" panose="020B0604020202020204" pitchFamily="34" charset="0"/>
              <a:buChar char="•"/>
            </a:pPr>
            <a:r>
              <a:rPr lang="en-US" sz="2600" dirty="0"/>
              <a:t>Excess energy in reheating the overcooled zones</a:t>
            </a:r>
          </a:p>
        </p:txBody>
      </p:sp>
      <p:sp>
        <p:nvSpPr>
          <p:cNvPr id="6" name="Title 2">
            <a:extLst>
              <a:ext uri="{FF2B5EF4-FFF2-40B4-BE49-F238E27FC236}">
                <a16:creationId xmlns:a16="http://schemas.microsoft.com/office/drawing/2014/main" id="{846138E0-1A25-4BF5-B5BC-71BCC64A3203}"/>
              </a:ext>
            </a:extLst>
          </p:cNvPr>
          <p:cNvSpPr>
            <a:spLocks noGrp="1"/>
          </p:cNvSpPr>
          <p:nvPr>
            <p:ph type="title"/>
          </p:nvPr>
        </p:nvSpPr>
        <p:spPr/>
        <p:txBody>
          <a:bodyPr>
            <a:normAutofit fontScale="90000"/>
          </a:bodyPr>
          <a:lstStyle/>
          <a:p>
            <a:pPr algn="l"/>
            <a:r>
              <a:rPr lang="en-US" sz="3600" dirty="0"/>
              <a:t>Using the BAS to Solve Common Problems</a:t>
            </a:r>
          </a:p>
        </p:txBody>
      </p:sp>
    </p:spTree>
    <p:extLst>
      <p:ext uri="{BB962C8B-B14F-4D97-AF65-F5344CB8AC3E}">
        <p14:creationId xmlns:p14="http://schemas.microsoft.com/office/powerpoint/2010/main" val="1757919854"/>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90A8-78A9-4C4D-9893-5D016EFC443E}"/>
              </a:ext>
            </a:extLst>
          </p:cNvPr>
          <p:cNvSpPr>
            <a:spLocks noGrp="1"/>
          </p:cNvSpPr>
          <p:nvPr>
            <p:ph type="title"/>
          </p:nvPr>
        </p:nvSpPr>
        <p:spPr>
          <a:xfrm>
            <a:off x="3215143" y="2761554"/>
            <a:ext cx="2713713" cy="1345720"/>
          </a:xfrm>
          <a:noFill/>
        </p:spPr>
        <p:txBody>
          <a:bodyPr vert="horz" lIns="91440" tIns="45720" rIns="91440" bIns="45720" rtlCol="0" anchor="ctr">
            <a:normAutofit/>
          </a:bodyPr>
          <a:lstStyle/>
          <a:p>
            <a:pPr algn="ctr"/>
            <a:r>
              <a:rPr lang="en-US" sz="2400" b="1" kern="1200" dirty="0">
                <a:solidFill>
                  <a:srgbClr val="080808"/>
                </a:solidFill>
                <a:latin typeface="+mj-lt"/>
                <a:ea typeface="+mj-ea"/>
                <a:cs typeface="+mj-cs"/>
              </a:rPr>
              <a:t>End of Module I</a:t>
            </a:r>
          </a:p>
        </p:txBody>
      </p:sp>
      <p:pic>
        <p:nvPicPr>
          <p:cNvPr id="1026" name="Picture 2" descr="HD wallpaper: Baltimore Skyline from the dock in Maryland ...">
            <a:extLst>
              <a:ext uri="{FF2B5EF4-FFF2-40B4-BE49-F238E27FC236}">
                <a16:creationId xmlns:a16="http://schemas.microsoft.com/office/drawing/2014/main" id="{20C0FED5-64CE-4C46-888C-7F6C52757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292" y="13830"/>
            <a:ext cx="5119687" cy="3406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ercial buildings, 1700 block of Maryland Avenue, Balti… | Flickr">
            <a:extLst>
              <a:ext uri="{FF2B5EF4-FFF2-40B4-BE49-F238E27FC236}">
                <a16:creationId xmlns:a16="http://schemas.microsoft.com/office/drawing/2014/main" id="{22C19576-FD74-435C-B7AA-318409790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rvoir Hill in Baltimore, Maryland image - Free stock photo ...">
            <a:extLst>
              <a:ext uri="{FF2B5EF4-FFF2-40B4-BE49-F238E27FC236}">
                <a16:creationId xmlns:a16="http://schemas.microsoft.com/office/drawing/2014/main" id="{80456E0E-618A-45CB-B18C-966589F407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15"/>
          <a:stretch/>
        </p:blipFill>
        <p:spPr bwMode="auto">
          <a:xfrm>
            <a:off x="-1" y="3433928"/>
            <a:ext cx="4572000" cy="3413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polis, maryland, historical, state, house, monument ...">
            <a:extLst>
              <a:ext uri="{FF2B5EF4-FFF2-40B4-BE49-F238E27FC236}">
                <a16:creationId xmlns:a16="http://schemas.microsoft.com/office/drawing/2014/main" id="{90D29039-5885-4194-92E5-5D6BB4317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14" y="-4987"/>
            <a:ext cx="4572000" cy="3442239"/>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Decision 7">
            <a:extLst>
              <a:ext uri="{FF2B5EF4-FFF2-40B4-BE49-F238E27FC236}">
                <a16:creationId xmlns:a16="http://schemas.microsoft.com/office/drawing/2014/main" id="{1A0A4998-26C4-4862-B133-B9D1B34C4CBD}"/>
              </a:ext>
            </a:extLst>
          </p:cNvPr>
          <p:cNvSpPr/>
          <p:nvPr/>
        </p:nvSpPr>
        <p:spPr bwMode="auto">
          <a:xfrm>
            <a:off x="2428482" y="1752609"/>
            <a:ext cx="4247610" cy="3406919"/>
          </a:xfrm>
          <a:prstGeom prst="flowChartDecision">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 name="TextBox 8">
            <a:extLst>
              <a:ext uri="{FF2B5EF4-FFF2-40B4-BE49-F238E27FC236}">
                <a16:creationId xmlns:a16="http://schemas.microsoft.com/office/drawing/2014/main" id="{E750285C-E767-4E30-BAEF-35104689D8F9}"/>
              </a:ext>
            </a:extLst>
          </p:cNvPr>
          <p:cNvSpPr txBox="1"/>
          <p:nvPr/>
        </p:nvSpPr>
        <p:spPr>
          <a:xfrm>
            <a:off x="3052949" y="2846135"/>
            <a:ext cx="2869712"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Arial" pitchFamily="34" charset="0"/>
              </a:rPr>
              <a:t>What Did We Learn?</a:t>
            </a:r>
          </a:p>
        </p:txBody>
      </p:sp>
    </p:spTree>
    <p:extLst>
      <p:ext uri="{BB962C8B-B14F-4D97-AF65-F5344CB8AC3E}">
        <p14:creationId xmlns:p14="http://schemas.microsoft.com/office/powerpoint/2010/main" val="3216555085"/>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9" name="Rectangle 9"/>
          <p:cNvSpPr>
            <a:spLocks noGrp="1" noChangeArrowheads="1"/>
          </p:cNvSpPr>
          <p:nvPr>
            <p:ph idx="1"/>
          </p:nvPr>
        </p:nvSpPr>
        <p:spPr>
          <a:xfrm>
            <a:off x="318077" y="1600200"/>
            <a:ext cx="7772400" cy="4114800"/>
          </a:xfrm>
        </p:spPr>
        <p:txBody>
          <a:bodyPr lIns="90488" tIns="44450" rIns="90488" bIns="44450"/>
          <a:lstStyle/>
          <a:p>
            <a:pPr marL="457200" indent="-457200">
              <a:spcBef>
                <a:spcPts val="1200"/>
              </a:spcBef>
              <a:buFont typeface="Arial" panose="020B0604020202020204" pitchFamily="34" charset="0"/>
              <a:buChar char="•"/>
            </a:pPr>
            <a:r>
              <a:rPr lang="en-US" dirty="0"/>
              <a:t>Energy management is a continual process</a:t>
            </a:r>
          </a:p>
          <a:p>
            <a:pPr marL="457200" indent="-457200">
              <a:spcBef>
                <a:spcPts val="1200"/>
              </a:spcBef>
              <a:buFont typeface="Arial" panose="020B0604020202020204" pitchFamily="34" charset="0"/>
              <a:buChar char="•"/>
            </a:pPr>
            <a:r>
              <a:rPr lang="en-US" dirty="0"/>
              <a:t>Reduce total energy consumption</a:t>
            </a:r>
          </a:p>
          <a:p>
            <a:pPr marL="457200" indent="-457200">
              <a:spcBef>
                <a:spcPts val="1200"/>
              </a:spcBef>
              <a:buFont typeface="Arial" panose="020B0604020202020204" pitchFamily="34" charset="0"/>
              <a:buChar char="•"/>
            </a:pPr>
            <a:r>
              <a:rPr lang="en-US" dirty="0"/>
              <a:t>Reduce peak loads</a:t>
            </a:r>
          </a:p>
          <a:p>
            <a:pPr marL="457200" indent="-457200">
              <a:spcBef>
                <a:spcPts val="1200"/>
              </a:spcBef>
              <a:buFont typeface="Arial" panose="020B0604020202020204" pitchFamily="34" charset="0"/>
              <a:buChar char="•"/>
            </a:pPr>
            <a:r>
              <a:rPr lang="en-US" dirty="0"/>
              <a:t>Upgrade to more efficient equipment</a:t>
            </a:r>
          </a:p>
          <a:p>
            <a:pPr marL="457200" indent="-457200">
              <a:spcBef>
                <a:spcPts val="1200"/>
              </a:spcBef>
              <a:buFont typeface="Arial" panose="020B0604020202020204" pitchFamily="34" charset="0"/>
              <a:buChar char="•"/>
            </a:pPr>
            <a:r>
              <a:rPr lang="en-US" dirty="0"/>
              <a:t>Satisfy minimum requirements while providing better control and comfort:</a:t>
            </a:r>
          </a:p>
          <a:p>
            <a:pPr lvl="1">
              <a:spcBef>
                <a:spcPts val="1200"/>
              </a:spcBef>
            </a:pPr>
            <a:r>
              <a:rPr lang="en-US" dirty="0"/>
              <a:t>Temperature</a:t>
            </a:r>
          </a:p>
          <a:p>
            <a:pPr lvl="1">
              <a:spcBef>
                <a:spcPts val="1200"/>
              </a:spcBef>
            </a:pPr>
            <a:r>
              <a:rPr lang="en-US" dirty="0"/>
              <a:t>Relative humidity</a:t>
            </a:r>
          </a:p>
          <a:p>
            <a:pPr lvl="1">
              <a:spcBef>
                <a:spcPts val="1200"/>
              </a:spcBef>
            </a:pPr>
            <a:r>
              <a:rPr lang="en-US" dirty="0"/>
              <a:t>Ventilation</a:t>
            </a:r>
          </a:p>
        </p:txBody>
      </p:sp>
      <p:sp>
        <p:nvSpPr>
          <p:cNvPr id="179208" name="Rectangle 8"/>
          <p:cNvSpPr>
            <a:spLocks noGrp="1" noChangeArrowheads="1"/>
          </p:cNvSpPr>
          <p:nvPr>
            <p:ph type="title"/>
          </p:nvPr>
        </p:nvSpPr>
        <p:spPr>
          <a:xfrm>
            <a:off x="318077" y="76200"/>
            <a:ext cx="5962650" cy="1295400"/>
          </a:xfrm>
        </p:spPr>
        <p:txBody>
          <a:bodyPr lIns="90488" tIns="44450" rIns="90488" bIns="44450" anchor="b"/>
          <a:lstStyle/>
          <a:p>
            <a:r>
              <a:rPr lang="en-US" dirty="0">
                <a:solidFill>
                  <a:schemeClr val="tx1"/>
                </a:solidFill>
              </a:rPr>
              <a:t>Energy Conservation Considerations</a:t>
            </a:r>
            <a:endParaRPr lang="en-US" sz="3200" dirty="0">
              <a:solidFill>
                <a:schemeClr val="tx1"/>
              </a:solidFill>
            </a:endParaRPr>
          </a:p>
        </p:txBody>
      </p:sp>
      <p:pic>
        <p:nvPicPr>
          <p:cNvPr id="4" name="Graphic 3" descr="Leaf">
            <a:extLst>
              <a:ext uri="{FF2B5EF4-FFF2-40B4-BE49-F238E27FC236}">
                <a16:creationId xmlns:a16="http://schemas.microsoft.com/office/drawing/2014/main" id="{F6029848-15DE-423F-AECA-B60FCC17D6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2200" y="4419600"/>
            <a:ext cx="2362200" cy="2362200"/>
          </a:xfrm>
          <a:prstGeom prst="rect">
            <a:avLst/>
          </a:prstGeom>
        </p:spPr>
      </p:pic>
    </p:spTree>
    <p:extLst>
      <p:ext uri="{BB962C8B-B14F-4D97-AF65-F5344CB8AC3E}">
        <p14:creationId xmlns:p14="http://schemas.microsoft.com/office/powerpoint/2010/main" val="3736691590"/>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04800" y="228600"/>
            <a:ext cx="6629400" cy="990600"/>
          </a:xfrm>
        </p:spPr>
        <p:txBody>
          <a:bodyPr/>
          <a:lstStyle/>
          <a:p>
            <a:r>
              <a:rPr lang="en-US" sz="3600" dirty="0"/>
              <a:t>Additional Energy Conservation Opportunities</a:t>
            </a:r>
          </a:p>
        </p:txBody>
      </p:sp>
      <p:sp>
        <p:nvSpPr>
          <p:cNvPr id="6" name="Rectangle 9">
            <a:extLst>
              <a:ext uri="{FF2B5EF4-FFF2-40B4-BE49-F238E27FC236}">
                <a16:creationId xmlns:a16="http://schemas.microsoft.com/office/drawing/2014/main" id="{8346B0AE-DF3D-4AED-ADE3-3C02F836AF6E}"/>
              </a:ext>
            </a:extLst>
          </p:cNvPr>
          <p:cNvSpPr txBox="1">
            <a:spLocks noChangeArrowheads="1"/>
          </p:cNvSpPr>
          <p:nvPr/>
        </p:nvSpPr>
        <p:spPr bwMode="auto">
          <a:xfrm>
            <a:off x="304800" y="1600200"/>
            <a:ext cx="7772400" cy="412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804863" indent="-347663" algn="l" rtl="0" eaLnBrk="1" fontAlgn="base" hangingPunct="1">
              <a:spcBef>
                <a:spcPct val="20000"/>
              </a:spcBef>
              <a:spcAft>
                <a:spcPct val="0"/>
              </a:spcAft>
              <a:buClr>
                <a:schemeClr val="accent2"/>
              </a:buClr>
              <a:buSzPct val="60000"/>
              <a:buFont typeface="Monotype Sorts" charset="2"/>
              <a:buChar char="n"/>
              <a:defRPr sz="2800">
                <a:solidFill>
                  <a:schemeClr val="tx1"/>
                </a:solidFill>
                <a:latin typeface="+mn-lt"/>
              </a:defRPr>
            </a:lvl2pPr>
            <a:lvl3pPr marL="1146175" indent="-231775" algn="l" rtl="0" eaLnBrk="1" fontAlgn="base" hangingPunct="1">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sng" strike="noStrike" kern="0" cap="none" spc="0" normalizeH="0" baseline="0" noProof="0" dirty="0">
                <a:ln>
                  <a:noFill/>
                </a:ln>
                <a:solidFill>
                  <a:srgbClr val="000000"/>
                </a:solidFill>
                <a:effectLst/>
                <a:uLnTx/>
                <a:uFillTx/>
                <a:latin typeface="Arial"/>
                <a:ea typeface="+mn-ea"/>
                <a:cs typeface="+mn-cs"/>
              </a:rPr>
              <a:t>Start with low-hanging fruit.</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Consider:</a:t>
            </a:r>
          </a:p>
          <a:p>
            <a:pPr marL="457200" marR="0" lvl="0" indent="-45720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Assessing air leakage/damper seals</a:t>
            </a:r>
          </a:p>
          <a:p>
            <a:pPr marL="457200" marR="0" lvl="0" indent="-4572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Energy standards vs. productivity setpoint</a:t>
            </a:r>
          </a:p>
          <a:p>
            <a:pPr marL="457200" marR="0" lvl="0" indent="-4572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Upgrading to </a:t>
            </a:r>
            <a:r>
              <a:rPr lang="en-US" kern="0" dirty="0">
                <a:solidFill>
                  <a:srgbClr val="000000"/>
                </a:solidFill>
                <a:latin typeface="Arial"/>
              </a:rPr>
              <a:t>v</a:t>
            </a:r>
            <a:r>
              <a:rPr kumimoji="0" lang="en-US" sz="2800" b="0" i="0" u="none" strike="noStrike" kern="0" cap="none" spc="0" normalizeH="0" baseline="0" noProof="0" dirty="0">
                <a:ln>
                  <a:noFill/>
                </a:ln>
                <a:solidFill>
                  <a:srgbClr val="000000"/>
                </a:solidFill>
                <a:effectLst/>
                <a:uLnTx/>
                <a:uFillTx/>
                <a:latin typeface="Arial"/>
                <a:ea typeface="+mn-ea"/>
                <a:cs typeface="+mn-cs"/>
              </a:rPr>
              <a:t>ariable speed drives</a:t>
            </a:r>
          </a:p>
          <a:p>
            <a:pPr marL="457200" marR="0" lvl="0" indent="-4572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Implementing </a:t>
            </a:r>
            <a:r>
              <a:rPr lang="en-US" kern="0" dirty="0">
                <a:solidFill>
                  <a:srgbClr val="000000"/>
                </a:solidFill>
                <a:latin typeface="Arial"/>
              </a:rPr>
              <a:t>h</a:t>
            </a:r>
            <a:r>
              <a:rPr kumimoji="0" lang="en-US" sz="2800" b="0" i="0" u="none" strike="noStrike" kern="0" cap="none" spc="0" normalizeH="0" baseline="0" noProof="0" dirty="0">
                <a:ln>
                  <a:noFill/>
                </a:ln>
                <a:solidFill>
                  <a:srgbClr val="000000"/>
                </a:solidFill>
                <a:effectLst/>
                <a:uLnTx/>
                <a:uFillTx/>
                <a:latin typeface="Arial"/>
                <a:ea typeface="+mn-ea"/>
                <a:cs typeface="+mn-cs"/>
              </a:rPr>
              <a:t>eat (or energy) recovery</a:t>
            </a:r>
          </a:p>
          <a:p>
            <a:pPr marL="457200" marR="0" lvl="0" indent="-4572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Night purge</a:t>
            </a:r>
          </a:p>
          <a:p>
            <a:pPr marL="457200" marR="0" lvl="0" indent="-4572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Don’t over-ventilate – consider Demand Controlled Ventilation (DCV)</a:t>
            </a:r>
          </a:p>
        </p:txBody>
      </p:sp>
      <p:pic>
        <p:nvPicPr>
          <p:cNvPr id="14338" name="Picture 2" descr="Image result for low hanging fruit">
            <a:extLst>
              <a:ext uri="{FF2B5EF4-FFF2-40B4-BE49-F238E27FC236}">
                <a16:creationId xmlns:a16="http://schemas.microsoft.com/office/drawing/2014/main" id="{098560C4-194D-4A44-A85A-4040B8CAE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89029"/>
            <a:ext cx="1828800" cy="136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4145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09600" y="6325196"/>
            <a:ext cx="7696200" cy="303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igh DmBd BT" charset="0"/>
                <a:ea typeface="+mn-ea"/>
                <a:cs typeface="Arial" pitchFamily="34" charset="0"/>
              </a:rPr>
              <a:t>	</a:t>
            </a:r>
          </a:p>
        </p:txBody>
      </p:sp>
      <p:sp>
        <p:nvSpPr>
          <p:cNvPr id="74755" name="Rectangle 3"/>
          <p:cNvSpPr>
            <a:spLocks noGrp="1" noChangeArrowheads="1"/>
          </p:cNvSpPr>
          <p:nvPr>
            <p:ph type="title"/>
          </p:nvPr>
        </p:nvSpPr>
        <p:spPr>
          <a:xfrm>
            <a:off x="304800" y="285750"/>
            <a:ext cx="6626225" cy="1061145"/>
          </a:xfrm>
          <a:noFill/>
        </p:spPr>
        <p:txBody>
          <a:bodyPr anchor="b"/>
          <a:lstStyle/>
          <a:p>
            <a:r>
              <a:rPr lang="en-US" dirty="0"/>
              <a:t>Energy Conservation and Facility Management</a:t>
            </a:r>
          </a:p>
        </p:txBody>
      </p:sp>
      <p:grpSp>
        <p:nvGrpSpPr>
          <p:cNvPr id="74756" name="Group 31"/>
          <p:cNvGrpSpPr>
            <a:grpSpLocks/>
          </p:cNvGrpSpPr>
          <p:nvPr/>
        </p:nvGrpSpPr>
        <p:grpSpPr bwMode="auto">
          <a:xfrm>
            <a:off x="2362200" y="1467532"/>
            <a:ext cx="3810000" cy="5055251"/>
            <a:chOff x="2004" y="1073"/>
            <a:chExt cx="1740" cy="3251"/>
          </a:xfrm>
        </p:grpSpPr>
        <p:sp>
          <p:nvSpPr>
            <p:cNvPr id="16394" name="AutoShape 10"/>
            <p:cNvSpPr>
              <a:spLocks noChangeArrowheads="1"/>
            </p:cNvSpPr>
            <p:nvPr/>
          </p:nvSpPr>
          <p:spPr bwMode="auto">
            <a:xfrm>
              <a:off x="2028" y="1104"/>
              <a:ext cx="1716" cy="502"/>
            </a:xfrm>
            <a:prstGeom prst="roundRect">
              <a:avLst>
                <a:gd name="adj" fmla="val 16667"/>
              </a:avLst>
            </a:prstGeom>
            <a:solidFill>
              <a:schemeClr val="bg1"/>
            </a:solidFill>
            <a:ln w="127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Arial" pitchFamily="34" charset="0"/>
              </a:endParaRPr>
            </a:p>
          </p:txBody>
        </p:sp>
        <p:sp>
          <p:nvSpPr>
            <p:cNvPr id="16399" name="AutoShape 15"/>
            <p:cNvSpPr>
              <a:spLocks noChangeArrowheads="1"/>
            </p:cNvSpPr>
            <p:nvPr/>
          </p:nvSpPr>
          <p:spPr bwMode="auto">
            <a:xfrm>
              <a:off x="2028" y="1860"/>
              <a:ext cx="1716" cy="502"/>
            </a:xfrm>
            <a:prstGeom prst="roundRect">
              <a:avLst>
                <a:gd name="adj" fmla="val 16667"/>
              </a:avLst>
            </a:prstGeom>
            <a:solidFill>
              <a:schemeClr val="bg1"/>
            </a:solidFill>
            <a:ln w="127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Arial" pitchFamily="34" charset="0"/>
              </a:endParaRPr>
            </a:p>
          </p:txBody>
        </p:sp>
        <p:sp>
          <p:nvSpPr>
            <p:cNvPr id="16400" name="AutoShape 16"/>
            <p:cNvSpPr>
              <a:spLocks noChangeArrowheads="1"/>
            </p:cNvSpPr>
            <p:nvPr/>
          </p:nvSpPr>
          <p:spPr bwMode="auto">
            <a:xfrm>
              <a:off x="2016" y="2736"/>
              <a:ext cx="1715" cy="501"/>
            </a:xfrm>
            <a:prstGeom prst="roundRect">
              <a:avLst>
                <a:gd name="adj" fmla="val 16667"/>
              </a:avLst>
            </a:prstGeom>
            <a:solidFill>
              <a:schemeClr val="bg1"/>
            </a:solidFill>
            <a:ln w="127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Arial" pitchFamily="34" charset="0"/>
              </a:endParaRPr>
            </a:p>
          </p:txBody>
        </p:sp>
        <p:sp>
          <p:nvSpPr>
            <p:cNvPr id="16401" name="AutoShape 17"/>
            <p:cNvSpPr>
              <a:spLocks noChangeArrowheads="1"/>
            </p:cNvSpPr>
            <p:nvPr/>
          </p:nvSpPr>
          <p:spPr bwMode="auto">
            <a:xfrm>
              <a:off x="2004" y="3576"/>
              <a:ext cx="1716" cy="731"/>
            </a:xfrm>
            <a:prstGeom prst="roundRect">
              <a:avLst>
                <a:gd name="adj" fmla="val 16667"/>
              </a:avLst>
            </a:prstGeom>
            <a:solidFill>
              <a:schemeClr val="bg1"/>
            </a:solidFill>
            <a:ln w="12700">
              <a:solidFill>
                <a:schemeClr val="tx1"/>
              </a:solidFill>
              <a:round/>
              <a:headEnd/>
              <a:tailEnd/>
            </a:ln>
            <a:effectLst>
              <a:outerShdw dist="107763"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Arial" pitchFamily="34" charset="0"/>
              </a:endParaRPr>
            </a:p>
          </p:txBody>
        </p:sp>
        <p:sp>
          <p:nvSpPr>
            <p:cNvPr id="16403" name="Text Box 19"/>
            <p:cNvSpPr txBox="1">
              <a:spLocks noChangeArrowheads="1"/>
            </p:cNvSpPr>
            <p:nvPr/>
          </p:nvSpPr>
          <p:spPr bwMode="auto">
            <a:xfrm>
              <a:off x="2129" y="1073"/>
              <a:ext cx="1350" cy="5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Arial" pitchFamily="34" charset="0"/>
                </a:rPr>
                <a:t>    Identify Energy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Arial" pitchFamily="34" charset="0"/>
                </a:rPr>
                <a:t>     Using Equipment</a:t>
              </a:r>
            </a:p>
          </p:txBody>
        </p:sp>
        <p:sp>
          <p:nvSpPr>
            <p:cNvPr id="16404" name="Text Box 20"/>
            <p:cNvSpPr txBox="1">
              <a:spLocks noChangeArrowheads="1"/>
            </p:cNvSpPr>
            <p:nvPr/>
          </p:nvSpPr>
          <p:spPr bwMode="auto">
            <a:xfrm>
              <a:off x="2296" y="1849"/>
              <a:ext cx="1155" cy="5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Arial" pitchFamily="34" charset="0"/>
                </a:rPr>
                <a:t>Measure Energy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Arial" pitchFamily="34" charset="0"/>
                </a:rPr>
                <a:t>Usage</a:t>
              </a:r>
            </a:p>
          </p:txBody>
        </p:sp>
        <p:sp>
          <p:nvSpPr>
            <p:cNvPr id="16405" name="Text Box 21"/>
            <p:cNvSpPr txBox="1">
              <a:spLocks noChangeArrowheads="1"/>
            </p:cNvSpPr>
            <p:nvPr/>
          </p:nvSpPr>
          <p:spPr bwMode="auto">
            <a:xfrm>
              <a:off x="2143" y="2701"/>
              <a:ext cx="1279" cy="5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rPr>
                <a:t>     Evaluate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rPr>
                <a:t>      and Operations</a:t>
              </a:r>
            </a:p>
          </p:txBody>
        </p:sp>
        <p:sp>
          <p:nvSpPr>
            <p:cNvPr id="16408" name="Text Box 24"/>
            <p:cNvSpPr txBox="1">
              <a:spLocks noChangeArrowheads="1"/>
            </p:cNvSpPr>
            <p:nvPr/>
          </p:nvSpPr>
          <p:spPr bwMode="auto">
            <a:xfrm>
              <a:off x="2100" y="3552"/>
              <a:ext cx="1483" cy="77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rPr>
                <a:t>     Prioritize and Make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rPr>
                <a:t>          Operation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rPr>
                <a:t>        Improvements</a:t>
              </a:r>
            </a:p>
          </p:txBody>
        </p:sp>
        <p:sp>
          <p:nvSpPr>
            <p:cNvPr id="74765" name="Line 27"/>
            <p:cNvSpPr>
              <a:spLocks noChangeShapeType="1"/>
            </p:cNvSpPr>
            <p:nvPr/>
          </p:nvSpPr>
          <p:spPr bwMode="auto">
            <a:xfrm>
              <a:off x="2880" y="1620"/>
              <a:ext cx="0" cy="24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4766" name="Line 28"/>
            <p:cNvSpPr>
              <a:spLocks noChangeShapeType="1"/>
            </p:cNvSpPr>
            <p:nvPr/>
          </p:nvSpPr>
          <p:spPr bwMode="auto">
            <a:xfrm flipH="1">
              <a:off x="2880" y="2376"/>
              <a:ext cx="0" cy="36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4767" name="Line 29"/>
            <p:cNvSpPr>
              <a:spLocks noChangeShapeType="1"/>
            </p:cNvSpPr>
            <p:nvPr/>
          </p:nvSpPr>
          <p:spPr bwMode="auto">
            <a:xfrm>
              <a:off x="2880" y="3264"/>
              <a:ext cx="0" cy="2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5" name="Line 28">
            <a:extLst>
              <a:ext uri="{FF2B5EF4-FFF2-40B4-BE49-F238E27FC236}">
                <a16:creationId xmlns:a16="http://schemas.microsoft.com/office/drawing/2014/main" id="{CB2F0551-43A8-1642-773D-5ACF72411C86}"/>
              </a:ext>
            </a:extLst>
          </p:cNvPr>
          <p:cNvSpPr>
            <a:spLocks noChangeShapeType="1"/>
          </p:cNvSpPr>
          <p:nvPr/>
        </p:nvSpPr>
        <p:spPr bwMode="auto">
          <a:xfrm flipH="1">
            <a:off x="6248400" y="3124200"/>
            <a:ext cx="533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cxnSp>
        <p:nvCxnSpPr>
          <p:cNvPr id="7" name="Straight Connector 6">
            <a:extLst>
              <a:ext uri="{FF2B5EF4-FFF2-40B4-BE49-F238E27FC236}">
                <a16:creationId xmlns:a16="http://schemas.microsoft.com/office/drawing/2014/main" id="{108BCCFB-D8A9-5C7C-C360-22A1F7232018}"/>
              </a:ext>
            </a:extLst>
          </p:cNvPr>
          <p:cNvCxnSpPr>
            <a:cxnSpLocks/>
          </p:cNvCxnSpPr>
          <p:nvPr/>
        </p:nvCxnSpPr>
        <p:spPr bwMode="auto">
          <a:xfrm>
            <a:off x="6748130" y="3124200"/>
            <a:ext cx="0" cy="2971800"/>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BACE4D2-A9BE-B6E5-AB0C-2FB59DEDDE27}"/>
              </a:ext>
            </a:extLst>
          </p:cNvPr>
          <p:cNvCxnSpPr>
            <a:cxnSpLocks/>
          </p:cNvCxnSpPr>
          <p:nvPr/>
        </p:nvCxnSpPr>
        <p:spPr bwMode="auto">
          <a:xfrm flipH="1">
            <a:off x="6172200" y="6096000"/>
            <a:ext cx="609600" cy="0"/>
          </a:xfrm>
          <a:prstGeom prst="line">
            <a:avLst/>
          </a:prstGeom>
          <a:solidFill>
            <a:schemeClr val="accent1"/>
          </a:solidFill>
          <a:ln w="889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84589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35DC3FD-D2E8-19F8-231F-32240FF7C098}"/>
              </a:ext>
            </a:extLst>
          </p:cNvPr>
          <p:cNvGraphicFramePr>
            <a:graphicFrameLocks noGrp="1"/>
          </p:cNvGraphicFramePr>
          <p:nvPr>
            <p:ph idx="1"/>
            <p:extLst>
              <p:ext uri="{D42A27DB-BD31-4B8C-83A1-F6EECF244321}">
                <p14:modId xmlns:p14="http://schemas.microsoft.com/office/powerpoint/2010/main" val="1028132995"/>
              </p:ext>
            </p:extLst>
          </p:nvPr>
        </p:nvGraphicFramePr>
        <p:xfrm>
          <a:off x="762000" y="1600200"/>
          <a:ext cx="7315200" cy="4595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5778" name="Rectangle 1029"/>
          <p:cNvSpPr>
            <a:spLocks noGrp="1" noChangeArrowheads="1"/>
          </p:cNvSpPr>
          <p:nvPr>
            <p:ph type="title"/>
          </p:nvPr>
        </p:nvSpPr>
        <p:spPr>
          <a:xfrm>
            <a:off x="304800" y="228600"/>
            <a:ext cx="6629400" cy="990600"/>
          </a:xfrm>
        </p:spPr>
        <p:txBody>
          <a:bodyPr/>
          <a:lstStyle/>
          <a:p>
            <a:r>
              <a:rPr lang="en-US" dirty="0"/>
              <a:t>Energy Conservation and Facility Management</a:t>
            </a:r>
          </a:p>
        </p:txBody>
      </p:sp>
    </p:spTree>
    <p:extLst>
      <p:ext uri="{BB962C8B-B14F-4D97-AF65-F5344CB8AC3E}">
        <p14:creationId xmlns:p14="http://schemas.microsoft.com/office/powerpoint/2010/main" val="310505036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09600" y="6325196"/>
            <a:ext cx="7696200" cy="303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igh DmBd BT" charset="0"/>
                <a:ea typeface="+mn-ea"/>
                <a:cs typeface="Arial" pitchFamily="34" charset="0"/>
              </a:rPr>
              <a:t>	</a:t>
            </a:r>
          </a:p>
        </p:txBody>
      </p:sp>
      <p:graphicFrame>
        <p:nvGraphicFramePr>
          <p:cNvPr id="3" name="Content Placeholder 2">
            <a:extLst>
              <a:ext uri="{FF2B5EF4-FFF2-40B4-BE49-F238E27FC236}">
                <a16:creationId xmlns:a16="http://schemas.microsoft.com/office/drawing/2014/main" id="{8FB2C741-5106-F918-D045-1FD93064EB5B}"/>
              </a:ext>
            </a:extLst>
          </p:cNvPr>
          <p:cNvGraphicFramePr>
            <a:graphicFrameLocks noGrp="1"/>
          </p:cNvGraphicFramePr>
          <p:nvPr>
            <p:ph idx="1"/>
            <p:extLst>
              <p:ext uri="{D42A27DB-BD31-4B8C-83A1-F6EECF244321}">
                <p14:modId xmlns:p14="http://schemas.microsoft.com/office/powerpoint/2010/main" val="1349945918"/>
              </p:ext>
            </p:extLst>
          </p:nvPr>
        </p:nvGraphicFramePr>
        <p:xfrm>
          <a:off x="990600" y="1579810"/>
          <a:ext cx="7162800" cy="440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3" name="Rectangle 7"/>
          <p:cNvSpPr>
            <a:spLocks noGrp="1" noChangeArrowheads="1"/>
          </p:cNvSpPr>
          <p:nvPr>
            <p:ph type="title"/>
          </p:nvPr>
        </p:nvSpPr>
        <p:spPr/>
        <p:txBody>
          <a:bodyPr/>
          <a:lstStyle/>
          <a:p>
            <a:r>
              <a:rPr lang="en-US" dirty="0"/>
              <a:t>Energy Conservation and Facility Management</a:t>
            </a:r>
          </a:p>
        </p:txBody>
      </p:sp>
    </p:spTree>
    <p:extLst>
      <p:ext uri="{BB962C8B-B14F-4D97-AF65-F5344CB8AC3E}">
        <p14:creationId xmlns:p14="http://schemas.microsoft.com/office/powerpoint/2010/main" val="41348237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0bb5646e-4a04-40d0-9ec3-961810b47be5"/>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2d3cad50-3d50-482e-bf3c-043b93f684b8"/>
  <p:tag name="ARTICULATE_SLIDE_PAUSE" val="0"/>
  <p:tag name="ARTICULATE_NAV_LEVEL" val="1"/>
  <p:tag name="ARTICULATE_PLAYLIST_ID" val="-1"/>
  <p:tag name="ARTICULATE_LOCK_SLIDE" val="0"/>
  <p:tag name="ARTICULATE_SLIDE_NAV" val="44"/>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ae422686-bbb6-4d6f-86da-77d915082ad8"/>
  <p:tag name="TIMELINE" val="0.4/1.0/2.5"/>
  <p:tag name="ANNOTATION_COUNT" val="0"/>
  <p:tag name="AUDIO_IMPORT" val="C:\Parchata Files\Work\PECI\PECI BOC PPTs\BOC Audio\BOC 1\boc1_s5_rev.mp3"/>
  <p:tag name="AUDIO_ID" val="291"/>
  <p:tag name="ELAPSEDTIME" val="16.984"/>
  <p:tag name="ARTICULATE_SLIDE_PAUSE" val="1"/>
  <p:tag name="ARTICULATE_NAV_LEVEL" val="1"/>
  <p:tag name="ARTICULATE_PLAYLIST_ID" val="-1"/>
  <p:tag name="ARTICULATE_LOCK_SLIDE" val="0"/>
  <p:tag name="ARTICULATE_SLIDE_NAV" val="6"/>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58.5"/>
  <p:tag name="MARGIN_3" val="90"/>
  <p:tag name="MARGIN_4" val="126"/>
  <p:tag name="MARGIN_5" val="162"/>
  <p:tag name="FONT_SIZE" val="12"/>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6fdf65-148f-4021-81e1-5b8befac0dc7">
      <Terms xmlns="http://schemas.microsoft.com/office/infopath/2007/PartnerControls"/>
    </lcf76f155ced4ddcb4097134ff3c332f>
    <Status xmlns="0e6fdf65-148f-4021-81e1-5b8befac0dc7" xsi:nil="true"/>
    <MostRecentVersion xmlns="0e6fdf65-148f-4021-81e1-5b8befac0dc7" xsi:nil="true"/>
    <TaxCatchAll xmlns="9fca6c20-2b24-4695-b842-917c78dfe8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3C7A150ECA1F4598C1A71B610F65EF" ma:contentTypeVersion="25" ma:contentTypeDescription="Create a new document." ma:contentTypeScope="" ma:versionID="b19b23c4da04c70951293ed8145de5d8">
  <xsd:schema xmlns:xsd="http://www.w3.org/2001/XMLSchema" xmlns:xs="http://www.w3.org/2001/XMLSchema" xmlns:p="http://schemas.microsoft.com/office/2006/metadata/properties" xmlns:ns2="0e6fdf65-148f-4021-81e1-5b8befac0dc7" xmlns:ns3="9fca6c20-2b24-4695-b842-917c78dfe82c" targetNamespace="http://schemas.microsoft.com/office/2006/metadata/properties" ma:root="true" ma:fieldsID="5cbe8c5918b53d3c4eed2a20b75d8f2f" ns2:_="" ns3:_="">
    <xsd:import namespace="0e6fdf65-148f-4021-81e1-5b8befac0dc7"/>
    <xsd:import namespace="9fca6c20-2b24-4695-b842-917c78dfe82c"/>
    <xsd:element name="properties">
      <xsd:complexType>
        <xsd:sequence>
          <xsd:element name="documentManagement">
            <xsd:complexType>
              <xsd:all>
                <xsd:element ref="ns2:Status" minOccurs="0"/>
                <xsd:element ref="ns2:MostRecentVers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fdf65-148f-4021-81e1-5b8befac0dc7" elementFormDefault="qualified">
    <xsd:import namespace="http://schemas.microsoft.com/office/2006/documentManagement/types"/>
    <xsd:import namespace="http://schemas.microsoft.com/office/infopath/2007/PartnerControls"/>
    <xsd:element name="Status" ma:index="3" nillable="true" ma:displayName="Status" ma:format="Dropdown" ma:internalName="Status" ma:readOnly="false">
      <xsd:simpleType>
        <xsd:restriction base="dms:Choice">
          <xsd:enumeration value="Created"/>
          <xsd:enumeration value="In Progress"/>
          <xsd:enumeration value="Under Review"/>
          <xsd:enumeration value="Completed"/>
        </xsd:restriction>
      </xsd:simpleType>
    </xsd:element>
    <xsd:element name="MostRecentVersion" ma:index="4" nillable="true" ma:displayName="Most Recent Version" ma:default="4/5/2023" ma:format="DateOnly" ma:internalName="MostRecentVersion"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Location" ma:index="16" nillable="true" ma:displayName="Location" ma:hidden="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bfb6d65-d62c-46ef-96ac-0ea1d76ec3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ca6c20-2b24-4695-b842-917c78dfe82c"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1" nillable="true" ma:displayName="Taxonomy Catch All Column" ma:hidden="true" ma:list="{f0d2d798-2e3f-4ee1-8dce-8e9437e7ad0b}" ma:internalName="TaxCatchAll" ma:readOnly="false" ma:showField="CatchAllData" ma:web="9fca6c20-2b24-4695-b842-917c78dfe8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51ED6-2CDC-45FC-AF89-15CB9AD54EEB}">
  <ds:schemaRefs>
    <ds:schemaRef ds:uri="http://schemas.microsoft.com/sharepoint/v3/contenttype/forms"/>
  </ds:schemaRefs>
</ds:datastoreItem>
</file>

<file path=customXml/itemProps2.xml><?xml version="1.0" encoding="utf-8"?>
<ds:datastoreItem xmlns:ds="http://schemas.openxmlformats.org/officeDocument/2006/customXml" ds:itemID="{2A9FE4E3-78B0-4483-A5B9-804B2E8C77B7}">
  <ds:schemaRefs>
    <ds:schemaRef ds:uri="http://www.w3.org/XML/1998/namespace"/>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9fca6c20-2b24-4695-b842-917c78dfe82c"/>
    <ds:schemaRef ds:uri="0e6fdf65-148f-4021-81e1-5b8befac0dc7"/>
    <ds:schemaRef ds:uri="http://schemas.microsoft.com/office/2006/metadata/properties"/>
  </ds:schemaRefs>
</ds:datastoreItem>
</file>

<file path=customXml/itemProps3.xml><?xml version="1.0" encoding="utf-8"?>
<ds:datastoreItem xmlns:ds="http://schemas.openxmlformats.org/officeDocument/2006/customXml" ds:itemID="{8089B359-41D7-4817-A77B-4F3A384C0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fdf65-148f-4021-81e1-5b8befac0dc7"/>
    <ds:schemaRef ds:uri="9fca6c20-2b24-4695-b842-917c78dfe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9557</TotalTime>
  <Pages>127</Pages>
  <Words>7768</Words>
  <Application>Microsoft Office PowerPoint</Application>
  <PresentationFormat>Letter Paper (8.5x11 in)</PresentationFormat>
  <Paragraphs>718</Paragraphs>
  <Slides>65</Slides>
  <Notes>65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7" baseType="lpstr">
      <vt:lpstr>ＭＳ Ｐゴシック</vt:lpstr>
      <vt:lpstr>Arial</vt:lpstr>
      <vt:lpstr>Book Antiqua</vt:lpstr>
      <vt:lpstr>Calibri</vt:lpstr>
      <vt:lpstr>Century Gothic</vt:lpstr>
      <vt:lpstr>Courier New</vt:lpstr>
      <vt:lpstr>Monotype Sorts</vt:lpstr>
      <vt:lpstr>Raleigh DmBd BT</vt:lpstr>
      <vt:lpstr>Times New Roman</vt:lpstr>
      <vt:lpstr>Wingdings</vt:lpstr>
      <vt:lpstr>BOCTheme1</vt:lpstr>
      <vt:lpstr>Document</vt:lpstr>
      <vt:lpstr>PowerPoint Presentation</vt:lpstr>
      <vt:lpstr>Safety Message</vt:lpstr>
      <vt:lpstr>Part 5 Agenda</vt:lpstr>
      <vt:lpstr>Energy Conservation and Facility Management</vt:lpstr>
      <vt:lpstr>Energy Conservation and Facility Management</vt:lpstr>
      <vt:lpstr>Energy Conservation and Facility Management</vt:lpstr>
      <vt:lpstr>Energy Conservation and Facility Management</vt:lpstr>
      <vt:lpstr>Energy Conservation and Facility Management</vt:lpstr>
      <vt:lpstr>Energy Conservation and Facility Management</vt:lpstr>
      <vt:lpstr>Energy Conservation and Facility Management</vt:lpstr>
      <vt:lpstr>Energy Conservation and Facility Management</vt:lpstr>
      <vt:lpstr>Three Key Practices to Start</vt:lpstr>
      <vt:lpstr>Practice 1: Building System Operations (BSO) Map</vt:lpstr>
      <vt:lpstr>BSO Map Template for General Building Information</vt:lpstr>
      <vt:lpstr>BSO Map Template for  Air Systems</vt:lpstr>
      <vt:lpstr>BSO Map Template for Central Plant Equipment</vt:lpstr>
      <vt:lpstr>Practice 3: Targeting HVAC Systems and Equipment</vt:lpstr>
      <vt:lpstr>Basic Test Instruments</vt:lpstr>
      <vt:lpstr>Discussion Question</vt:lpstr>
      <vt:lpstr>Basic Troubleshooting Techniques:  Insulation Example</vt:lpstr>
      <vt:lpstr>Thermal Imaging</vt:lpstr>
      <vt:lpstr>Equipment Scheduling</vt:lpstr>
      <vt:lpstr>Equipment Scheduling:  Lighting</vt:lpstr>
      <vt:lpstr>Equipment Scheduling:  Plug Loads</vt:lpstr>
      <vt:lpstr>Energy Use In Cubicles: Plug Load Case Study</vt:lpstr>
      <vt:lpstr>Equipment Scheduling:  Plug Loads</vt:lpstr>
      <vt:lpstr>Equipment Scheduling: HVAC Equipment</vt:lpstr>
      <vt:lpstr>Equipment Scheduling: HVAC Equipment (continued)</vt:lpstr>
      <vt:lpstr>Equipment Scheduling:  Case Study</vt:lpstr>
      <vt:lpstr>Simultaneous Heating and Cooling</vt:lpstr>
      <vt:lpstr>Causes of Simultaneous Heating and Cooling</vt:lpstr>
      <vt:lpstr>Solutions to Simultaneous Heating and Cooling</vt:lpstr>
      <vt:lpstr>Solutions to Simultaneous Heating and Cooling</vt:lpstr>
      <vt:lpstr>Solutions to Simultaneous Heating and Cooling</vt:lpstr>
      <vt:lpstr>Outside Air Usage: Economizers</vt:lpstr>
      <vt:lpstr>Air-Side Economizer</vt:lpstr>
      <vt:lpstr>Packaged Unit Economizer</vt:lpstr>
      <vt:lpstr>Causes and Symptoms of Poor Outside Air Control</vt:lpstr>
      <vt:lpstr>Learning Activity #5</vt:lpstr>
      <vt:lpstr>Learning Activity #5 </vt:lpstr>
      <vt:lpstr>Lighting Opportunities: Discussion </vt:lpstr>
      <vt:lpstr>Five Low-Cost Lighting Efficiency Opportunities</vt:lpstr>
      <vt:lpstr>Efficient Lighting Technology</vt:lpstr>
      <vt:lpstr>Case Study</vt:lpstr>
      <vt:lpstr>Lighting: Maintain &amp; Fine-Tune</vt:lpstr>
      <vt:lpstr>Introduction to Control Systems</vt:lpstr>
      <vt:lpstr>Introduction to Control Systems</vt:lpstr>
      <vt:lpstr>PowerPoint Presentation</vt:lpstr>
      <vt:lpstr>Introduction to Control Systems</vt:lpstr>
      <vt:lpstr>Introduction to Control Systems</vt:lpstr>
      <vt:lpstr>Introduction to Control Systems</vt:lpstr>
      <vt:lpstr>Introduction to Control Systems</vt:lpstr>
      <vt:lpstr>Introduction to Building Automation System (BAS)</vt:lpstr>
      <vt:lpstr>Introduction to Building Automation System (BAS)</vt:lpstr>
      <vt:lpstr>Introduction to Building Automation System (BAS)</vt:lpstr>
      <vt:lpstr>Introduction to Building Automation System (BAS)</vt:lpstr>
      <vt:lpstr>PowerPoint Presentation</vt:lpstr>
      <vt:lpstr>PowerPoint Presentation</vt:lpstr>
      <vt:lpstr>PowerPoint Presentation</vt:lpstr>
      <vt:lpstr>PowerPoint Presentation</vt:lpstr>
      <vt:lpstr>PowerPoint Presentation</vt:lpstr>
      <vt:lpstr>Using the BAS to Solve Common Problems</vt:lpstr>
      <vt:lpstr>End of Module I</vt:lpstr>
      <vt:lpstr>Energy Conservation Considerations</vt:lpstr>
      <vt:lpstr>Additional Energy Conservation Opportunities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subject>Building Shell, Heating &amp; Cooling Systems, Air Systems,  &amp; Controls</dc:subject>
  <dc:creator>Olga Gazman</dc:creator>
  <cp:lastModifiedBy>Melissa Sokolowsky</cp:lastModifiedBy>
  <cp:revision>261</cp:revision>
  <cp:lastPrinted>2025-04-08T19:34:38Z</cp:lastPrinted>
  <dcterms:created xsi:type="dcterms:W3CDTF">2012-06-27T15:23:00Z</dcterms:created>
  <dcterms:modified xsi:type="dcterms:W3CDTF">2025-04-08T23:12:40Z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9EC14A01-E400-4B0C-A443-C978406AC62B</vt:lpwstr>
  </property>
  <property fmtid="{D5CDD505-2E9C-101B-9397-08002B2CF9AE}" pid="3" name="ArticulatePath">
    <vt:lpwstr>BOC 1001 Energy Efficient Operation of Building HVAC Systems</vt:lpwstr>
  </property>
  <property fmtid="{D5CDD505-2E9C-101B-9397-08002B2CF9AE}" pid="4" name="ContentTypeId">
    <vt:lpwstr>0x010100BC3C7A150ECA1F4598C1A71B610F65EF</vt:lpwstr>
  </property>
</Properties>
</file>