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4044" r:id="rId1"/>
  </p:sldMasterIdLst>
  <p:notesMasterIdLst>
    <p:notesMasterId r:id="rId18"/>
  </p:notesMasterIdLst>
  <p:handoutMasterIdLst>
    <p:handoutMasterId r:id="rId19"/>
  </p:handoutMasterIdLst>
  <p:sldIdLst>
    <p:sldId id="256" r:id="rId2"/>
    <p:sldId id="261" r:id="rId3"/>
    <p:sldId id="266" r:id="rId4"/>
    <p:sldId id="271" r:id="rId5"/>
    <p:sldId id="257" r:id="rId6"/>
    <p:sldId id="258" r:id="rId7"/>
    <p:sldId id="265" r:id="rId8"/>
    <p:sldId id="268" r:id="rId9"/>
    <p:sldId id="260" r:id="rId10"/>
    <p:sldId id="259" r:id="rId11"/>
    <p:sldId id="269" r:id="rId12"/>
    <p:sldId id="272" r:id="rId13"/>
    <p:sldId id="262" r:id="rId14"/>
    <p:sldId id="270" r:id="rId15"/>
    <p:sldId id="263" r:id="rId16"/>
    <p:sldId id="264" r:id="rId17"/>
  </p:sldIdLst>
  <p:sldSz cx="9144000" cy="6858000" type="letter"/>
  <p:notesSz cx="7315200" cy="9601200"/>
  <p:custDataLst>
    <p:tags r:id="rId20"/>
  </p:custDataLst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64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5905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Olga Gazman" initials="OG" lastIdx="6" clrIdx="0"/>
  <p:cmAuthor id="1" name="Teresa Squillace" initials="TS" lastIdx="1" clrIdx="1">
    <p:extLst>
      <p:ext uri="{19B8F6BF-5375-455C-9EA6-DF929625EA0E}">
        <p15:presenceInfo xmlns:p15="http://schemas.microsoft.com/office/powerpoint/2012/main" userId="9a0bc103349db0e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showPr showNarration="1" showAnimation="0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CC99"/>
    <a:srgbClr val="007A37"/>
    <a:srgbClr val="006C31"/>
    <a:srgbClr val="00926F"/>
    <a:srgbClr val="0000FF"/>
    <a:srgbClr val="FB1C05"/>
    <a:srgbClr val="FFFFFF"/>
    <a:srgbClr val="996600"/>
    <a:srgbClr val="FFFF66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0" autoAdjust="0"/>
    <p:restoredTop sz="93304" autoAdjust="0"/>
  </p:normalViewPr>
  <p:slideViewPr>
    <p:cSldViewPr>
      <p:cViewPr varScale="1">
        <p:scale>
          <a:sx n="100" d="100"/>
          <a:sy n="100" d="100"/>
        </p:scale>
        <p:origin x="1434" y="96"/>
      </p:cViewPr>
      <p:guideLst>
        <p:guide orient="horz" pos="2640"/>
        <p:guide pos="2880"/>
      </p:guideLst>
    </p:cSldViewPr>
  </p:slideViewPr>
  <p:outlineViewPr>
    <p:cViewPr>
      <p:scale>
        <a:sx n="33" d="100"/>
        <a:sy n="33" d="100"/>
      </p:scale>
      <p:origin x="0" y="-26538"/>
    </p:cViewPr>
  </p:outlineViewPr>
  <p:notesTextViewPr>
    <p:cViewPr>
      <p:scale>
        <a:sx n="105" d="100"/>
        <a:sy n="105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3158" y="72"/>
      </p:cViewPr>
      <p:guideLst>
        <p:guide orient="horz" pos="5905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421125" y="9120043"/>
            <a:ext cx="892386" cy="479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302" tIns="48650" rIns="97302" bIns="4865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DA0FCC3E-C41C-4EF2-8B5C-ECBC82FAB31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32830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2415" y="4798070"/>
            <a:ext cx="5946987" cy="43185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6289" tIns="47300" rIns="96289" bIns="473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0"/>
            <a:r>
              <a:rPr lang="en-US" noProof="0" dirty="0"/>
              <a:t>Second level</a:t>
            </a:r>
          </a:p>
          <a:p>
            <a:pPr lvl="0"/>
            <a:r>
              <a:rPr lang="en-US" noProof="0" dirty="0"/>
              <a:t>Third level</a:t>
            </a:r>
          </a:p>
          <a:p>
            <a:pPr lvl="0"/>
            <a:r>
              <a:rPr lang="en-US" noProof="0" dirty="0"/>
              <a:t>Fourth level</a:t>
            </a:r>
          </a:p>
          <a:p>
            <a:pPr lvl="0"/>
            <a:r>
              <a:rPr lang="en-US" noProof="0" dirty="0"/>
              <a:t>Fifth level</a:t>
            </a:r>
          </a:p>
        </p:txBody>
      </p:sp>
      <p:sp>
        <p:nvSpPr>
          <p:cNvPr id="212997" name="Text Box 5"/>
          <p:cNvSpPr txBox="1">
            <a:spLocks noChangeArrowheads="1"/>
          </p:cNvSpPr>
          <p:nvPr/>
        </p:nvSpPr>
        <p:spPr bwMode="auto">
          <a:xfrm>
            <a:off x="1170850" y="9121735"/>
            <a:ext cx="197385" cy="475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7302" tIns="48650" rIns="97302" bIns="4865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>
              <a:defRPr/>
            </a:pP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673951" y="457201"/>
            <a:ext cx="595545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Image Placeholder 2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noFill/>
          </a:ln>
        </p:spPr>
        <p:txBody>
          <a:bodyPr vert="horz" lIns="91417" tIns="45709" rIns="91417" bIns="45709"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1489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just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Calibri" panose="020F0502020204030204" pitchFamily="34" charset="0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06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7524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23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5908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74132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2242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6249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0359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338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1101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495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4176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5533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796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4547FB-0C60-4E4A-8D43-BD1A36CA6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75384664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DDB689-EA30-4603-9049-0563E2C3F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24013925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54832057"/>
      </p:ext>
    </p:extLst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50002544"/>
      </p:ext>
    </p:extLst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47650"/>
            <a:ext cx="6629400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828800"/>
            <a:ext cx="3810000" cy="4114800"/>
          </a:xfrm>
        </p:spPr>
        <p:txBody>
          <a:bodyPr/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420011144"/>
      </p:ext>
    </p:extLst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00029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4"/>
          <p:cNvSpPr>
            <a:spLocks noGrp="1" noChangeArrowheads="1"/>
          </p:cNvSpPr>
          <p:nvPr>
            <p:ph idx="1"/>
          </p:nvPr>
        </p:nvSpPr>
        <p:spPr bwMode="auto">
          <a:xfrm>
            <a:off x="457200" y="1524000"/>
            <a:ext cx="82296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 marL="969963" indent="-338138">
              <a:defRPr>
                <a:solidFill>
                  <a:schemeClr val="tx1"/>
                </a:solidFill>
              </a:defRPr>
            </a:lvl3pPr>
            <a:lvl4pPr marL="1317625" indent="-347663"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580609"/>
            <a:ext cx="609600" cy="277392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FC13777-10C7-4745-9481-7B4D0C6B1D57}" type="datetime1">
              <a:rPr lang="en-US">
                <a:solidFill>
                  <a:srgbClr val="737373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1/19/2022</a:t>
            </a:fld>
            <a:endParaRPr lang="en-US" dirty="0">
              <a:solidFill>
                <a:srgbClr val="737373"/>
              </a:solidFill>
              <a:latin typeface="Arial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3733800" y="6248400"/>
            <a:ext cx="1905000" cy="457200"/>
          </a:xfrm>
          <a:prstGeom prst="rect">
            <a:avLst/>
          </a:prstGeom>
        </p:spPr>
        <p:txBody>
          <a:bodyPr/>
          <a:lstStyle/>
          <a:p>
            <a:fld id="{C51C5CA2-2501-2C4A-BE74-2B44338F15BD}" type="slidenum">
              <a:rPr lang="en-US" smtClean="0">
                <a:solidFill>
                  <a:srgbClr val="737373"/>
                </a:solidFill>
              </a:rPr>
              <a:pPr/>
              <a:t>‹#›</a:t>
            </a:fld>
            <a:endParaRPr lang="en-US" dirty="0">
              <a:solidFill>
                <a:srgbClr val="737373"/>
              </a:solidFill>
            </a:endParaRPr>
          </a:p>
        </p:txBody>
      </p:sp>
      <p:sp>
        <p:nvSpPr>
          <p:cNvPr id="10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63301" y="2520141"/>
            <a:ext cx="8223499" cy="914401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innerShdw blurRad="50800" dist="50800" dir="16200000">
              <a:prstClr val="black">
                <a:alpha val="20000"/>
              </a:prstClr>
            </a:innerShdw>
          </a:effectLst>
        </p:spPr>
        <p:txBody>
          <a:bodyPr vert="horz" wrap="square" lIns="457200" tIns="0" rIns="91440" bIns="0" numCol="1" anchor="ctr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001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52400"/>
            <a:ext cx="8153400" cy="9906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8374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247650"/>
            <a:ext cx="6629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>
            <a:off x="381000" y="1371600"/>
            <a:ext cx="8178800" cy="0"/>
          </a:xfrm>
          <a:prstGeom prst="line">
            <a:avLst/>
          </a:prstGeom>
          <a:noFill/>
          <a:ln w="50800">
            <a:solidFill>
              <a:srgbClr val="EFAB3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0B18967-DA36-47E8-AAF3-8EC5F1B37C80}"/>
              </a:ext>
            </a:extLst>
          </p:cNvPr>
          <p:cNvSpPr txBox="1"/>
          <p:nvPr userDrawn="1"/>
        </p:nvSpPr>
        <p:spPr>
          <a:xfrm>
            <a:off x="6772013" y="1084361"/>
            <a:ext cx="23969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tx1"/>
                </a:solidFill>
                <a:latin typeface="Novecento"/>
                <a:cs typeface="Novecento"/>
              </a:rPr>
              <a:t>LEARN. LEAD. SUSTAIN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  <a:latin typeface="Novecento"/>
                <a:cs typeface="Novecento"/>
              </a:rPr>
              <a:t>.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A869E30A-7A08-4AFC-BFA5-EF3B2B206BB1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2955" y="20366"/>
            <a:ext cx="1840967" cy="1132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7271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  <p:sldLayoutId id="2147484046" r:id="rId2"/>
    <p:sldLayoutId id="2147484047" r:id="rId3"/>
    <p:sldLayoutId id="2147484048" r:id="rId4"/>
    <p:sldLayoutId id="2147484049" r:id="rId5"/>
    <p:sldLayoutId id="2147484050" r:id="rId6"/>
    <p:sldLayoutId id="2147484051" r:id="rId7"/>
    <p:sldLayoutId id="2147484052" r:id="rId8"/>
  </p:sldLayoutIdLst>
  <p:transition>
    <p:wipe dir="r"/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Monotype Sorts" charset="2"/>
        <a:buChar char="n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70000"/>
        <a:buFont typeface="Monotype Sorts" charset="2"/>
        <a:buChar char="l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>
            <a:extLst>
              <a:ext uri="{FF2B5EF4-FFF2-40B4-BE49-F238E27FC236}">
                <a16:creationId xmlns:a16="http://schemas.microsoft.com/office/drawing/2014/main" id="{AEF11ECE-628A-455D-AA3D-9049E5B50C8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600" dirty="0"/>
              <a:t>Course Format and</a:t>
            </a:r>
          </a:p>
          <a:p>
            <a:r>
              <a:rPr lang="en-US" sz="3600" dirty="0"/>
              <a:t> Completion Requirements</a:t>
            </a:r>
          </a:p>
        </p:txBody>
      </p:sp>
      <p:sp>
        <p:nvSpPr>
          <p:cNvPr id="7" name="Title 3">
            <a:extLst>
              <a:ext uri="{FF2B5EF4-FFF2-40B4-BE49-F238E27FC236}">
                <a16:creationId xmlns:a16="http://schemas.microsoft.com/office/drawing/2014/main" id="{30E6F6E1-5BBD-48C1-8541-231DE3C194A6}"/>
              </a:ext>
            </a:extLst>
          </p:cNvPr>
          <p:cNvSpPr txBox="1">
            <a:spLocks/>
          </p:cNvSpPr>
          <p:nvPr/>
        </p:nvSpPr>
        <p:spPr bwMode="auto">
          <a:xfrm>
            <a:off x="463301" y="2520141"/>
            <a:ext cx="8223499" cy="914401"/>
          </a:xfrm>
          <a:prstGeom prst="rect">
            <a:avLst/>
          </a:prstGeom>
          <a:solidFill>
            <a:srgbClr val="00CC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pitchFamily="34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pitchFamily="34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pitchFamily="34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pitchFamily="34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kern="0" dirty="0"/>
              <a:t>BOC Level 1 Course</a:t>
            </a:r>
          </a:p>
        </p:txBody>
      </p:sp>
    </p:spTree>
    <p:extLst>
      <p:ext uri="{BB962C8B-B14F-4D97-AF65-F5344CB8AC3E}">
        <p14:creationId xmlns:p14="http://schemas.microsoft.com/office/powerpoint/2010/main" val="482129874"/>
      </p:ext>
    </p:extLst>
  </p:cSld>
  <p:clrMapOvr>
    <a:masterClrMapping/>
  </p:clrMapOvr>
  <p:transition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6517C02-FBA7-4D0D-82A2-013D5958F6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1" y="1638300"/>
            <a:ext cx="6867046" cy="4972050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You will receive a project workbook (paper and/or online) on the first day for your five </a:t>
            </a:r>
            <a:r>
              <a:rPr lang="en-US" i="1" dirty="0"/>
              <a:t>required</a:t>
            </a:r>
            <a:r>
              <a:rPr lang="en-US" dirty="0"/>
              <a:t> assignments.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The workbook includes detailed instructions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The LMS assignment includes an overview of the assignment requirements, links and downloadable files where appropriate, and a place to upload completed work.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Your Course Manager will review assignments, give a score and comments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6026500-16D5-462D-88DB-DFCD1B91D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BB8FD0A-9DC2-4892-860D-34B5709B14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267" y="1638300"/>
            <a:ext cx="1835934" cy="2247900"/>
          </a:xfrm>
          <a:prstGeom prst="rect">
            <a:avLst/>
          </a:prstGeom>
          <a:ln w="31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754207568"/>
      </p:ext>
    </p:extLst>
  </p:cSld>
  <p:clrMapOvr>
    <a:masterClrMapping/>
  </p:clrMapOvr>
  <p:transition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B2A8F70-2BC2-4E96-B87E-5AD03844D6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572000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Bring your Project Workbook to each class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Instructors will provide a check-in on the assignment from the previous class and a review of the next assignment (if there is one).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It may not be their area of expertise so ask questions of your classmates and share experience to get the most out of the exercises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You may also keep your work in the Workbook and the course manager will mark it on days they attend. 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BFE138D-C790-4A8A-848F-C03945F71B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Assignments, continued</a:t>
            </a:r>
          </a:p>
        </p:txBody>
      </p:sp>
    </p:spTree>
    <p:extLst>
      <p:ext uri="{BB962C8B-B14F-4D97-AF65-F5344CB8AC3E}">
        <p14:creationId xmlns:p14="http://schemas.microsoft.com/office/powerpoint/2010/main" val="1456833428"/>
      </p:ext>
    </p:extLst>
  </p:cSld>
  <p:clrMapOvr>
    <a:masterClrMapping/>
  </p:clrMapOvr>
  <p:transition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8B385849-1C88-4224-BBD3-1ADC188688B9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764858" y="1828800"/>
            <a:ext cx="3651884" cy="4114800"/>
          </a:xfrm>
          <a:prstGeom prst="rect">
            <a:avLst/>
          </a:prstGeom>
          <a:noFill/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A9AD72E-C6F3-472F-BD4F-EBFFB815B1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810000" cy="4419600"/>
          </a:xfrm>
        </p:spPr>
        <p:txBody>
          <a:bodyPr/>
          <a:lstStyle/>
          <a:p>
            <a:pPr marL="0" indent="0"/>
            <a:r>
              <a:rPr lang="en-US" dirty="0"/>
              <a:t>Check the Gradebook tab to confirm all class requirements are met, manual entries are not reflected in the ‘course progress’.</a:t>
            </a:r>
          </a:p>
          <a:p>
            <a:pPr marL="0" indent="0"/>
            <a:r>
              <a:rPr lang="en-US" dirty="0"/>
              <a:t>In some cases, test scores or assignments maybe entered manually. </a:t>
            </a:r>
          </a:p>
          <a:p>
            <a:pPr marL="0" indent="0"/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D8D2D95-7EE6-4155-B53F-0EB1ABCDF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247650"/>
            <a:ext cx="6629400" cy="990600"/>
          </a:xfrm>
        </p:spPr>
        <p:txBody>
          <a:bodyPr wrap="square" anchor="ctr">
            <a:normAutofit/>
          </a:bodyPr>
          <a:lstStyle/>
          <a:p>
            <a:r>
              <a:rPr lang="en-US" dirty="0"/>
              <a:t>Course Completion</a:t>
            </a:r>
          </a:p>
        </p:txBody>
      </p:sp>
    </p:spTree>
    <p:extLst>
      <p:ext uri="{BB962C8B-B14F-4D97-AF65-F5344CB8AC3E}">
        <p14:creationId xmlns:p14="http://schemas.microsoft.com/office/powerpoint/2010/main" val="3172234620"/>
      </p:ext>
    </p:extLst>
  </p:cSld>
  <p:clrMapOvr>
    <a:masterClrMapping/>
  </p:clrMapOvr>
  <p:transition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1162D0F-00A6-4CD2-9969-241E04FAF5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By the end of the class, complete the Training Certificate of Completion (TCOC) Application form (see Assignment 1006 to download).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This form provides an update of your contact preferences and confirms your eligibility (work/education requirements)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You will need to fill it out completely, sign it and get a supervisor signature.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Even if you have classes, tests or homework to make up, please turn in the form, this helps us help you finish up when you are able.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029E5A0-52C3-4895-AEE4-84895CD6E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Credential Application</a:t>
            </a:r>
          </a:p>
        </p:txBody>
      </p:sp>
    </p:spTree>
    <p:extLst>
      <p:ext uri="{BB962C8B-B14F-4D97-AF65-F5344CB8AC3E}">
        <p14:creationId xmlns:p14="http://schemas.microsoft.com/office/powerpoint/2010/main" val="2068020839"/>
      </p:ext>
    </p:extLst>
  </p:cSld>
  <p:clrMapOvr>
    <a:masterClrMapping/>
  </p:clrMapOvr>
  <p:transition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1524000"/>
            <a:ext cx="7924800" cy="5086350"/>
          </a:xfrm>
        </p:spPr>
        <p:txBody>
          <a:bodyPr/>
          <a:lstStyle/>
          <a:p>
            <a:pPr marL="0" lvl="0" indent="0">
              <a:spcBef>
                <a:spcPct val="0"/>
              </a:spcBef>
            </a:pPr>
            <a:r>
              <a:rPr lang="en-US" altLang="en-US" sz="2000" dirty="0">
                <a:solidFill>
                  <a:srgbClr val="333333"/>
                </a:solidFill>
                <a:latin typeface="+mj-lt"/>
              </a:rPr>
              <a:t>Eligibility for the </a:t>
            </a:r>
            <a:r>
              <a:rPr lang="en-US" altLang="en-US" sz="2000" dirty="0">
                <a:latin typeface="+mj-lt"/>
              </a:rPr>
              <a:t>Level I TCOC</a:t>
            </a:r>
            <a:r>
              <a:rPr lang="en-US" altLang="en-US" sz="2000" dirty="0">
                <a:solidFill>
                  <a:srgbClr val="333333"/>
                </a:solidFill>
                <a:latin typeface="+mj-lt"/>
              </a:rPr>
              <a:t> is based on work experience and education, AND completion of BOC classes, tests and on-the-job projects.</a:t>
            </a:r>
            <a:endParaRPr lang="en-US" altLang="en-US" sz="2000" b="1" dirty="0">
              <a:solidFill>
                <a:srgbClr val="000000"/>
              </a:solidFill>
              <a:latin typeface="+mj-lt"/>
            </a:endParaRPr>
          </a:p>
          <a:p>
            <a:pPr marL="0" lvl="0" indent="0">
              <a:spcBef>
                <a:spcPct val="0"/>
              </a:spcBef>
            </a:pPr>
            <a:r>
              <a:rPr lang="en-US" altLang="en-US" sz="2000" dirty="0">
                <a:solidFill>
                  <a:srgbClr val="333333"/>
                </a:solidFill>
                <a:latin typeface="+mj-lt"/>
              </a:rPr>
              <a:t>It is highly recommended that applicants for the training credential have a high school diploma or GED, and must have one of the following:</a:t>
            </a:r>
          </a:p>
          <a:p>
            <a:pPr marL="0" lvl="0" indent="0">
              <a:spcBef>
                <a:spcPct val="0"/>
              </a:spcBef>
            </a:pPr>
            <a:endParaRPr lang="en-US" altLang="en-US" sz="2000" dirty="0">
              <a:latin typeface="+mj-lt"/>
            </a:endParaRPr>
          </a:p>
          <a:p>
            <a:pPr lvl="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rgbClr val="333333"/>
                </a:solidFill>
                <a:latin typeface="+mj-lt"/>
              </a:rPr>
              <a:t>two or more years of experience working in operations and maintenance of a commercial or institutional facility, </a:t>
            </a:r>
          </a:p>
          <a:p>
            <a:pPr marL="0" lvl="0" indent="0">
              <a:spcBef>
                <a:spcPct val="0"/>
              </a:spcBef>
            </a:pPr>
            <a:r>
              <a:rPr lang="en-US" altLang="en-US" sz="2000" b="1" dirty="0">
                <a:solidFill>
                  <a:srgbClr val="333333"/>
                </a:solidFill>
                <a:latin typeface="+mj-lt"/>
              </a:rPr>
              <a:t>OR</a:t>
            </a:r>
            <a:endParaRPr lang="en-US" altLang="en-US" sz="2000" b="1" dirty="0">
              <a:latin typeface="+mj-lt"/>
            </a:endParaRPr>
          </a:p>
          <a:p>
            <a:pPr lvl="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rgbClr val="333333"/>
                </a:solidFill>
                <a:latin typeface="+mj-lt"/>
              </a:rPr>
              <a:t>a minimum of one year of experience working in operations and maintenance of a commercial or institutional facility AND </a:t>
            </a:r>
            <a:r>
              <a:rPr lang="en-US" altLang="en-US" sz="2000" i="1" dirty="0">
                <a:solidFill>
                  <a:srgbClr val="333333"/>
                </a:solidFill>
                <a:latin typeface="+mj-lt"/>
              </a:rPr>
              <a:t>BOC Fundamentals of Energy Efficient Building Operations </a:t>
            </a:r>
            <a:r>
              <a:rPr lang="en-US" altLang="en-US" sz="2000" dirty="0">
                <a:solidFill>
                  <a:srgbClr val="333333"/>
                </a:solidFill>
                <a:latin typeface="+mj-lt"/>
              </a:rPr>
              <a:t>certificate</a:t>
            </a:r>
            <a:r>
              <a:rPr lang="en-US" altLang="en-US" sz="2000" i="1" dirty="0">
                <a:solidFill>
                  <a:srgbClr val="333333"/>
                </a:solidFill>
                <a:latin typeface="+mj-lt"/>
              </a:rPr>
              <a:t> </a:t>
            </a:r>
            <a:r>
              <a:rPr lang="en-US" altLang="en-US" sz="2000" dirty="0">
                <a:solidFill>
                  <a:srgbClr val="333333"/>
                </a:solidFill>
                <a:latin typeface="+mj-lt"/>
              </a:rPr>
              <a:t>OR one year of technical college level education in facilities engineering related program,</a:t>
            </a:r>
          </a:p>
          <a:p>
            <a:pPr marL="0" lvl="0" indent="0">
              <a:spcBef>
                <a:spcPct val="0"/>
              </a:spcBef>
            </a:pPr>
            <a:r>
              <a:rPr lang="en-US" altLang="en-US" sz="2000" b="1" dirty="0">
                <a:solidFill>
                  <a:srgbClr val="333333"/>
                </a:solidFill>
                <a:latin typeface="+mj-lt"/>
              </a:rPr>
              <a:t>OR</a:t>
            </a:r>
            <a:endParaRPr lang="en-US" altLang="en-US" sz="2000" b="1" dirty="0">
              <a:latin typeface="+mj-lt"/>
            </a:endParaRPr>
          </a:p>
          <a:p>
            <a:pPr lvl="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rgbClr val="333333"/>
                </a:solidFill>
                <a:latin typeface="+mj-lt"/>
              </a:rPr>
              <a:t>two or more years of experience in energy management of facilities with a focus on operations and maintenance.</a:t>
            </a:r>
          </a:p>
          <a:p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Eligibility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-441"/>
            <a:ext cx="134674" cy="45808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33308" tIns="0" rIns="0" bIns="179331" numCol="1" anchor="ctr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novecento_sans_wide_bookbold"/>
            </a:endParaRPr>
          </a:p>
        </p:txBody>
      </p:sp>
    </p:spTree>
    <p:extLst>
      <p:ext uri="{BB962C8B-B14F-4D97-AF65-F5344CB8AC3E}">
        <p14:creationId xmlns:p14="http://schemas.microsoft.com/office/powerpoint/2010/main" val="1144933207"/>
      </p:ext>
    </p:extLst>
  </p:cSld>
  <p:clrMapOvr>
    <a:masterClrMapping/>
  </p:clrMapOvr>
  <p:transition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3EF6E6B-B407-40B7-94FB-D6F5D11C7C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572000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You will receive your TCOC in the mail and if you registered for the BOC Certification exam you will be sent instructions to schedule that. </a:t>
            </a:r>
            <a:endParaRPr lang="en-US" strike="sngStrike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Your TCOC is valid for the year you complete training and the full calendar year after.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In the spring after the first full calendar year, you will need to report five Maintenance Points and pay a fee (currently $75) to maintain your credential. See the Quick Links for more information for earning Maintenance Points (which includes just continuing to work in building operations!)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805D83F-A7A6-4835-BED8-298261A0C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Credential Maintenance</a:t>
            </a:r>
          </a:p>
        </p:txBody>
      </p:sp>
    </p:spTree>
    <p:extLst>
      <p:ext uri="{BB962C8B-B14F-4D97-AF65-F5344CB8AC3E}">
        <p14:creationId xmlns:p14="http://schemas.microsoft.com/office/powerpoint/2010/main" val="959725140"/>
      </p:ext>
    </p:extLst>
  </p:cSld>
  <p:clrMapOvr>
    <a:masterClrMapping/>
  </p:clrMapOvr>
  <p:transition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91B2F0-3375-49F9-B020-E47C2F3FBC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BOC Level II Training Certificate of Completion</a:t>
            </a:r>
          </a:p>
          <a:p>
            <a:r>
              <a:rPr lang="en-US" dirty="0"/>
              <a:t>and</a:t>
            </a:r>
          </a:p>
          <a:p>
            <a:r>
              <a:rPr lang="en-US" dirty="0"/>
              <a:t>Certified Building Operator - CBO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 You can pursue either or both after completing Level I. (Level I is recommended but not mandatory for either)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See theboc.info website for more information on both options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EA6D9AB-9DFB-4589-A8D8-752828462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Credentials</a:t>
            </a:r>
          </a:p>
        </p:txBody>
      </p:sp>
    </p:spTree>
    <p:extLst>
      <p:ext uri="{BB962C8B-B14F-4D97-AF65-F5344CB8AC3E}">
        <p14:creationId xmlns:p14="http://schemas.microsoft.com/office/powerpoint/2010/main" val="2703885597"/>
      </p:ext>
    </p:extLst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ADE6FB7-2DCD-43D2-B45D-2DFEC7044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247650"/>
            <a:ext cx="6629400" cy="990600"/>
          </a:xfrm>
        </p:spPr>
        <p:txBody>
          <a:bodyPr wrap="square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100"/>
              <a:t>LMS</a:t>
            </a:r>
            <a:br>
              <a:rPr lang="en-US" sz="3100"/>
            </a:br>
            <a:r>
              <a:rPr lang="en-US" sz="3100"/>
              <a:t> (Learning Management System)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0CCC22C-F22D-4C96-9A94-522699E346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dirty="0"/>
              <a:t>The following slides review the key features of the LMS along with the general class requirements. 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dirty="0"/>
              <a:t>It is an evolving tool launched in 2019, so please provide any feedback you have on how we can improve your learning experience.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dirty="0"/>
              <a:t>This is a general overview, there are variations from year to year in course delivery so check with your Course Manager if you have any questions.</a:t>
            </a:r>
          </a:p>
        </p:txBody>
      </p:sp>
    </p:spTree>
    <p:extLst>
      <p:ext uri="{BB962C8B-B14F-4D97-AF65-F5344CB8AC3E}">
        <p14:creationId xmlns:p14="http://schemas.microsoft.com/office/powerpoint/2010/main" val="4047962737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DCB46AB-FE71-4E09-931C-8078175370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1854366"/>
            <a:ext cx="5673793" cy="3631851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6BBCFE8C-8A71-4AF7-81E3-046507058C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Sections in LMS</a:t>
            </a:r>
          </a:p>
        </p:txBody>
      </p:sp>
      <p:sp>
        <p:nvSpPr>
          <p:cNvPr id="10" name="Arrow: Pentagon 9">
            <a:extLst>
              <a:ext uri="{FF2B5EF4-FFF2-40B4-BE49-F238E27FC236}">
                <a16:creationId xmlns:a16="http://schemas.microsoft.com/office/drawing/2014/main" id="{45B5E111-6C6D-48EA-A376-71445151A89E}"/>
              </a:ext>
            </a:extLst>
          </p:cNvPr>
          <p:cNvSpPr/>
          <p:nvPr/>
        </p:nvSpPr>
        <p:spPr bwMode="auto">
          <a:xfrm>
            <a:off x="914399" y="3441693"/>
            <a:ext cx="1100699" cy="457199"/>
          </a:xfrm>
          <a:prstGeom prst="homePlate">
            <a:avLst/>
          </a:prstGeom>
          <a:solidFill>
            <a:srgbClr val="00CC99">
              <a:alpha val="36863"/>
            </a:srgb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Test</a:t>
            </a:r>
          </a:p>
        </p:txBody>
      </p:sp>
      <p:sp>
        <p:nvSpPr>
          <p:cNvPr id="11" name="Arrow: Pentagon 10">
            <a:extLst>
              <a:ext uri="{FF2B5EF4-FFF2-40B4-BE49-F238E27FC236}">
                <a16:creationId xmlns:a16="http://schemas.microsoft.com/office/drawing/2014/main" id="{FC6D115F-417F-48A1-8361-920092EC48F0}"/>
              </a:ext>
            </a:extLst>
          </p:cNvPr>
          <p:cNvSpPr/>
          <p:nvPr/>
        </p:nvSpPr>
        <p:spPr bwMode="auto">
          <a:xfrm flipH="1">
            <a:off x="6875497" y="2100902"/>
            <a:ext cx="1447800" cy="899298"/>
          </a:xfrm>
          <a:prstGeom prst="homePlate">
            <a:avLst/>
          </a:prstGeom>
          <a:solidFill>
            <a:srgbClr val="00CC99">
              <a:alpha val="36863"/>
            </a:srgb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Open and close class content</a:t>
            </a:r>
          </a:p>
        </p:txBody>
      </p:sp>
      <p:sp>
        <p:nvSpPr>
          <p:cNvPr id="12" name="Arrow: Pentagon 11">
            <a:extLst>
              <a:ext uri="{FF2B5EF4-FFF2-40B4-BE49-F238E27FC236}">
                <a16:creationId xmlns:a16="http://schemas.microsoft.com/office/drawing/2014/main" id="{498A1753-73BE-44BD-A6A8-5A55418863EA}"/>
              </a:ext>
            </a:extLst>
          </p:cNvPr>
          <p:cNvSpPr/>
          <p:nvPr/>
        </p:nvSpPr>
        <p:spPr bwMode="auto">
          <a:xfrm flipH="1">
            <a:off x="4292660" y="4038601"/>
            <a:ext cx="3708340" cy="609600"/>
          </a:xfrm>
          <a:prstGeom prst="homePlate">
            <a:avLst/>
          </a:prstGeom>
          <a:solidFill>
            <a:srgbClr val="00CC99">
              <a:alpha val="36863"/>
            </a:srgb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You are required to complete an evaluation for each class</a:t>
            </a:r>
          </a:p>
        </p:txBody>
      </p:sp>
      <p:sp>
        <p:nvSpPr>
          <p:cNvPr id="14" name="Arrow: Pentagon 13">
            <a:extLst>
              <a:ext uri="{FF2B5EF4-FFF2-40B4-BE49-F238E27FC236}">
                <a16:creationId xmlns:a16="http://schemas.microsoft.com/office/drawing/2014/main" id="{C7BD4A6E-80F6-436C-88A4-8DD45CA7E2AF}"/>
              </a:ext>
            </a:extLst>
          </p:cNvPr>
          <p:cNvSpPr/>
          <p:nvPr/>
        </p:nvSpPr>
        <p:spPr bwMode="auto">
          <a:xfrm flipH="1">
            <a:off x="4274054" y="4757098"/>
            <a:ext cx="3737822" cy="609600"/>
          </a:xfrm>
          <a:prstGeom prst="homePlate">
            <a:avLst/>
          </a:prstGeom>
          <a:solidFill>
            <a:srgbClr val="00CC99">
              <a:alpha val="36863"/>
            </a:srgb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Segoe UI" panose="020B0502040204020203" pitchFamily="34" charset="0"/>
                <a:cs typeface="Segoe UI" panose="020B0502040204020203" pitchFamily="34" charset="0"/>
              </a:rPr>
              <a:t>Get assignment forms and upload completed work here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" name="Arrow: Pentagon 12">
            <a:extLst>
              <a:ext uri="{FF2B5EF4-FFF2-40B4-BE49-F238E27FC236}">
                <a16:creationId xmlns:a16="http://schemas.microsoft.com/office/drawing/2014/main" id="{A8161FF0-003E-4694-B5BD-5FC3A9A335BC}"/>
              </a:ext>
            </a:extLst>
          </p:cNvPr>
          <p:cNvSpPr/>
          <p:nvPr/>
        </p:nvSpPr>
        <p:spPr bwMode="auto">
          <a:xfrm>
            <a:off x="502905" y="2016557"/>
            <a:ext cx="1483389" cy="810394"/>
          </a:xfrm>
          <a:prstGeom prst="homePlate">
            <a:avLst/>
          </a:prstGeom>
          <a:solidFill>
            <a:srgbClr val="00CC99">
              <a:alpha val="36863"/>
            </a:srgb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Click to go to class page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8533302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B2AF097-63BE-46BA-A895-99D8AF73DF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800" y="2838126"/>
            <a:ext cx="5387807" cy="3734124"/>
          </a:xfrm>
          <a:prstGeom prst="rect">
            <a:avLst/>
          </a:prstGeom>
        </p:spPr>
      </p:pic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B45E980-2A2A-46B2-B349-7231227887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574971"/>
            <a:ext cx="7772400" cy="4165258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On the class page, look here for links to the Handbook, Lecture recordings for class makeup and other resources.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6E47846-64F4-4AC1-9EF1-8E97F1F18B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Materials Tab </a:t>
            </a:r>
          </a:p>
        </p:txBody>
      </p:sp>
      <p:sp>
        <p:nvSpPr>
          <p:cNvPr id="5" name="Arrow: Pentagon 4">
            <a:extLst>
              <a:ext uri="{FF2B5EF4-FFF2-40B4-BE49-F238E27FC236}">
                <a16:creationId xmlns:a16="http://schemas.microsoft.com/office/drawing/2014/main" id="{67D64D3D-F899-4D8B-A521-4D742E77122B}"/>
              </a:ext>
            </a:extLst>
          </p:cNvPr>
          <p:cNvSpPr/>
          <p:nvPr/>
        </p:nvSpPr>
        <p:spPr bwMode="auto">
          <a:xfrm>
            <a:off x="193010" y="3429001"/>
            <a:ext cx="1747580" cy="457199"/>
          </a:xfrm>
          <a:prstGeom prst="homePlate">
            <a:avLst/>
          </a:prstGeom>
          <a:solidFill>
            <a:srgbClr val="00CC99">
              <a:alpha val="36863"/>
            </a:srgb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Materials</a:t>
            </a:r>
          </a:p>
        </p:txBody>
      </p:sp>
      <p:sp>
        <p:nvSpPr>
          <p:cNvPr id="6" name="Arrow: Pentagon 5">
            <a:extLst>
              <a:ext uri="{FF2B5EF4-FFF2-40B4-BE49-F238E27FC236}">
                <a16:creationId xmlns:a16="http://schemas.microsoft.com/office/drawing/2014/main" id="{FBF76115-876D-4154-9426-6A44B0937969}"/>
              </a:ext>
            </a:extLst>
          </p:cNvPr>
          <p:cNvSpPr/>
          <p:nvPr/>
        </p:nvSpPr>
        <p:spPr bwMode="auto">
          <a:xfrm flipH="1">
            <a:off x="3299925" y="4648200"/>
            <a:ext cx="3786673" cy="443223"/>
          </a:xfrm>
          <a:prstGeom prst="homePlate">
            <a:avLst/>
          </a:prstGeom>
          <a:solidFill>
            <a:srgbClr val="00CC99">
              <a:alpha val="36863"/>
            </a:srgb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Recording for make up if absent</a:t>
            </a:r>
          </a:p>
        </p:txBody>
      </p:sp>
      <p:sp>
        <p:nvSpPr>
          <p:cNvPr id="8" name="Arrow: Pentagon 7">
            <a:extLst>
              <a:ext uri="{FF2B5EF4-FFF2-40B4-BE49-F238E27FC236}">
                <a16:creationId xmlns:a16="http://schemas.microsoft.com/office/drawing/2014/main" id="{E0A83F70-9FAA-4861-BB6D-B0E4939C7B1E}"/>
              </a:ext>
            </a:extLst>
          </p:cNvPr>
          <p:cNvSpPr/>
          <p:nvPr/>
        </p:nvSpPr>
        <p:spPr bwMode="auto">
          <a:xfrm flipH="1">
            <a:off x="3318976" y="4131314"/>
            <a:ext cx="3767623" cy="443223"/>
          </a:xfrm>
          <a:prstGeom prst="homePlate">
            <a:avLst/>
          </a:prstGeom>
          <a:solidFill>
            <a:srgbClr val="00CC99">
              <a:alpha val="36863"/>
            </a:srgb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Handbook if missing paper book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Arrow: Pentagon 9">
            <a:extLst>
              <a:ext uri="{FF2B5EF4-FFF2-40B4-BE49-F238E27FC236}">
                <a16:creationId xmlns:a16="http://schemas.microsoft.com/office/drawing/2014/main" id="{BD397E8B-6EC5-468F-97A6-846058A33792}"/>
              </a:ext>
            </a:extLst>
          </p:cNvPr>
          <p:cNvSpPr/>
          <p:nvPr/>
        </p:nvSpPr>
        <p:spPr bwMode="auto">
          <a:xfrm flipH="1">
            <a:off x="4109784" y="5631515"/>
            <a:ext cx="3634273" cy="753096"/>
          </a:xfrm>
          <a:prstGeom prst="homePlate">
            <a:avLst/>
          </a:prstGeom>
          <a:solidFill>
            <a:srgbClr val="00CC99">
              <a:alpha val="36863"/>
            </a:srgb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/>
              <a:t>Outline for overview of topics to be covered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4553622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FB07AFA-A731-46B1-828E-ADC16DEE3E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76400"/>
            <a:ext cx="5791200" cy="4572000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dirty="0"/>
              <a:t>Let your Course Manager know as soon as possible if you plan to be absent.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dirty="0"/>
              <a:t>Make arrangements to get the Handbook for that day (if you don’t already have it)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dirty="0"/>
              <a:t>Confirm make-up preference  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600" dirty="0"/>
              <a:t>another live class series (check schedules at theboc.info), or 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600" dirty="0"/>
              <a:t>online here using recorded lectures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3A6F67F-A823-46D9-9F9A-F1932954A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Attendance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E36F2EA-BC12-4B4C-8579-BB99871D25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9890" y="1828800"/>
            <a:ext cx="1733550" cy="2381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9854798"/>
      </p:ext>
    </p:extLst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FE17ABE-87A8-4FFC-BD81-6830117F3C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5181600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Each class day includes: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A presentation by an instructor with expertise in the subject for that day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A Handbook with the slides and notes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Several small group exercises/activities and discussions – this is  great opportunity to get to know your classmates/professional colleagues – your contribution is valued!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Breaks including lunch, and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A test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600" dirty="0"/>
              <a:t>(for livestream classes, format may be 2 half days, lunch on your own, test on day 2)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D45CF24-1F8C-4A13-A81A-3E1DEB06D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Format</a:t>
            </a:r>
          </a:p>
        </p:txBody>
      </p:sp>
    </p:spTree>
    <p:extLst>
      <p:ext uri="{BB962C8B-B14F-4D97-AF65-F5344CB8AC3E}">
        <p14:creationId xmlns:p14="http://schemas.microsoft.com/office/powerpoint/2010/main" val="3113374500"/>
      </p:ext>
    </p:extLst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1A83DC6-55A7-4FB7-8B98-611D4839FB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648200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Each class concludes with an open-book 20 question, multiple choice test to review key concepts from the day. The answers are in the book.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Read all the answers and choose the best one, even if some others seem like they might also apply</a:t>
            </a:r>
          </a:p>
          <a:p>
            <a:pPr marL="457200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/>
              <a:t>A score of 70% (14 of 20 correct) on each is required to pass the course. 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677E6A9-D708-4AF6-BE32-544B92BDB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Tests</a:t>
            </a:r>
          </a:p>
        </p:txBody>
      </p:sp>
    </p:spTree>
    <p:extLst>
      <p:ext uri="{BB962C8B-B14F-4D97-AF65-F5344CB8AC3E}">
        <p14:creationId xmlns:p14="http://schemas.microsoft.com/office/powerpoint/2010/main" val="2581617135"/>
      </p:ext>
    </p:extLst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2F6BF01-C262-4991-AD63-EF88B03CB2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1098" y="2209523"/>
            <a:ext cx="4644316" cy="2743477"/>
          </a:xfrm>
          <a:prstGeom prst="rect">
            <a:avLst/>
          </a:prstGeom>
        </p:spPr>
      </p:pic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CC08699-254B-4A83-81A5-93C13A2497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35414" y="1828800"/>
            <a:ext cx="3675186" cy="4114800"/>
          </a:xfrm>
        </p:spPr>
        <p:txBody>
          <a:bodyPr wrap="square" anchor="t">
            <a:normAutofit/>
          </a:bodyPr>
          <a:lstStyle/>
          <a:p>
            <a:pPr marL="514350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You may retake the tests a few times</a:t>
            </a:r>
          </a:p>
          <a:p>
            <a:pPr marL="514350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Online tests are scored immediately</a:t>
            </a:r>
          </a:p>
          <a:p>
            <a:pPr marL="514350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Right after the test, click the “show questions” button to see detailed results. </a:t>
            </a:r>
          </a:p>
          <a:p>
            <a:pPr marL="514350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Later you can access this in the dashboard page by clicking “Statistics” Link</a:t>
            </a:r>
          </a:p>
          <a:p>
            <a:pPr marL="514350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Incorrect answers offer a tip for the page reference to review</a:t>
            </a:r>
            <a:endParaRPr lang="en-US" sz="14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665F4F1-6EE2-49BA-B42E-32409113D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247650"/>
            <a:ext cx="6629400" cy="990600"/>
          </a:xfrm>
        </p:spPr>
        <p:txBody>
          <a:bodyPr wrap="square" anchor="ctr">
            <a:normAutofit/>
          </a:bodyPr>
          <a:lstStyle/>
          <a:p>
            <a:r>
              <a:rPr lang="en-US" dirty="0"/>
              <a:t>Tests, continued</a:t>
            </a: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B1D8CC99-0161-451D-B04D-AB125F4986D2}"/>
              </a:ext>
            </a:extLst>
          </p:cNvPr>
          <p:cNvSpPr/>
          <p:nvPr/>
        </p:nvSpPr>
        <p:spPr bwMode="auto">
          <a:xfrm>
            <a:off x="2578100" y="4610100"/>
            <a:ext cx="914400" cy="304800"/>
          </a:xfrm>
          <a:prstGeom prst="rightArrow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8830481"/>
      </p:ext>
    </p:extLst>
  </p:cSld>
  <p:clrMapOvr>
    <a:masterClrMapping/>
  </p:clrMapOvr>
  <p:transition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5F9A4E9-FCAD-4230-B1F4-75A5214FFA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953000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Evaluation surveys are included in each class and are required.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They are in the LMS and some live locations may have a paper option as well.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While a bit tedious, especially when repeated for each class, they provide </a:t>
            </a:r>
            <a:r>
              <a:rPr lang="en-US" sz="2400" i="1" dirty="0"/>
              <a:t>critical feedback </a:t>
            </a:r>
            <a:r>
              <a:rPr lang="en-US" sz="2400" dirty="0"/>
              <a:t>on the curriculum, instructors and overall program.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Feedback helps us continually improve and communicate to sponsoring utilities and future participants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Manually mark the unit complete after submitting the form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BF44424-97C3-44B4-BAE1-081B194CB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Evaluations</a:t>
            </a:r>
          </a:p>
        </p:txBody>
      </p:sp>
    </p:spTree>
    <p:extLst>
      <p:ext uri="{BB962C8B-B14F-4D97-AF65-F5344CB8AC3E}">
        <p14:creationId xmlns:p14="http://schemas.microsoft.com/office/powerpoint/2010/main" val="3411135896"/>
      </p:ext>
    </p:extLst>
  </p:cSld>
  <p:clrMapOvr>
    <a:masterClrMapping/>
  </p:clrMapOvr>
  <p:transition>
    <p:wipe dir="r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boc1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00"/>
      </a:hlink>
      <a:folHlink>
        <a:srgbClr val="000000"/>
      </a:folHlink>
    </a:clrScheme>
    <a:fontScheme name="Custom 2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oc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c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c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c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c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c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c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489</TotalTime>
  <Words>1067</Words>
  <Application>Microsoft Office PowerPoint</Application>
  <PresentationFormat>Letter Paper (8.5x11 in)</PresentationFormat>
  <Paragraphs>87</Paragraphs>
  <Slides>16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Calibri</vt:lpstr>
      <vt:lpstr>Monotype Sorts</vt:lpstr>
      <vt:lpstr>Novecento</vt:lpstr>
      <vt:lpstr>novecento_sans_wide_bookbold</vt:lpstr>
      <vt:lpstr>Segoe UI</vt:lpstr>
      <vt:lpstr>Times New Roman</vt:lpstr>
      <vt:lpstr>boc1</vt:lpstr>
      <vt:lpstr>PowerPoint Presentation</vt:lpstr>
      <vt:lpstr>LMS  (Learning Management System)</vt:lpstr>
      <vt:lpstr>Class Sections in LMS</vt:lpstr>
      <vt:lpstr>Materials Tab </vt:lpstr>
      <vt:lpstr>Attendance</vt:lpstr>
      <vt:lpstr>Class Format</vt:lpstr>
      <vt:lpstr>Tests</vt:lpstr>
      <vt:lpstr>Tests, continued</vt:lpstr>
      <vt:lpstr>Evaluations</vt:lpstr>
      <vt:lpstr>Assignments</vt:lpstr>
      <vt:lpstr>Assignments, continued</vt:lpstr>
      <vt:lpstr>Course Completion</vt:lpstr>
      <vt:lpstr>Credential Application</vt:lpstr>
      <vt:lpstr>Eligibility</vt:lpstr>
      <vt:lpstr>Credential Maintenance</vt:lpstr>
      <vt:lpstr>Additional Credentials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Katherine Morgan</dc:creator>
  <cp:lastModifiedBy>Julie Brown</cp:lastModifiedBy>
  <cp:revision>4</cp:revision>
  <dcterms:created xsi:type="dcterms:W3CDTF">2020-05-08T21:25:50Z</dcterms:created>
  <dcterms:modified xsi:type="dcterms:W3CDTF">2022-01-19T17:14:37Z</dcterms:modified>
</cp:coreProperties>
</file>